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1" r:id="rId1"/>
  </p:sldMasterIdLst>
  <p:notesMasterIdLst>
    <p:notesMasterId r:id="rId34"/>
  </p:notesMasterIdLst>
  <p:sldIdLst>
    <p:sldId id="271" r:id="rId2"/>
    <p:sldId id="283" r:id="rId3"/>
    <p:sldId id="294" r:id="rId4"/>
    <p:sldId id="295" r:id="rId5"/>
    <p:sldId id="480" r:id="rId6"/>
    <p:sldId id="277" r:id="rId7"/>
    <p:sldId id="481" r:id="rId8"/>
    <p:sldId id="298" r:id="rId9"/>
    <p:sldId id="299" r:id="rId10"/>
    <p:sldId id="296" r:id="rId11"/>
    <p:sldId id="286" r:id="rId12"/>
    <p:sldId id="281" r:id="rId13"/>
    <p:sldId id="291" r:id="rId14"/>
    <p:sldId id="297" r:id="rId15"/>
    <p:sldId id="290" r:id="rId16"/>
    <p:sldId id="300" r:id="rId17"/>
    <p:sldId id="301" r:id="rId18"/>
    <p:sldId id="262" r:id="rId19"/>
    <p:sldId id="285" r:id="rId20"/>
    <p:sldId id="263" r:id="rId21"/>
    <p:sldId id="279" r:id="rId22"/>
    <p:sldId id="260" r:id="rId23"/>
    <p:sldId id="261" r:id="rId24"/>
    <p:sldId id="287" r:id="rId25"/>
    <p:sldId id="268" r:id="rId26"/>
    <p:sldId id="270" r:id="rId27"/>
    <p:sldId id="269" r:id="rId28"/>
    <p:sldId id="288" r:id="rId29"/>
    <p:sldId id="467" r:id="rId30"/>
    <p:sldId id="280" r:id="rId31"/>
    <p:sldId id="479" r:id="rId32"/>
    <p:sldId id="27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llen-Bailey, Dara Roisin" initials="FDR" lastIdx="1" clrIdx="0">
    <p:extLst>
      <p:ext uri="{19B8F6BF-5375-455C-9EA6-DF929625EA0E}">
        <p15:presenceInfo xmlns:p15="http://schemas.microsoft.com/office/powerpoint/2012/main" userId="S-1-5-21-2052111302-1637723038-682003330-111592" providerId="AD"/>
      </p:ext>
    </p:extLst>
  </p:cmAuthor>
  <p:cmAuthor id="2" name="Roisin Fallen-Bailey Fallen Bailey (PGT)" initials="RFBFB(" lastIdx="1" clrIdx="1">
    <p:extLst>
      <p:ext uri="{19B8F6BF-5375-455C-9EA6-DF929625EA0E}">
        <p15:presenceInfo xmlns:p15="http://schemas.microsoft.com/office/powerpoint/2012/main" userId="S::c1049002@newcastle.ac.uk::c192da0e-147c-46e7-8133-e4de8f31d3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3" autoAdjust="0"/>
    <p:restoredTop sz="81330"/>
  </p:normalViewPr>
  <p:slideViewPr>
    <p:cSldViewPr snapToGrid="0">
      <p:cViewPr>
        <p:scale>
          <a:sx n="100" d="100"/>
          <a:sy n="100" d="100"/>
        </p:scale>
        <p:origin x="360" y="-144"/>
      </p:cViewPr>
      <p:guideLst/>
    </p:cSldViewPr>
  </p:slideViewPr>
  <p:notesTextViewPr>
    <p:cViewPr>
      <p:scale>
        <a:sx n="1" d="1"/>
        <a:sy n="1" d="1"/>
      </p:scale>
      <p:origin x="0" y="0"/>
    </p:cViewPr>
  </p:notesTextViewPr>
  <p:notesViewPr>
    <p:cSldViewPr snapToGrid="0">
      <p:cViewPr varScale="1">
        <p:scale>
          <a:sx n="84" d="100"/>
          <a:sy n="84" d="100"/>
        </p:scale>
        <p:origin x="396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0CCD4D-F909-4E05-BA44-17F6A928C43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DC6BACF-DD06-4A0A-BFCE-2122239D0390}">
      <dgm:prSet custT="1"/>
      <dgm:spPr/>
      <dgm:t>
        <a:bodyPr/>
        <a:lstStyle/>
        <a:p>
          <a:r>
            <a:rPr lang="en-US" sz="1500" b="1" dirty="0"/>
            <a:t>Capacity  </a:t>
          </a:r>
          <a:r>
            <a:rPr lang="en-US" sz="1500" dirty="0"/>
            <a:t>&amp; engagement of the workforce to implement research into practice </a:t>
          </a:r>
        </a:p>
      </dgm:t>
    </dgm:pt>
    <dgm:pt modelId="{FD6A1D99-8017-4F66-B168-C79E3065E0D7}" type="parTrans" cxnId="{F664EEAB-1CEA-421E-9E77-995CD5753344}">
      <dgm:prSet/>
      <dgm:spPr/>
      <dgm:t>
        <a:bodyPr/>
        <a:lstStyle/>
        <a:p>
          <a:endParaRPr lang="en-US"/>
        </a:p>
      </dgm:t>
    </dgm:pt>
    <dgm:pt modelId="{3490BA6D-D84A-4330-8B14-90A5756D36CD}" type="sibTrans" cxnId="{F664EEAB-1CEA-421E-9E77-995CD5753344}">
      <dgm:prSet/>
      <dgm:spPr/>
      <dgm:t>
        <a:bodyPr/>
        <a:lstStyle/>
        <a:p>
          <a:endParaRPr lang="en-US"/>
        </a:p>
      </dgm:t>
    </dgm:pt>
    <dgm:pt modelId="{3EABBE05-83A3-4E2F-80DE-D3A0A9673E79}">
      <dgm:prSet custT="1"/>
      <dgm:spPr/>
      <dgm:t>
        <a:bodyPr/>
        <a:lstStyle/>
        <a:p>
          <a:r>
            <a:rPr lang="en-US" sz="1500" b="1" dirty="0"/>
            <a:t>Capability </a:t>
          </a:r>
          <a:r>
            <a:rPr lang="en-US" sz="1500" dirty="0"/>
            <a:t>for AHPs to undertake and achieve excellence in research and innovation </a:t>
          </a:r>
          <a:r>
            <a:rPr lang="en-US" sz="1500" dirty="0" err="1"/>
            <a:t>activies</a:t>
          </a:r>
          <a:r>
            <a:rPr lang="en-US" sz="1500" dirty="0"/>
            <a:t>, roles, careers and leadership</a:t>
          </a:r>
        </a:p>
      </dgm:t>
    </dgm:pt>
    <dgm:pt modelId="{E15C9D78-18D3-4D29-B261-4A3D0F6AF21B}" type="parTrans" cxnId="{E1485FC2-CCE1-44B5-8E06-D0E733BAD853}">
      <dgm:prSet/>
      <dgm:spPr/>
      <dgm:t>
        <a:bodyPr/>
        <a:lstStyle/>
        <a:p>
          <a:endParaRPr lang="en-US"/>
        </a:p>
      </dgm:t>
    </dgm:pt>
    <dgm:pt modelId="{F9D1FEF7-06D8-4CC4-878B-7C78DF99834F}" type="sibTrans" cxnId="{E1485FC2-CCE1-44B5-8E06-D0E733BAD853}">
      <dgm:prSet/>
      <dgm:spPr/>
      <dgm:t>
        <a:bodyPr/>
        <a:lstStyle/>
        <a:p>
          <a:endParaRPr lang="en-US"/>
        </a:p>
      </dgm:t>
    </dgm:pt>
    <dgm:pt modelId="{2EDAD22B-31BC-4581-ABA8-BEAF2D6C6492}">
      <dgm:prSet custT="1"/>
      <dgm:spPr/>
      <dgm:t>
        <a:bodyPr/>
        <a:lstStyle/>
        <a:p>
          <a:r>
            <a:rPr lang="en-US" sz="1500" b="1" dirty="0"/>
            <a:t>Context</a:t>
          </a:r>
          <a:r>
            <a:rPr lang="en-US" sz="1500" dirty="0"/>
            <a:t> for AHP’s to have equitable access to sustainable support, infrastructure and investment </a:t>
          </a:r>
        </a:p>
      </dgm:t>
    </dgm:pt>
    <dgm:pt modelId="{F7C8EBBF-C348-426E-8147-C45F86804CAD}" type="parTrans" cxnId="{17B3A081-5BD7-41B6-85A8-311F93DA68E3}">
      <dgm:prSet/>
      <dgm:spPr/>
      <dgm:t>
        <a:bodyPr/>
        <a:lstStyle/>
        <a:p>
          <a:endParaRPr lang="en-US"/>
        </a:p>
      </dgm:t>
    </dgm:pt>
    <dgm:pt modelId="{4C09A4BC-8929-4DD9-B3E4-9570AF164FCC}" type="sibTrans" cxnId="{17B3A081-5BD7-41B6-85A8-311F93DA68E3}">
      <dgm:prSet/>
      <dgm:spPr/>
      <dgm:t>
        <a:bodyPr/>
        <a:lstStyle/>
        <a:p>
          <a:endParaRPr lang="en-US"/>
        </a:p>
      </dgm:t>
    </dgm:pt>
    <dgm:pt modelId="{2C7C60C6-CA46-4910-9FA3-B1D1A5834004}">
      <dgm:prSet custT="1"/>
      <dgm:spPr/>
      <dgm:t>
        <a:bodyPr/>
        <a:lstStyle/>
        <a:p>
          <a:r>
            <a:rPr lang="en-US" sz="1500" b="1" dirty="0"/>
            <a:t>Cultures</a:t>
          </a:r>
          <a:r>
            <a:rPr lang="en-US" sz="1500" dirty="0"/>
            <a:t> for AHP perceptions and expectations of professional identities and toles that research is ‘everyone’s business’</a:t>
          </a:r>
        </a:p>
      </dgm:t>
    </dgm:pt>
    <dgm:pt modelId="{129C55D4-CFCC-4169-99EC-15C7A4DA7FDB}" type="parTrans" cxnId="{CC4842AA-307B-4CCF-9EDD-E2943BF7EBF7}">
      <dgm:prSet/>
      <dgm:spPr/>
      <dgm:t>
        <a:bodyPr/>
        <a:lstStyle/>
        <a:p>
          <a:endParaRPr lang="en-US"/>
        </a:p>
      </dgm:t>
    </dgm:pt>
    <dgm:pt modelId="{FDDBDF36-09E9-4199-A8DD-121F1A2814B6}" type="sibTrans" cxnId="{CC4842AA-307B-4CCF-9EDD-E2943BF7EBF7}">
      <dgm:prSet/>
      <dgm:spPr/>
      <dgm:t>
        <a:bodyPr/>
        <a:lstStyle/>
        <a:p>
          <a:endParaRPr lang="en-US"/>
        </a:p>
      </dgm:t>
    </dgm:pt>
    <dgm:pt modelId="{3C9F58E3-3DDE-8C4A-BBD0-A9A595F0B474}" type="pres">
      <dgm:prSet presAssocID="{B00CCD4D-F909-4E05-BA44-17F6A928C436}" presName="outerComposite" presStyleCnt="0">
        <dgm:presLayoutVars>
          <dgm:chMax val="5"/>
          <dgm:dir/>
          <dgm:resizeHandles val="exact"/>
        </dgm:presLayoutVars>
      </dgm:prSet>
      <dgm:spPr/>
    </dgm:pt>
    <dgm:pt modelId="{76DA7210-EFFE-6F49-B0DA-DDB0CA5615F3}" type="pres">
      <dgm:prSet presAssocID="{B00CCD4D-F909-4E05-BA44-17F6A928C436}" presName="dummyMaxCanvas" presStyleCnt="0">
        <dgm:presLayoutVars/>
      </dgm:prSet>
      <dgm:spPr/>
    </dgm:pt>
    <dgm:pt modelId="{B447B50F-5FB0-C547-9C8A-7A12124CC881}" type="pres">
      <dgm:prSet presAssocID="{B00CCD4D-F909-4E05-BA44-17F6A928C436}" presName="FourNodes_1" presStyleLbl="node1" presStyleIdx="0" presStyleCnt="4">
        <dgm:presLayoutVars>
          <dgm:bulletEnabled val="1"/>
        </dgm:presLayoutVars>
      </dgm:prSet>
      <dgm:spPr/>
    </dgm:pt>
    <dgm:pt modelId="{F825B9EB-D73C-D44C-BDF7-6B962E723BA4}" type="pres">
      <dgm:prSet presAssocID="{B00CCD4D-F909-4E05-BA44-17F6A928C436}" presName="FourNodes_2" presStyleLbl="node1" presStyleIdx="1" presStyleCnt="4" custScaleY="113463" custLinFactNeighborY="-3146">
        <dgm:presLayoutVars>
          <dgm:bulletEnabled val="1"/>
        </dgm:presLayoutVars>
      </dgm:prSet>
      <dgm:spPr/>
    </dgm:pt>
    <dgm:pt modelId="{319BF359-C4EB-9840-8605-92B3A6C338F8}" type="pres">
      <dgm:prSet presAssocID="{B00CCD4D-F909-4E05-BA44-17F6A928C436}" presName="FourNodes_3" presStyleLbl="node1" presStyleIdx="2" presStyleCnt="4" custLinFactNeighborY="-4719">
        <dgm:presLayoutVars>
          <dgm:bulletEnabled val="1"/>
        </dgm:presLayoutVars>
      </dgm:prSet>
      <dgm:spPr/>
    </dgm:pt>
    <dgm:pt modelId="{FBE16B68-7C00-AC46-9431-7821B2015350}" type="pres">
      <dgm:prSet presAssocID="{B00CCD4D-F909-4E05-BA44-17F6A928C436}" presName="FourNodes_4" presStyleLbl="node1" presStyleIdx="3" presStyleCnt="4" custScaleY="131038">
        <dgm:presLayoutVars>
          <dgm:bulletEnabled val="1"/>
        </dgm:presLayoutVars>
      </dgm:prSet>
      <dgm:spPr/>
    </dgm:pt>
    <dgm:pt modelId="{80428537-D96B-204C-A5ED-292CA8B1D5EA}" type="pres">
      <dgm:prSet presAssocID="{B00CCD4D-F909-4E05-BA44-17F6A928C436}" presName="FourConn_1-2" presStyleLbl="fgAccFollowNode1" presStyleIdx="0" presStyleCnt="3">
        <dgm:presLayoutVars>
          <dgm:bulletEnabled val="1"/>
        </dgm:presLayoutVars>
      </dgm:prSet>
      <dgm:spPr/>
    </dgm:pt>
    <dgm:pt modelId="{72C47D64-2C77-4343-B268-BAB2F32644B5}" type="pres">
      <dgm:prSet presAssocID="{B00CCD4D-F909-4E05-BA44-17F6A928C436}" presName="FourConn_2-3" presStyleLbl="fgAccFollowNode1" presStyleIdx="1" presStyleCnt="3">
        <dgm:presLayoutVars>
          <dgm:bulletEnabled val="1"/>
        </dgm:presLayoutVars>
      </dgm:prSet>
      <dgm:spPr/>
    </dgm:pt>
    <dgm:pt modelId="{334B8AD5-268E-2240-BFF2-7D2C98E80631}" type="pres">
      <dgm:prSet presAssocID="{B00CCD4D-F909-4E05-BA44-17F6A928C436}" presName="FourConn_3-4" presStyleLbl="fgAccFollowNode1" presStyleIdx="2" presStyleCnt="3">
        <dgm:presLayoutVars>
          <dgm:bulletEnabled val="1"/>
        </dgm:presLayoutVars>
      </dgm:prSet>
      <dgm:spPr/>
    </dgm:pt>
    <dgm:pt modelId="{1CA5CDAF-3C3F-1448-BB0A-46507ED7A5BE}" type="pres">
      <dgm:prSet presAssocID="{B00CCD4D-F909-4E05-BA44-17F6A928C436}" presName="FourNodes_1_text" presStyleLbl="node1" presStyleIdx="3" presStyleCnt="4">
        <dgm:presLayoutVars>
          <dgm:bulletEnabled val="1"/>
        </dgm:presLayoutVars>
      </dgm:prSet>
      <dgm:spPr/>
    </dgm:pt>
    <dgm:pt modelId="{4DB5D60C-A8F0-534B-8417-5AAC1DF9C965}" type="pres">
      <dgm:prSet presAssocID="{B00CCD4D-F909-4E05-BA44-17F6A928C436}" presName="FourNodes_2_text" presStyleLbl="node1" presStyleIdx="3" presStyleCnt="4">
        <dgm:presLayoutVars>
          <dgm:bulletEnabled val="1"/>
        </dgm:presLayoutVars>
      </dgm:prSet>
      <dgm:spPr/>
    </dgm:pt>
    <dgm:pt modelId="{392DD15F-76B8-6044-9A0C-51CC7D2FAEF8}" type="pres">
      <dgm:prSet presAssocID="{B00CCD4D-F909-4E05-BA44-17F6A928C436}" presName="FourNodes_3_text" presStyleLbl="node1" presStyleIdx="3" presStyleCnt="4">
        <dgm:presLayoutVars>
          <dgm:bulletEnabled val="1"/>
        </dgm:presLayoutVars>
      </dgm:prSet>
      <dgm:spPr/>
    </dgm:pt>
    <dgm:pt modelId="{F154D557-148E-2B47-A4B2-6FEF4CC152A5}" type="pres">
      <dgm:prSet presAssocID="{B00CCD4D-F909-4E05-BA44-17F6A928C436}" presName="FourNodes_4_text" presStyleLbl="node1" presStyleIdx="3" presStyleCnt="4">
        <dgm:presLayoutVars>
          <dgm:bulletEnabled val="1"/>
        </dgm:presLayoutVars>
      </dgm:prSet>
      <dgm:spPr/>
    </dgm:pt>
  </dgm:ptLst>
  <dgm:cxnLst>
    <dgm:cxn modelId="{7D2C770E-ADB9-534C-A908-EA329C4D7013}" type="presOf" srcId="{B00CCD4D-F909-4E05-BA44-17F6A928C436}" destId="{3C9F58E3-3DDE-8C4A-BBD0-A9A595F0B474}" srcOrd="0" destOrd="0" presId="urn:microsoft.com/office/officeart/2005/8/layout/vProcess5"/>
    <dgm:cxn modelId="{6984741F-5D62-084D-B859-8B30BCF9CCA7}" type="presOf" srcId="{2EDAD22B-31BC-4581-ABA8-BEAF2D6C6492}" destId="{392DD15F-76B8-6044-9A0C-51CC7D2FAEF8}" srcOrd="1" destOrd="0" presId="urn:microsoft.com/office/officeart/2005/8/layout/vProcess5"/>
    <dgm:cxn modelId="{5DD8F62D-2F0E-CD45-A292-26607373441C}" type="presOf" srcId="{3EABBE05-83A3-4E2F-80DE-D3A0A9673E79}" destId="{F825B9EB-D73C-D44C-BDF7-6B962E723BA4}" srcOrd="0" destOrd="0" presId="urn:microsoft.com/office/officeart/2005/8/layout/vProcess5"/>
    <dgm:cxn modelId="{C9779A3D-A7C7-314C-8DC1-B1B041416491}" type="presOf" srcId="{2C7C60C6-CA46-4910-9FA3-B1D1A5834004}" destId="{FBE16B68-7C00-AC46-9431-7821B2015350}" srcOrd="0" destOrd="0" presId="urn:microsoft.com/office/officeart/2005/8/layout/vProcess5"/>
    <dgm:cxn modelId="{D1A38047-9E5D-7740-87C9-ABCBD5F929CB}" type="presOf" srcId="{3EABBE05-83A3-4E2F-80DE-D3A0A9673E79}" destId="{4DB5D60C-A8F0-534B-8417-5AAC1DF9C965}" srcOrd="1" destOrd="0" presId="urn:microsoft.com/office/officeart/2005/8/layout/vProcess5"/>
    <dgm:cxn modelId="{4D26F653-1FED-2741-BC75-10A89B67DD83}" type="presOf" srcId="{3490BA6D-D84A-4330-8B14-90A5756D36CD}" destId="{80428537-D96B-204C-A5ED-292CA8B1D5EA}" srcOrd="0" destOrd="0" presId="urn:microsoft.com/office/officeart/2005/8/layout/vProcess5"/>
    <dgm:cxn modelId="{440A9155-224D-6F4F-89F8-EDAE548F734E}" type="presOf" srcId="{2EDAD22B-31BC-4581-ABA8-BEAF2D6C6492}" destId="{319BF359-C4EB-9840-8605-92B3A6C338F8}" srcOrd="0" destOrd="0" presId="urn:microsoft.com/office/officeart/2005/8/layout/vProcess5"/>
    <dgm:cxn modelId="{6FB58D57-49CB-2542-8692-0082D3D7F16F}" type="presOf" srcId="{F9D1FEF7-06D8-4CC4-878B-7C78DF99834F}" destId="{72C47D64-2C77-4343-B268-BAB2F32644B5}" srcOrd="0" destOrd="0" presId="urn:microsoft.com/office/officeart/2005/8/layout/vProcess5"/>
    <dgm:cxn modelId="{0B2AAF67-FDBC-C24F-9726-D69C495DC6F9}" type="presOf" srcId="{4C09A4BC-8929-4DD9-B3E4-9570AF164FCC}" destId="{334B8AD5-268E-2240-BFF2-7D2C98E80631}" srcOrd="0" destOrd="0" presId="urn:microsoft.com/office/officeart/2005/8/layout/vProcess5"/>
    <dgm:cxn modelId="{F15AF97D-FD40-9049-AA9D-4A93AF48D274}" type="presOf" srcId="{BDC6BACF-DD06-4A0A-BFCE-2122239D0390}" destId="{1CA5CDAF-3C3F-1448-BB0A-46507ED7A5BE}" srcOrd="1" destOrd="0" presId="urn:microsoft.com/office/officeart/2005/8/layout/vProcess5"/>
    <dgm:cxn modelId="{17B3A081-5BD7-41B6-85A8-311F93DA68E3}" srcId="{B00CCD4D-F909-4E05-BA44-17F6A928C436}" destId="{2EDAD22B-31BC-4581-ABA8-BEAF2D6C6492}" srcOrd="2" destOrd="0" parTransId="{F7C8EBBF-C348-426E-8147-C45F86804CAD}" sibTransId="{4C09A4BC-8929-4DD9-B3E4-9570AF164FCC}"/>
    <dgm:cxn modelId="{CC4842AA-307B-4CCF-9EDD-E2943BF7EBF7}" srcId="{B00CCD4D-F909-4E05-BA44-17F6A928C436}" destId="{2C7C60C6-CA46-4910-9FA3-B1D1A5834004}" srcOrd="3" destOrd="0" parTransId="{129C55D4-CFCC-4169-99EC-15C7A4DA7FDB}" sibTransId="{FDDBDF36-09E9-4199-A8DD-121F1A2814B6}"/>
    <dgm:cxn modelId="{F664EEAB-1CEA-421E-9E77-995CD5753344}" srcId="{B00CCD4D-F909-4E05-BA44-17F6A928C436}" destId="{BDC6BACF-DD06-4A0A-BFCE-2122239D0390}" srcOrd="0" destOrd="0" parTransId="{FD6A1D99-8017-4F66-B168-C79E3065E0D7}" sibTransId="{3490BA6D-D84A-4330-8B14-90A5756D36CD}"/>
    <dgm:cxn modelId="{E1485FC2-CCE1-44B5-8E06-D0E733BAD853}" srcId="{B00CCD4D-F909-4E05-BA44-17F6A928C436}" destId="{3EABBE05-83A3-4E2F-80DE-D3A0A9673E79}" srcOrd="1" destOrd="0" parTransId="{E15C9D78-18D3-4D29-B261-4A3D0F6AF21B}" sibTransId="{F9D1FEF7-06D8-4CC4-878B-7C78DF99834F}"/>
    <dgm:cxn modelId="{460699C5-9BD8-2845-8CF1-8014F4268DA1}" type="presOf" srcId="{2C7C60C6-CA46-4910-9FA3-B1D1A5834004}" destId="{F154D557-148E-2B47-A4B2-6FEF4CC152A5}" srcOrd="1" destOrd="0" presId="urn:microsoft.com/office/officeart/2005/8/layout/vProcess5"/>
    <dgm:cxn modelId="{C4C8A8DD-861D-A94D-B01A-7AA0AE09C9B4}" type="presOf" srcId="{BDC6BACF-DD06-4A0A-BFCE-2122239D0390}" destId="{B447B50F-5FB0-C547-9C8A-7A12124CC881}" srcOrd="0" destOrd="0" presId="urn:microsoft.com/office/officeart/2005/8/layout/vProcess5"/>
    <dgm:cxn modelId="{6971FD74-1D72-934E-A9BB-245C4B55BBF0}" type="presParOf" srcId="{3C9F58E3-3DDE-8C4A-BBD0-A9A595F0B474}" destId="{76DA7210-EFFE-6F49-B0DA-DDB0CA5615F3}" srcOrd="0" destOrd="0" presId="urn:microsoft.com/office/officeart/2005/8/layout/vProcess5"/>
    <dgm:cxn modelId="{F4400E22-F76B-844F-B503-69F82CD623FD}" type="presParOf" srcId="{3C9F58E3-3DDE-8C4A-BBD0-A9A595F0B474}" destId="{B447B50F-5FB0-C547-9C8A-7A12124CC881}" srcOrd="1" destOrd="0" presId="urn:microsoft.com/office/officeart/2005/8/layout/vProcess5"/>
    <dgm:cxn modelId="{DE2044F3-86AF-9F48-B15E-C1B43A14F22B}" type="presParOf" srcId="{3C9F58E3-3DDE-8C4A-BBD0-A9A595F0B474}" destId="{F825B9EB-D73C-D44C-BDF7-6B962E723BA4}" srcOrd="2" destOrd="0" presId="urn:microsoft.com/office/officeart/2005/8/layout/vProcess5"/>
    <dgm:cxn modelId="{BFCAA96F-4E52-0E44-9764-A61E5FF89896}" type="presParOf" srcId="{3C9F58E3-3DDE-8C4A-BBD0-A9A595F0B474}" destId="{319BF359-C4EB-9840-8605-92B3A6C338F8}" srcOrd="3" destOrd="0" presId="urn:microsoft.com/office/officeart/2005/8/layout/vProcess5"/>
    <dgm:cxn modelId="{1D0F4609-132A-4F4D-A684-225A3A80A849}" type="presParOf" srcId="{3C9F58E3-3DDE-8C4A-BBD0-A9A595F0B474}" destId="{FBE16B68-7C00-AC46-9431-7821B2015350}" srcOrd="4" destOrd="0" presId="urn:microsoft.com/office/officeart/2005/8/layout/vProcess5"/>
    <dgm:cxn modelId="{D50B36DE-982E-3F4D-A1A9-97741ED337A9}" type="presParOf" srcId="{3C9F58E3-3DDE-8C4A-BBD0-A9A595F0B474}" destId="{80428537-D96B-204C-A5ED-292CA8B1D5EA}" srcOrd="5" destOrd="0" presId="urn:microsoft.com/office/officeart/2005/8/layout/vProcess5"/>
    <dgm:cxn modelId="{4BD18BB2-4CC8-6849-ABFC-8495F523A040}" type="presParOf" srcId="{3C9F58E3-3DDE-8C4A-BBD0-A9A595F0B474}" destId="{72C47D64-2C77-4343-B268-BAB2F32644B5}" srcOrd="6" destOrd="0" presId="urn:microsoft.com/office/officeart/2005/8/layout/vProcess5"/>
    <dgm:cxn modelId="{EB9E7EAF-9836-FA48-A30F-8F17A786F499}" type="presParOf" srcId="{3C9F58E3-3DDE-8C4A-BBD0-A9A595F0B474}" destId="{334B8AD5-268E-2240-BFF2-7D2C98E80631}" srcOrd="7" destOrd="0" presId="urn:microsoft.com/office/officeart/2005/8/layout/vProcess5"/>
    <dgm:cxn modelId="{BED07A13-D98D-104D-A462-9F32ACEA9D7F}" type="presParOf" srcId="{3C9F58E3-3DDE-8C4A-BBD0-A9A595F0B474}" destId="{1CA5CDAF-3C3F-1448-BB0A-46507ED7A5BE}" srcOrd="8" destOrd="0" presId="urn:microsoft.com/office/officeart/2005/8/layout/vProcess5"/>
    <dgm:cxn modelId="{E2436384-272E-A846-B9B7-8ADF99DC0FB1}" type="presParOf" srcId="{3C9F58E3-3DDE-8C4A-BBD0-A9A595F0B474}" destId="{4DB5D60C-A8F0-534B-8417-5AAC1DF9C965}" srcOrd="9" destOrd="0" presId="urn:microsoft.com/office/officeart/2005/8/layout/vProcess5"/>
    <dgm:cxn modelId="{D97E6E32-7ACF-DF4F-9580-80E75B3EA772}" type="presParOf" srcId="{3C9F58E3-3DDE-8C4A-BBD0-A9A595F0B474}" destId="{392DD15F-76B8-6044-9A0C-51CC7D2FAEF8}" srcOrd="10" destOrd="0" presId="urn:microsoft.com/office/officeart/2005/8/layout/vProcess5"/>
    <dgm:cxn modelId="{86E9E981-A023-5048-A196-DF4EAC9FD2A9}" type="presParOf" srcId="{3C9F58E3-3DDE-8C4A-BBD0-A9A595F0B474}" destId="{F154D557-148E-2B47-A4B2-6FEF4CC152A5}"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7B50F-5FB0-C547-9C8A-7A12124CC881}">
      <dsp:nvSpPr>
        <dsp:cNvPr id="0" name=""/>
        <dsp:cNvSpPr/>
      </dsp:nvSpPr>
      <dsp:spPr>
        <a:xfrm>
          <a:off x="0" y="-62653"/>
          <a:ext cx="4101737" cy="8074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Capacity  </a:t>
          </a:r>
          <a:r>
            <a:rPr lang="en-US" sz="1500" kern="1200" dirty="0"/>
            <a:t>&amp; engagement of the workforce to implement research into practice </a:t>
          </a:r>
        </a:p>
      </dsp:txBody>
      <dsp:txXfrm>
        <a:off x="23649" y="-39004"/>
        <a:ext cx="3162218" cy="760141"/>
      </dsp:txXfrm>
    </dsp:sp>
    <dsp:sp modelId="{F825B9EB-D73C-D44C-BDF7-6B962E723BA4}">
      <dsp:nvSpPr>
        <dsp:cNvPr id="0" name=""/>
        <dsp:cNvSpPr/>
      </dsp:nvSpPr>
      <dsp:spPr>
        <a:xfrm>
          <a:off x="343520" y="811838"/>
          <a:ext cx="4101737" cy="91614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Capability </a:t>
          </a:r>
          <a:r>
            <a:rPr lang="en-US" sz="1500" kern="1200" dirty="0"/>
            <a:t>for AHPs to undertake and achieve excellence in research and innovation </a:t>
          </a:r>
          <a:r>
            <a:rPr lang="en-US" sz="1500" kern="1200" dirty="0" err="1"/>
            <a:t>activies</a:t>
          </a:r>
          <a:r>
            <a:rPr lang="en-US" sz="1500" kern="1200" dirty="0"/>
            <a:t>, roles, careers and leadership</a:t>
          </a:r>
        </a:p>
      </dsp:txBody>
      <dsp:txXfrm>
        <a:off x="370353" y="838671"/>
        <a:ext cx="3179715" cy="862479"/>
      </dsp:txXfrm>
    </dsp:sp>
    <dsp:sp modelId="{319BF359-C4EB-9840-8605-92B3A6C338F8}">
      <dsp:nvSpPr>
        <dsp:cNvPr id="0" name=""/>
        <dsp:cNvSpPr/>
      </dsp:nvSpPr>
      <dsp:spPr>
        <a:xfrm>
          <a:off x="681913" y="1807737"/>
          <a:ext cx="4101737" cy="8074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Context</a:t>
          </a:r>
          <a:r>
            <a:rPr lang="en-US" sz="1500" kern="1200" dirty="0"/>
            <a:t> for AHP’s to have equitable access to sustainable support, infrastructure and investment </a:t>
          </a:r>
        </a:p>
      </dsp:txBody>
      <dsp:txXfrm>
        <a:off x="705562" y="1831386"/>
        <a:ext cx="3191210" cy="760141"/>
      </dsp:txXfrm>
    </dsp:sp>
    <dsp:sp modelId="{FBE16B68-7C00-AC46-9431-7821B2015350}">
      <dsp:nvSpPr>
        <dsp:cNvPr id="0" name=""/>
        <dsp:cNvSpPr/>
      </dsp:nvSpPr>
      <dsp:spPr>
        <a:xfrm>
          <a:off x="1025434" y="2674780"/>
          <a:ext cx="4101737" cy="105805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Cultures</a:t>
          </a:r>
          <a:r>
            <a:rPr lang="en-US" sz="1500" kern="1200" dirty="0"/>
            <a:t> for AHP perceptions and expectations of professional identities and toles that research is ‘everyone’s business’</a:t>
          </a:r>
        </a:p>
      </dsp:txBody>
      <dsp:txXfrm>
        <a:off x="1056423" y="2705769"/>
        <a:ext cx="3171403" cy="996074"/>
      </dsp:txXfrm>
    </dsp:sp>
    <dsp:sp modelId="{80428537-D96B-204C-A5ED-292CA8B1D5EA}">
      <dsp:nvSpPr>
        <dsp:cNvPr id="0" name=""/>
        <dsp:cNvSpPr/>
      </dsp:nvSpPr>
      <dsp:spPr>
        <a:xfrm>
          <a:off x="3576901" y="555772"/>
          <a:ext cx="524835" cy="524835"/>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694989" y="555772"/>
        <a:ext cx="288659" cy="394938"/>
      </dsp:txXfrm>
    </dsp:sp>
    <dsp:sp modelId="{72C47D64-2C77-4343-B268-BAB2F32644B5}">
      <dsp:nvSpPr>
        <dsp:cNvPr id="0" name=""/>
        <dsp:cNvSpPr/>
      </dsp:nvSpPr>
      <dsp:spPr>
        <a:xfrm>
          <a:off x="3920422" y="1510018"/>
          <a:ext cx="524835" cy="524835"/>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038510" y="1510018"/>
        <a:ext cx="288659" cy="394938"/>
      </dsp:txXfrm>
    </dsp:sp>
    <dsp:sp modelId="{334B8AD5-268E-2240-BFF2-7D2C98E80631}">
      <dsp:nvSpPr>
        <dsp:cNvPr id="0" name=""/>
        <dsp:cNvSpPr/>
      </dsp:nvSpPr>
      <dsp:spPr>
        <a:xfrm>
          <a:off x="4258815" y="2464265"/>
          <a:ext cx="524835" cy="524835"/>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376903" y="2464265"/>
        <a:ext cx="288659" cy="39493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32F67-9CA3-3D4C-AB42-01D928C00F9D}" type="datetimeFigureOut">
              <a:rPr lang="en-US" smtClean="0"/>
              <a:t>1/31/22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10F4E9-1E4E-394E-852B-317EC10542C7}" type="slidenum">
              <a:rPr lang="en-US" smtClean="0"/>
              <a:t>‹#›</a:t>
            </a:fld>
            <a:endParaRPr lang="en-US"/>
          </a:p>
        </p:txBody>
      </p:sp>
    </p:spTree>
    <p:extLst>
      <p:ext uri="{BB962C8B-B14F-4D97-AF65-F5344CB8AC3E}">
        <p14:creationId xmlns:p14="http://schemas.microsoft.com/office/powerpoint/2010/main" val="2505703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about research is.</a:t>
            </a:r>
          </a:p>
          <a:p>
            <a:r>
              <a:rPr lang="en-US" dirty="0"/>
              <a:t>Define impact what impact is </a:t>
            </a:r>
          </a:p>
          <a:p>
            <a:r>
              <a:rPr lang="en-US" dirty="0"/>
              <a:t>Define audit </a:t>
            </a:r>
          </a:p>
          <a:p>
            <a:endParaRPr lang="en-US" dirty="0"/>
          </a:p>
          <a:p>
            <a:endParaRPr lang="en-US" dirty="0"/>
          </a:p>
        </p:txBody>
      </p:sp>
      <p:sp>
        <p:nvSpPr>
          <p:cNvPr id="4" name="Slide Number Placeholder 3"/>
          <p:cNvSpPr>
            <a:spLocks noGrp="1"/>
          </p:cNvSpPr>
          <p:nvPr>
            <p:ph type="sldNum" sz="quarter" idx="5"/>
          </p:nvPr>
        </p:nvSpPr>
        <p:spPr/>
        <p:txBody>
          <a:bodyPr/>
          <a:lstStyle/>
          <a:p>
            <a:fld id="{9E10F4E9-1E4E-394E-852B-317EC10542C7}" type="slidenum">
              <a:rPr lang="en-US" smtClean="0"/>
              <a:t>3</a:t>
            </a:fld>
            <a:endParaRPr lang="en-US"/>
          </a:p>
        </p:txBody>
      </p:sp>
    </p:spTree>
    <p:extLst>
      <p:ext uri="{BB962C8B-B14F-4D97-AF65-F5344CB8AC3E}">
        <p14:creationId xmlns:p14="http://schemas.microsoft.com/office/powerpoint/2010/main" val="19825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0F4E9-1E4E-394E-852B-317EC10542C7}" type="slidenum">
              <a:rPr lang="en-US" smtClean="0"/>
              <a:t>28</a:t>
            </a:fld>
            <a:endParaRPr lang="en-US"/>
          </a:p>
        </p:txBody>
      </p:sp>
    </p:spTree>
    <p:extLst>
      <p:ext uri="{BB962C8B-B14F-4D97-AF65-F5344CB8AC3E}">
        <p14:creationId xmlns:p14="http://schemas.microsoft.com/office/powerpoint/2010/main" val="78314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IHI submission</a:t>
            </a:r>
          </a:p>
          <a:p>
            <a:r>
              <a:rPr lang="en-US" dirty="0"/>
              <a:t>- Video has been well received nationally and by Prof Brian Dolan and Amit Arora (creators of end PJ Paralysis and the get up get dressed get moving campaign)</a:t>
            </a:r>
          </a:p>
          <a:p>
            <a:pPr marL="171450" indent="-171450">
              <a:buFontTx/>
              <a:buChar char="-"/>
            </a:pPr>
            <a:r>
              <a:rPr lang="en-US" dirty="0"/>
              <a:t>Active Hospitals project manager is very keen to use the video and share ideas</a:t>
            </a:r>
          </a:p>
          <a:p>
            <a:pPr marL="171450" indent="-171450">
              <a:buFontTx/>
              <a:buChar char="-"/>
            </a:pPr>
            <a:r>
              <a:rPr lang="en-US" dirty="0"/>
              <a:t>Deconditioning games </a:t>
            </a:r>
          </a:p>
          <a:p>
            <a:pPr marL="171450" indent="-171450">
              <a:buFontTx/>
              <a:buChar char="-"/>
            </a:pPr>
            <a:r>
              <a:rPr lang="en-US" dirty="0"/>
              <a:t>Another trust wanting to use it for their induction which will help with the evaluation</a:t>
            </a:r>
          </a:p>
          <a:p>
            <a:pPr marL="171450" indent="-171450">
              <a:buFontTx/>
              <a:buChar char="-"/>
            </a:pPr>
            <a:r>
              <a:rPr lang="en-US" dirty="0"/>
              <a:t>Now currently part of our induction </a:t>
            </a:r>
            <a:r>
              <a:rPr lang="en-US" dirty="0" err="1"/>
              <a:t>programme</a:t>
            </a:r>
            <a:r>
              <a:rPr lang="en-US" dirty="0"/>
              <a:t>, healthcare academy and volunteer training and suitable for students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‘[I]n the face of a pandemic the search for perfect evidence may be the enemy of good policy’ (Greenhalgh et al., 2020) – if we wait for more evidence we risk being wrong – impacting a huge impact of people</a:t>
            </a:r>
            <a:endParaRPr lang="en-GB" sz="120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E10F4E9-1E4E-394E-852B-317EC10542C7}" type="slidenum">
              <a:rPr lang="en-US" smtClean="0"/>
              <a:t>29</a:t>
            </a:fld>
            <a:endParaRPr lang="en-US"/>
          </a:p>
        </p:txBody>
      </p:sp>
    </p:spTree>
    <p:extLst>
      <p:ext uri="{BB962C8B-B14F-4D97-AF65-F5344CB8AC3E}">
        <p14:creationId xmlns:p14="http://schemas.microsoft.com/office/powerpoint/2010/main" val="75323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month follow up</a:t>
            </a:r>
          </a:p>
        </p:txBody>
      </p:sp>
      <p:sp>
        <p:nvSpPr>
          <p:cNvPr id="4" name="Slide Number Placeholder 3"/>
          <p:cNvSpPr>
            <a:spLocks noGrp="1"/>
          </p:cNvSpPr>
          <p:nvPr>
            <p:ph type="sldNum" sz="quarter" idx="5"/>
          </p:nvPr>
        </p:nvSpPr>
        <p:spPr/>
        <p:txBody>
          <a:bodyPr/>
          <a:lstStyle/>
          <a:p>
            <a:fld id="{9E10F4E9-1E4E-394E-852B-317EC10542C7}" type="slidenum">
              <a:rPr lang="en-US" smtClean="0"/>
              <a:t>31</a:t>
            </a:fld>
            <a:endParaRPr lang="en-US"/>
          </a:p>
        </p:txBody>
      </p:sp>
    </p:spTree>
    <p:extLst>
      <p:ext uri="{BB962C8B-B14F-4D97-AF65-F5344CB8AC3E}">
        <p14:creationId xmlns:p14="http://schemas.microsoft.com/office/powerpoint/2010/main" val="330954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 </a:t>
            </a:r>
            <a:r>
              <a:rPr lang="en-GB" sz="1200" b="0" i="0" u="none" strike="noStrike" kern="1200" dirty="0">
                <a:solidFill>
                  <a:schemeClr val="tx1"/>
                </a:solidFill>
                <a:effectLst/>
                <a:latin typeface="+mn-lt"/>
                <a:ea typeface="+mn-ea"/>
                <a:cs typeface="+mn-cs"/>
              </a:rPr>
              <a:t>The term research means different things to different people but is essentially about finding out new knowledge that could lead to changes to treatments, policies or care. The definition used by the Department of Health is: “The attempt to derive generalisable new knowledge by addressing clearly defined questions with systematic and rigorous methods.”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 audit of health or social care involves carrying out a systematic assessment of how well that care is being delivered. Current policy and practice is compared with an agreed standard, so that any problem areas can be identified and improved. Later, the audit can be carried out again to check that the changes made have actually made a difference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involves assessing whether an intervention (for example a treatment, service, project, or programme) is achieving its aims. A project can be evaluated as it goes along or right at the end. An evaluation can measure how well the project is being carried out as well as its impact. The results of evaluations can help with decision-making and planning.</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What is not impact = patent, media interest, presentations, public engagement activities, collaborations. Goes beyond academia </a:t>
            </a:r>
            <a:endParaRPr lang="en-US" dirty="0"/>
          </a:p>
        </p:txBody>
      </p:sp>
      <p:sp>
        <p:nvSpPr>
          <p:cNvPr id="4" name="Slide Number Placeholder 3"/>
          <p:cNvSpPr>
            <a:spLocks noGrp="1"/>
          </p:cNvSpPr>
          <p:nvPr>
            <p:ph type="sldNum" sz="quarter" idx="5"/>
          </p:nvPr>
        </p:nvSpPr>
        <p:spPr/>
        <p:txBody>
          <a:bodyPr/>
          <a:lstStyle/>
          <a:p>
            <a:fld id="{9E10F4E9-1E4E-394E-852B-317EC10542C7}" type="slidenum">
              <a:rPr lang="en-US" smtClean="0"/>
              <a:t>4</a:t>
            </a:fld>
            <a:endParaRPr lang="en-US"/>
          </a:p>
        </p:txBody>
      </p:sp>
    </p:spTree>
    <p:extLst>
      <p:ext uri="{BB962C8B-B14F-4D97-AF65-F5344CB8AC3E}">
        <p14:creationId xmlns:p14="http://schemas.microsoft.com/office/powerpoint/2010/main" val="21185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or no research experience </a:t>
            </a:r>
          </a:p>
          <a:p>
            <a:r>
              <a:rPr lang="en-US" dirty="0"/>
              <a:t>Deliver a range of taught and academically supervised components that engage and expose award holders to the clinical academic environment.</a:t>
            </a:r>
          </a:p>
          <a:p>
            <a:r>
              <a:rPr lang="en-US" dirty="0"/>
              <a:t>Develop practical skills required to undertake a research project or develop a r=project idea</a:t>
            </a:r>
          </a:p>
        </p:txBody>
      </p:sp>
      <p:sp>
        <p:nvSpPr>
          <p:cNvPr id="4" name="Slide Number Placeholder 3"/>
          <p:cNvSpPr>
            <a:spLocks noGrp="1"/>
          </p:cNvSpPr>
          <p:nvPr>
            <p:ph type="sldNum" sz="quarter" idx="5"/>
          </p:nvPr>
        </p:nvSpPr>
        <p:spPr/>
        <p:txBody>
          <a:bodyPr/>
          <a:lstStyle/>
          <a:p>
            <a:fld id="{9E10F4E9-1E4E-394E-852B-317EC10542C7}" type="slidenum">
              <a:rPr lang="en-US" smtClean="0"/>
              <a:t>10</a:t>
            </a:fld>
            <a:endParaRPr lang="en-US"/>
          </a:p>
        </p:txBody>
      </p:sp>
    </p:spTree>
    <p:extLst>
      <p:ext uri="{BB962C8B-B14F-4D97-AF65-F5344CB8AC3E}">
        <p14:creationId xmlns:p14="http://schemas.microsoft.com/office/powerpoint/2010/main" val="2934778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my training and development </a:t>
            </a:r>
          </a:p>
          <a:p>
            <a:endParaRPr lang="en-US" dirty="0"/>
          </a:p>
        </p:txBody>
      </p:sp>
      <p:sp>
        <p:nvSpPr>
          <p:cNvPr id="4" name="Slide Number Placeholder 3"/>
          <p:cNvSpPr>
            <a:spLocks noGrp="1"/>
          </p:cNvSpPr>
          <p:nvPr>
            <p:ph type="sldNum" sz="quarter" idx="5"/>
          </p:nvPr>
        </p:nvSpPr>
        <p:spPr/>
        <p:txBody>
          <a:bodyPr/>
          <a:lstStyle/>
          <a:p>
            <a:fld id="{9E10F4E9-1E4E-394E-852B-317EC10542C7}" type="slidenum">
              <a:rPr lang="en-US" smtClean="0"/>
              <a:t>14</a:t>
            </a:fld>
            <a:endParaRPr lang="en-US"/>
          </a:p>
        </p:txBody>
      </p:sp>
    </p:spTree>
    <p:extLst>
      <p:ext uri="{BB962C8B-B14F-4D97-AF65-F5344CB8AC3E}">
        <p14:creationId xmlns:p14="http://schemas.microsoft.com/office/powerpoint/2010/main" val="244548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0F4E9-1E4E-394E-852B-317EC10542C7}" type="slidenum">
              <a:rPr lang="en-US" smtClean="0"/>
              <a:t>15</a:t>
            </a:fld>
            <a:endParaRPr lang="en-US"/>
          </a:p>
        </p:txBody>
      </p:sp>
    </p:spTree>
    <p:extLst>
      <p:ext uri="{BB962C8B-B14F-4D97-AF65-F5344CB8AC3E}">
        <p14:creationId xmlns:p14="http://schemas.microsoft.com/office/powerpoint/2010/main" val="147614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root cause analysis</a:t>
            </a:r>
          </a:p>
        </p:txBody>
      </p:sp>
      <p:sp>
        <p:nvSpPr>
          <p:cNvPr id="4" name="Slide Number Placeholder 3"/>
          <p:cNvSpPr>
            <a:spLocks noGrp="1"/>
          </p:cNvSpPr>
          <p:nvPr>
            <p:ph type="sldNum" sz="quarter" idx="5"/>
          </p:nvPr>
        </p:nvSpPr>
        <p:spPr/>
        <p:txBody>
          <a:bodyPr/>
          <a:lstStyle/>
          <a:p>
            <a:fld id="{9E10F4E9-1E4E-394E-852B-317EC10542C7}" type="slidenum">
              <a:rPr lang="en-US" smtClean="0"/>
              <a:t>18</a:t>
            </a:fld>
            <a:endParaRPr lang="en-US"/>
          </a:p>
        </p:txBody>
      </p:sp>
    </p:spTree>
    <p:extLst>
      <p:ext uri="{BB962C8B-B14F-4D97-AF65-F5344CB8AC3E}">
        <p14:creationId xmlns:p14="http://schemas.microsoft.com/office/powerpoint/2010/main" val="1424534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E10F4E9-1E4E-394E-852B-317EC10542C7}" type="slidenum">
              <a:rPr lang="en-US" smtClean="0"/>
              <a:t>19</a:t>
            </a:fld>
            <a:endParaRPr lang="en-US"/>
          </a:p>
        </p:txBody>
      </p:sp>
    </p:spTree>
    <p:extLst>
      <p:ext uri="{BB962C8B-B14F-4D97-AF65-F5344CB8AC3E}">
        <p14:creationId xmlns:p14="http://schemas.microsoft.com/office/powerpoint/2010/main" val="2916994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this plan with Dr Lisa Robinson</a:t>
            </a:r>
          </a:p>
          <a:p>
            <a:r>
              <a:rPr lang="en-US" dirty="0"/>
              <a:t>Guided me through the process</a:t>
            </a:r>
          </a:p>
          <a:p>
            <a:r>
              <a:rPr lang="en-US" dirty="0"/>
              <a:t>Gave me time to look at the literature</a:t>
            </a:r>
          </a:p>
        </p:txBody>
      </p:sp>
      <p:sp>
        <p:nvSpPr>
          <p:cNvPr id="4" name="Slide Number Placeholder 3"/>
          <p:cNvSpPr>
            <a:spLocks noGrp="1"/>
          </p:cNvSpPr>
          <p:nvPr>
            <p:ph type="sldNum" sz="quarter" idx="5"/>
          </p:nvPr>
        </p:nvSpPr>
        <p:spPr/>
        <p:txBody>
          <a:bodyPr/>
          <a:lstStyle/>
          <a:p>
            <a:fld id="{9E10F4E9-1E4E-394E-852B-317EC10542C7}" type="slidenum">
              <a:rPr lang="en-US" smtClean="0"/>
              <a:t>25</a:t>
            </a:fld>
            <a:endParaRPr lang="en-US"/>
          </a:p>
        </p:txBody>
      </p:sp>
    </p:spTree>
    <p:extLst>
      <p:ext uri="{BB962C8B-B14F-4D97-AF65-F5344CB8AC3E}">
        <p14:creationId xmlns:p14="http://schemas.microsoft.com/office/powerpoint/2010/main" val="197641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0F4E9-1E4E-394E-852B-317EC10542C7}" type="slidenum">
              <a:rPr lang="en-US" smtClean="0"/>
              <a:t>26</a:t>
            </a:fld>
            <a:endParaRPr lang="en-US"/>
          </a:p>
        </p:txBody>
      </p:sp>
    </p:spTree>
    <p:extLst>
      <p:ext uri="{BB962C8B-B14F-4D97-AF65-F5344CB8AC3E}">
        <p14:creationId xmlns:p14="http://schemas.microsoft.com/office/powerpoint/2010/main" val="367694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38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2397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431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1/31/22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37339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722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36342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812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929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1/31/22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750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1/31/22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50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505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1/31/22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960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e.nhs.uk/our-work/clinical-academic-careers/research-internship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ihr.ac.uk/documents/ica-programme-pre-doctoral-clinical-academic-fellowship-applicant-guidance-notes-round-4-2021/2655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ihr.ac.uk/documents/ica-programme-pre-doctoral-clinical-academic-fellowship-applicant-guidance-notes-round-4-2021/26555"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nihr.ac.uk/documents/ica-programme-pre-doctoral-clinical-academic-fellowship-applicant-guidance-notes-round-4-2021/2655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www.nihr.ac.uk/documents/chairs-report-for-round-4-2021-of-heenihr-ica-pre-doctoral-clinical-academic-fellowship-scheme/29620"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nihr.ac.uk/documents/ica-programme-pre-doctoral-clinical-academic-fellowship-applicant-guidance-notes-round-4-2021/26555" TargetMode="External"/><Relationship Id="rId5" Type="http://schemas.openxmlformats.org/officeDocument/2006/relationships/hyperlink" Target="https://www.nihr.ac.uk/funding/heenihr-ica-pre-doctoral-clinical-academic-fellowship-pcaf-round-5/29651" TargetMode="External"/><Relationship Id="rId4" Type="http://schemas.openxmlformats.org/officeDocument/2006/relationships/hyperlink" Target="https://www.nihr.ac.uk/explore-nihr/support/research-design-service.htm"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hyperlink" Target="https://cahpr.csp.org.uk/content/north-eas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MsZrhNsmLEQ"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nihr.ac.uk/documents/ica-programme-clinical-doctoral-research-fellowship-scheme-chairs-report/24240" TargetMode="Externa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hyperlink" Target="https://www.futurelearn.com/courses/school-for-change-agents/4/todo/90653"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mailto:nrdsned@newcastle.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hyperlink" Target="https://www.hee.nhs.uk/our-work/allied-health-professions/enable-workforce/allied-health-professions&#8217;-research-innovation-strategy-england" TargetMode="Externa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hee.nhs.uk/our-work/clinical-academic-careers/research-internships"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500680"/>
          </a:xfrm>
        </p:spPr>
        <p:txBody>
          <a:bodyPr>
            <a:normAutofit fontScale="70000" lnSpcReduction="20000"/>
          </a:bodyPr>
          <a:lstStyle/>
          <a:p>
            <a:pPr>
              <a:lnSpc>
                <a:spcPct val="160000"/>
              </a:lnSpc>
            </a:pPr>
            <a:r>
              <a:rPr lang="en-GB" dirty="0" err="1"/>
              <a:t>Róisín</a:t>
            </a:r>
            <a:r>
              <a:rPr lang="en-GB" dirty="0"/>
              <a:t> Fallen-Bailey, Physiotherapist &amp; HEE/NIHR Pre-doctoral clinical academic fellow.</a:t>
            </a:r>
          </a:p>
          <a:p>
            <a:pPr>
              <a:lnSpc>
                <a:spcPct val="160000"/>
              </a:lnSpc>
            </a:pPr>
            <a:r>
              <a:rPr lang="en-GB" dirty="0"/>
              <a:t>Twitter @</a:t>
            </a:r>
            <a:r>
              <a:rPr lang="en-GB" dirty="0" err="1"/>
              <a:t>DaraRoisin</a:t>
            </a:r>
            <a:endParaRPr lang="en-GB" dirty="0"/>
          </a:p>
          <a:p>
            <a:endParaRPr lang="en-GB" dirty="0"/>
          </a:p>
        </p:txBody>
      </p:sp>
      <p:pic>
        <p:nvPicPr>
          <p:cNvPr id="5" name="Picture 4"/>
          <p:cNvPicPr>
            <a:picLocks noChangeAspect="1"/>
          </p:cNvPicPr>
          <p:nvPr/>
        </p:nvPicPr>
        <p:blipFill>
          <a:blip r:embed="rId2"/>
          <a:stretch>
            <a:fillRect/>
          </a:stretch>
        </p:blipFill>
        <p:spPr>
          <a:xfrm>
            <a:off x="7015375" y="33980"/>
            <a:ext cx="5074753" cy="1225400"/>
          </a:xfrm>
          <a:prstGeom prst="rect">
            <a:avLst/>
          </a:prstGeom>
        </p:spPr>
      </p:pic>
      <p:sp>
        <p:nvSpPr>
          <p:cNvPr id="6" name="Rectangle 5">
            <a:extLst>
              <a:ext uri="{FF2B5EF4-FFF2-40B4-BE49-F238E27FC236}">
                <a16:creationId xmlns:a16="http://schemas.microsoft.com/office/drawing/2014/main" id="{FC06216B-ED7E-B74A-999B-260B08F91FD3}"/>
              </a:ext>
            </a:extLst>
          </p:cNvPr>
          <p:cNvSpPr/>
          <p:nvPr/>
        </p:nvSpPr>
        <p:spPr>
          <a:xfrm>
            <a:off x="256760" y="3429000"/>
            <a:ext cx="6287892" cy="984885"/>
          </a:xfrm>
          <a:prstGeom prst="rect">
            <a:avLst/>
          </a:prstGeom>
          <a:noFill/>
        </p:spPr>
        <p:txBody>
          <a:bodyPr wrap="square" lIns="91440" tIns="45720" rIns="91440" bIns="45720">
            <a:spAutoFit/>
          </a:bodyPr>
          <a:lstStyle/>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Research Pillar</a:t>
            </a: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379426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3E7EA-1763-0F4F-A889-AEA9B7943D02}"/>
              </a:ext>
            </a:extLst>
          </p:cNvPr>
          <p:cNvSpPr>
            <a:spLocks noGrp="1"/>
          </p:cNvSpPr>
          <p:nvPr>
            <p:ph type="title"/>
          </p:nvPr>
        </p:nvSpPr>
        <p:spPr>
          <a:xfrm>
            <a:off x="7725918" y="1107936"/>
            <a:ext cx="6035040" cy="1450757"/>
          </a:xfrm>
        </p:spPr>
        <p:txBody>
          <a:bodyPr/>
          <a:lstStyle/>
          <a:p>
            <a:r>
              <a:rPr lang="en-US" dirty="0">
                <a:hlinkClick r:id="rId3"/>
              </a:rPr>
              <a:t>1. Internships</a:t>
            </a:r>
            <a:endParaRPr lang="en-US" dirty="0"/>
          </a:p>
        </p:txBody>
      </p:sp>
      <p:sp>
        <p:nvSpPr>
          <p:cNvPr id="3" name="Content Placeholder 2">
            <a:extLst>
              <a:ext uri="{FF2B5EF4-FFF2-40B4-BE49-F238E27FC236}">
                <a16:creationId xmlns:a16="http://schemas.microsoft.com/office/drawing/2014/main" id="{F57071ED-7C2F-5D49-B9C3-6F67FD11D7AC}"/>
              </a:ext>
            </a:extLst>
          </p:cNvPr>
          <p:cNvSpPr>
            <a:spLocks noGrp="1"/>
          </p:cNvSpPr>
          <p:nvPr>
            <p:ph idx="1"/>
          </p:nvPr>
        </p:nvSpPr>
        <p:spPr>
          <a:xfrm>
            <a:off x="1170432" y="1833314"/>
            <a:ext cx="10119360" cy="4636548"/>
          </a:xfrm>
        </p:spPr>
        <p:txBody>
          <a:bodyPr>
            <a:normAutofit lnSpcReduction="10000"/>
          </a:bodyPr>
          <a:lstStyle/>
          <a:p>
            <a:r>
              <a:rPr lang="en-US" sz="2400" b="1" dirty="0"/>
              <a:t>Aim</a:t>
            </a:r>
            <a:r>
              <a:rPr lang="en-US" sz="2400" dirty="0"/>
              <a:t>:</a:t>
            </a:r>
          </a:p>
          <a:p>
            <a:pPr>
              <a:buFont typeface="Wingdings" pitchFamily="2" charset="2"/>
              <a:buChar char="Ø"/>
            </a:pPr>
            <a:r>
              <a:rPr lang="en-US" sz="2400" dirty="0"/>
              <a:t>Introduction</a:t>
            </a:r>
          </a:p>
          <a:p>
            <a:pPr>
              <a:buFont typeface="Wingdings" pitchFamily="2" charset="2"/>
              <a:buChar char="Ø"/>
            </a:pPr>
            <a:r>
              <a:rPr lang="en-US" sz="2400" dirty="0"/>
              <a:t>Allocated a mentor </a:t>
            </a:r>
          </a:p>
          <a:p>
            <a:pPr>
              <a:buFont typeface="Wingdings" pitchFamily="2" charset="2"/>
              <a:buChar char="Ø"/>
            </a:pPr>
            <a:r>
              <a:rPr lang="en-US" sz="2400" dirty="0"/>
              <a:t>Develop research capabilities at all levels of NHS</a:t>
            </a:r>
          </a:p>
          <a:p>
            <a:pPr>
              <a:buFont typeface="Wingdings" pitchFamily="2" charset="2"/>
              <a:buChar char="Ø"/>
            </a:pPr>
            <a:r>
              <a:rPr lang="en-US" sz="2400" dirty="0"/>
              <a:t>Enhance evidence-based practice</a:t>
            </a:r>
          </a:p>
          <a:p>
            <a:pPr>
              <a:buFont typeface="Wingdings" pitchFamily="2" charset="2"/>
              <a:buChar char="Ø"/>
            </a:pPr>
            <a:r>
              <a:rPr lang="en-US" sz="2400" dirty="0"/>
              <a:t>Develop network to share learning and best practice </a:t>
            </a:r>
          </a:p>
          <a:p>
            <a:pPr>
              <a:buFont typeface="Wingdings" pitchFamily="2" charset="2"/>
              <a:buChar char="Ø"/>
            </a:pPr>
            <a:r>
              <a:rPr lang="en-US" sz="2400" dirty="0"/>
              <a:t>Support the development of clinical skills </a:t>
            </a:r>
          </a:p>
          <a:p>
            <a:pPr>
              <a:buFont typeface="Wingdings" pitchFamily="2" charset="2"/>
              <a:buChar char="Ø"/>
            </a:pPr>
            <a:r>
              <a:rPr lang="en-US" sz="2400" dirty="0"/>
              <a:t>Research leadership</a:t>
            </a:r>
          </a:p>
          <a:p>
            <a:pPr>
              <a:buFont typeface="Wingdings" pitchFamily="2" charset="2"/>
              <a:buChar char="Ø"/>
            </a:pPr>
            <a:r>
              <a:rPr lang="en-US" sz="2400" dirty="0"/>
              <a:t>Supporting others with interests</a:t>
            </a:r>
          </a:p>
          <a:p>
            <a:pPr lvl="8">
              <a:buFont typeface="Wingdings" pitchFamily="2" charset="2"/>
              <a:buChar char="Ø"/>
            </a:pPr>
            <a:r>
              <a:rPr lang="en-GB" sz="2000" dirty="0"/>
              <a:t>ICA Internships are managed by local HEE teams</a:t>
            </a:r>
            <a:endParaRPr lang="en-US" sz="2000" dirty="0"/>
          </a:p>
        </p:txBody>
      </p:sp>
      <p:pic>
        <p:nvPicPr>
          <p:cNvPr id="5" name="Picture 4" descr="Graphical user interface, text, website&#10;&#10;Description automatically generated">
            <a:extLst>
              <a:ext uri="{FF2B5EF4-FFF2-40B4-BE49-F238E27FC236}">
                <a16:creationId xmlns:a16="http://schemas.microsoft.com/office/drawing/2014/main" id="{931ABA54-16A9-394D-818B-E78E86DEB103}"/>
              </a:ext>
            </a:extLst>
          </p:cNvPr>
          <p:cNvPicPr>
            <a:picLocks noChangeAspect="1"/>
          </p:cNvPicPr>
          <p:nvPr/>
        </p:nvPicPr>
        <p:blipFill rotWithShape="1">
          <a:blip r:embed="rId4"/>
          <a:srcRect t="40261"/>
          <a:stretch/>
        </p:blipFill>
        <p:spPr>
          <a:xfrm>
            <a:off x="12192" y="-9822"/>
            <a:ext cx="12192000" cy="1450758"/>
          </a:xfrm>
          <a:prstGeom prst="rect">
            <a:avLst/>
          </a:prstGeom>
        </p:spPr>
      </p:pic>
    </p:spTree>
    <p:extLst>
      <p:ext uri="{BB962C8B-B14F-4D97-AF65-F5344CB8AC3E}">
        <p14:creationId xmlns:p14="http://schemas.microsoft.com/office/powerpoint/2010/main" val="68013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BD88-5777-6546-A481-3573645F7E92}"/>
              </a:ext>
            </a:extLst>
          </p:cNvPr>
          <p:cNvSpPr>
            <a:spLocks noGrp="1"/>
          </p:cNvSpPr>
          <p:nvPr>
            <p:ph type="title"/>
          </p:nvPr>
        </p:nvSpPr>
        <p:spPr/>
        <p:txBody>
          <a:bodyPr/>
          <a:lstStyle/>
          <a:p>
            <a:r>
              <a:rPr lang="en-US" dirty="0"/>
              <a:t>My NMAHP internship</a:t>
            </a:r>
          </a:p>
        </p:txBody>
      </p:sp>
      <p:sp>
        <p:nvSpPr>
          <p:cNvPr id="3" name="Content Placeholder 2">
            <a:extLst>
              <a:ext uri="{FF2B5EF4-FFF2-40B4-BE49-F238E27FC236}">
                <a16:creationId xmlns:a16="http://schemas.microsoft.com/office/drawing/2014/main" id="{D2B7EF81-9FC6-6F47-B8C7-B46CC4820317}"/>
              </a:ext>
            </a:extLst>
          </p:cNvPr>
          <p:cNvSpPr>
            <a:spLocks noGrp="1"/>
          </p:cNvSpPr>
          <p:nvPr>
            <p:ph idx="1"/>
          </p:nvPr>
        </p:nvSpPr>
        <p:spPr>
          <a:xfrm>
            <a:off x="1097280" y="1845734"/>
            <a:ext cx="10058400" cy="4299034"/>
          </a:xfrm>
        </p:spPr>
        <p:txBody>
          <a:bodyPr>
            <a:normAutofit/>
          </a:bodyPr>
          <a:lstStyle/>
          <a:p>
            <a:pPr>
              <a:buFont typeface="Wingdings" pitchFamily="2" charset="2"/>
              <a:buChar char="v"/>
            </a:pPr>
            <a:r>
              <a:rPr lang="en-US" sz="2800" dirty="0"/>
              <a:t>Started a band 5 project looking at reasons why people declining on the ward post surgery</a:t>
            </a:r>
          </a:p>
          <a:p>
            <a:pPr>
              <a:buFont typeface="Wingdings" pitchFamily="2" charset="2"/>
              <a:buChar char="v"/>
            </a:pPr>
            <a:r>
              <a:rPr lang="en-US" sz="2800" dirty="0"/>
              <a:t>Application documented what area I was interested in developing and why should I get the internship</a:t>
            </a:r>
          </a:p>
          <a:p>
            <a:pPr>
              <a:buFont typeface="Wingdings" pitchFamily="2" charset="2"/>
              <a:buChar char="v"/>
            </a:pPr>
            <a:r>
              <a:rPr lang="en-US" sz="2800" dirty="0"/>
              <a:t>1 day a week for 6 months </a:t>
            </a:r>
          </a:p>
          <a:p>
            <a:pPr>
              <a:buFont typeface="Wingdings" pitchFamily="2" charset="2"/>
              <a:buChar char="v"/>
            </a:pPr>
            <a:r>
              <a:rPr lang="en-US" sz="2800" dirty="0"/>
              <a:t>Funded by The Newcastle Upon Tyne Hospitals</a:t>
            </a:r>
          </a:p>
          <a:p>
            <a:pPr>
              <a:buFont typeface="Wingdings" pitchFamily="2" charset="2"/>
              <a:buChar char="v"/>
            </a:pPr>
            <a:r>
              <a:rPr lang="en-US" sz="2800" dirty="0"/>
              <a:t>Complete good clinical practice training</a:t>
            </a:r>
          </a:p>
          <a:p>
            <a:pPr>
              <a:buFont typeface="Wingdings" pitchFamily="2" charset="2"/>
              <a:buChar char="v"/>
            </a:pPr>
            <a:r>
              <a:rPr lang="en-US" sz="2800" dirty="0"/>
              <a:t>Aim = develop skills to undertake </a:t>
            </a:r>
            <a:r>
              <a:rPr lang="en-US" sz="2200" dirty="0"/>
              <a:t>a project</a:t>
            </a:r>
          </a:p>
        </p:txBody>
      </p:sp>
      <p:pic>
        <p:nvPicPr>
          <p:cNvPr id="4" name="Picture 3">
            <a:extLst>
              <a:ext uri="{FF2B5EF4-FFF2-40B4-BE49-F238E27FC236}">
                <a16:creationId xmlns:a16="http://schemas.microsoft.com/office/drawing/2014/main" id="{07AE5A67-9D89-E942-872C-94F14CE3EEAD}"/>
              </a:ext>
            </a:extLst>
          </p:cNvPr>
          <p:cNvPicPr>
            <a:picLocks noChangeAspect="1"/>
          </p:cNvPicPr>
          <p:nvPr/>
        </p:nvPicPr>
        <p:blipFill>
          <a:blip r:embed="rId2"/>
          <a:stretch>
            <a:fillRect/>
          </a:stretch>
        </p:blipFill>
        <p:spPr>
          <a:xfrm>
            <a:off x="7080799" y="33982"/>
            <a:ext cx="5009329" cy="1209602"/>
          </a:xfrm>
          <a:prstGeom prst="rect">
            <a:avLst/>
          </a:prstGeom>
        </p:spPr>
      </p:pic>
    </p:spTree>
    <p:extLst>
      <p:ext uri="{BB962C8B-B14F-4D97-AF65-F5344CB8AC3E}">
        <p14:creationId xmlns:p14="http://schemas.microsoft.com/office/powerpoint/2010/main" val="2716406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959A9-5F17-1849-9119-FE4B2714DBA1}"/>
              </a:ext>
            </a:extLst>
          </p:cNvPr>
          <p:cNvSpPr>
            <a:spLocks noGrp="1"/>
          </p:cNvSpPr>
          <p:nvPr>
            <p:ph type="title"/>
          </p:nvPr>
        </p:nvSpPr>
        <p:spPr>
          <a:xfrm>
            <a:off x="604447" y="1507796"/>
            <a:ext cx="5543682" cy="1021221"/>
          </a:xfrm>
        </p:spPr>
        <p:txBody>
          <a:bodyPr>
            <a:normAutofit/>
          </a:bodyPr>
          <a:lstStyle/>
          <a:p>
            <a:r>
              <a:rPr lang="en-US" sz="3600" dirty="0">
                <a:hlinkClick r:id="rId2"/>
              </a:rPr>
              <a:t>2. PCAF</a:t>
            </a:r>
            <a:endParaRPr lang="en-US" sz="3600" dirty="0"/>
          </a:p>
        </p:txBody>
      </p:sp>
      <p:cxnSp>
        <p:nvCxnSpPr>
          <p:cNvPr id="12" name="Straight Connector 11">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22FAE4-7619-6247-8A6E-0A70D230AD8E}"/>
              </a:ext>
            </a:extLst>
          </p:cNvPr>
          <p:cNvSpPr>
            <a:spLocks noGrp="1"/>
          </p:cNvSpPr>
          <p:nvPr>
            <p:ph idx="1"/>
          </p:nvPr>
        </p:nvSpPr>
        <p:spPr>
          <a:xfrm>
            <a:off x="620692" y="2778381"/>
            <a:ext cx="10150939" cy="3976559"/>
          </a:xfrm>
        </p:spPr>
        <p:txBody>
          <a:bodyPr>
            <a:normAutofit/>
          </a:bodyPr>
          <a:lstStyle/>
          <a:p>
            <a:pPr marL="0" indent="0">
              <a:buNone/>
            </a:pPr>
            <a:r>
              <a:rPr lang="en-US" sz="2400" b="1" dirty="0"/>
              <a:t>Requirements:</a:t>
            </a:r>
          </a:p>
          <a:p>
            <a:pPr marL="457200" indent="-457200">
              <a:buFont typeface="+mj-lt"/>
              <a:buAutoNum type="arabicPeriod"/>
            </a:pPr>
            <a:r>
              <a:rPr lang="en-US" sz="2400" dirty="0"/>
              <a:t>At least 1 </a:t>
            </a:r>
            <a:r>
              <a:rPr lang="en-US" sz="2400" dirty="0" err="1"/>
              <a:t>yr</a:t>
            </a:r>
            <a:r>
              <a:rPr lang="en-US" sz="2400" dirty="0"/>
              <a:t> experience in profession</a:t>
            </a:r>
          </a:p>
          <a:p>
            <a:pPr marL="457200" indent="-457200">
              <a:buFont typeface="+mj-lt"/>
              <a:buAutoNum type="arabicPeriod"/>
            </a:pPr>
            <a:r>
              <a:rPr lang="en-US" sz="2400" dirty="0"/>
              <a:t>Must have a contract with a healthcare provider offering at least 50% of its services free at point of delivery</a:t>
            </a:r>
          </a:p>
          <a:p>
            <a:pPr marL="457200" indent="-457200">
              <a:buFont typeface="+mj-lt"/>
              <a:buAutoNum type="arabicPeriod"/>
            </a:pPr>
            <a:r>
              <a:rPr lang="en-US" sz="2400" dirty="0"/>
              <a:t>Must want a change in career trajectory to clinical academic</a:t>
            </a:r>
          </a:p>
          <a:p>
            <a:pPr marL="457200" indent="-457200">
              <a:buFont typeface="+mj-lt"/>
              <a:buAutoNum type="arabicPeriod"/>
            </a:pPr>
            <a:r>
              <a:rPr lang="en-US" sz="2400" dirty="0"/>
              <a:t>Cannot have a PhD in the same area as your application </a:t>
            </a:r>
          </a:p>
          <a:p>
            <a:pPr marL="457200" indent="-457200">
              <a:buFont typeface="+mj-lt"/>
              <a:buAutoNum type="arabicPeriod"/>
            </a:pPr>
            <a:r>
              <a:rPr lang="en-US" sz="2400" dirty="0"/>
              <a:t>Can apply twice and then need to wait 3 years to re-apply. </a:t>
            </a:r>
          </a:p>
          <a:p>
            <a:endParaRPr lang="en-US" dirty="0"/>
          </a:p>
        </p:txBody>
      </p:sp>
      <p:sp>
        <p:nvSpPr>
          <p:cNvPr id="14" name="Rectangle 13">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Graphical user interface, application&#10;&#10;Description automatically generated">
            <a:extLst>
              <a:ext uri="{FF2B5EF4-FFF2-40B4-BE49-F238E27FC236}">
                <a16:creationId xmlns:a16="http://schemas.microsoft.com/office/drawing/2014/main" id="{27195396-CCF6-4645-A20E-C6E02B913C6B}"/>
              </a:ext>
            </a:extLst>
          </p:cNvPr>
          <p:cNvPicPr>
            <a:picLocks noChangeAspect="1"/>
          </p:cNvPicPr>
          <p:nvPr/>
        </p:nvPicPr>
        <p:blipFill rotWithShape="1">
          <a:blip r:embed="rId3"/>
          <a:srcRect t="45357"/>
          <a:stretch/>
        </p:blipFill>
        <p:spPr>
          <a:xfrm>
            <a:off x="0" y="-66484"/>
            <a:ext cx="12252962" cy="1649124"/>
          </a:xfrm>
          <a:prstGeom prst="rect">
            <a:avLst/>
          </a:prstGeom>
        </p:spPr>
      </p:pic>
    </p:spTree>
    <p:extLst>
      <p:ext uri="{BB962C8B-B14F-4D97-AF65-F5344CB8AC3E}">
        <p14:creationId xmlns:p14="http://schemas.microsoft.com/office/powerpoint/2010/main" val="144357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A96D6-6F2F-BC43-AAD0-60969E8017C7}"/>
              </a:ext>
            </a:extLst>
          </p:cNvPr>
          <p:cNvSpPr>
            <a:spLocks noGrp="1"/>
          </p:cNvSpPr>
          <p:nvPr>
            <p:ph sz="half" idx="1"/>
          </p:nvPr>
        </p:nvSpPr>
        <p:spPr>
          <a:xfrm>
            <a:off x="384048" y="2174918"/>
            <a:ext cx="10415015" cy="4023360"/>
          </a:xfrm>
        </p:spPr>
        <p:txBody>
          <a:bodyPr>
            <a:normAutofit/>
          </a:bodyPr>
          <a:lstStyle/>
          <a:p>
            <a:r>
              <a:rPr lang="en-US" b="1" dirty="0"/>
              <a:t>Opportunity: </a:t>
            </a:r>
            <a:r>
              <a:rPr lang="en-US" dirty="0"/>
              <a:t>Change in career trajectory</a:t>
            </a:r>
          </a:p>
          <a:p>
            <a:r>
              <a:rPr lang="en-US" dirty="0"/>
              <a:t>Develop you own training </a:t>
            </a:r>
            <a:r>
              <a:rPr lang="en-US" dirty="0" err="1"/>
              <a:t>programme</a:t>
            </a:r>
            <a:r>
              <a:rPr lang="en-US" dirty="0"/>
              <a:t> for 12 months/24 months:</a:t>
            </a:r>
          </a:p>
          <a:p>
            <a:r>
              <a:rPr lang="en-US" b="1" dirty="0"/>
              <a:t>1. Clinical development</a:t>
            </a:r>
          </a:p>
          <a:p>
            <a:r>
              <a:rPr lang="en-US" b="1" dirty="0"/>
              <a:t>2. Leadership development </a:t>
            </a:r>
          </a:p>
          <a:p>
            <a:r>
              <a:rPr lang="en-US" b="1" dirty="0"/>
              <a:t>3. Supervisor feedback &amp; guidance</a:t>
            </a:r>
          </a:p>
          <a:p>
            <a:r>
              <a:rPr lang="en-US" b="1" dirty="0"/>
              <a:t>4. Training &amp; Development </a:t>
            </a:r>
          </a:p>
          <a:p>
            <a:r>
              <a:rPr lang="en-US" b="1" dirty="0"/>
              <a:t>5. Public and patient involvement </a:t>
            </a:r>
          </a:p>
          <a:p>
            <a:endParaRPr lang="en-US" b="1" dirty="0"/>
          </a:p>
          <a:p>
            <a:r>
              <a:rPr lang="en-US" b="1" dirty="0"/>
              <a:t>Aim</a:t>
            </a:r>
            <a:r>
              <a:rPr lang="en-US" dirty="0"/>
              <a:t> – build the skills I need to be able to complete a doctorate. </a:t>
            </a:r>
          </a:p>
          <a:p>
            <a:endParaRPr lang="en-US" dirty="0"/>
          </a:p>
          <a:p>
            <a:endParaRPr lang="en-US" dirty="0"/>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2037DABC-4B9F-2E4D-9721-FF60DCD68493}"/>
              </a:ext>
            </a:extLst>
          </p:cNvPr>
          <p:cNvPicPr>
            <a:picLocks noChangeAspect="1"/>
          </p:cNvPicPr>
          <p:nvPr/>
        </p:nvPicPr>
        <p:blipFill rotWithShape="1">
          <a:blip r:embed="rId2"/>
          <a:srcRect t="45357"/>
          <a:stretch/>
        </p:blipFill>
        <p:spPr>
          <a:xfrm>
            <a:off x="0" y="0"/>
            <a:ext cx="12252962" cy="1649124"/>
          </a:xfrm>
          <a:prstGeom prst="rect">
            <a:avLst/>
          </a:prstGeom>
        </p:spPr>
      </p:pic>
      <p:sp>
        <p:nvSpPr>
          <p:cNvPr id="10" name="TextBox 9">
            <a:extLst>
              <a:ext uri="{FF2B5EF4-FFF2-40B4-BE49-F238E27FC236}">
                <a16:creationId xmlns:a16="http://schemas.microsoft.com/office/drawing/2014/main" id="{314F3330-770D-AC44-A985-00DA4C349C9D}"/>
              </a:ext>
            </a:extLst>
          </p:cNvPr>
          <p:cNvSpPr txBox="1"/>
          <p:nvPr/>
        </p:nvSpPr>
        <p:spPr>
          <a:xfrm>
            <a:off x="9439656" y="1999670"/>
            <a:ext cx="2368296" cy="707886"/>
          </a:xfrm>
          <a:prstGeom prst="rect">
            <a:avLst/>
          </a:prstGeom>
          <a:noFill/>
        </p:spPr>
        <p:txBody>
          <a:bodyPr wrap="square">
            <a:spAutoFit/>
          </a:bodyPr>
          <a:lstStyle/>
          <a:p>
            <a:r>
              <a:rPr lang="en-US" sz="4000" dirty="0">
                <a:hlinkClick r:id="rId3"/>
              </a:rPr>
              <a:t>2. PCAF</a:t>
            </a:r>
            <a:endParaRPr lang="en-US" sz="4000" dirty="0"/>
          </a:p>
        </p:txBody>
      </p:sp>
    </p:spTree>
    <p:extLst>
      <p:ext uri="{BB962C8B-B14F-4D97-AF65-F5344CB8AC3E}">
        <p14:creationId xmlns:p14="http://schemas.microsoft.com/office/powerpoint/2010/main" val="2178209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959A9-5F17-1849-9119-FE4B2714DBA1}"/>
              </a:ext>
            </a:extLst>
          </p:cNvPr>
          <p:cNvSpPr>
            <a:spLocks noGrp="1"/>
          </p:cNvSpPr>
          <p:nvPr>
            <p:ph type="title"/>
          </p:nvPr>
        </p:nvSpPr>
        <p:spPr>
          <a:xfrm>
            <a:off x="604447" y="1507796"/>
            <a:ext cx="5543682" cy="1021221"/>
          </a:xfrm>
        </p:spPr>
        <p:txBody>
          <a:bodyPr>
            <a:normAutofit/>
          </a:bodyPr>
          <a:lstStyle/>
          <a:p>
            <a:r>
              <a:rPr lang="en-US" sz="3600" dirty="0">
                <a:hlinkClick r:id="rId3"/>
              </a:rPr>
              <a:t>2. PCAF</a:t>
            </a:r>
            <a:endParaRPr lang="en-US" sz="3600" dirty="0"/>
          </a:p>
        </p:txBody>
      </p:sp>
      <p:cxnSp>
        <p:nvCxnSpPr>
          <p:cNvPr id="12" name="Straight Connector 11">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22FAE4-7619-6247-8A6E-0A70D230AD8E}"/>
              </a:ext>
            </a:extLst>
          </p:cNvPr>
          <p:cNvSpPr>
            <a:spLocks noGrp="1"/>
          </p:cNvSpPr>
          <p:nvPr>
            <p:ph idx="1"/>
          </p:nvPr>
        </p:nvSpPr>
        <p:spPr>
          <a:xfrm>
            <a:off x="620692" y="2504061"/>
            <a:ext cx="11248220" cy="3976559"/>
          </a:xfrm>
        </p:spPr>
        <p:txBody>
          <a:bodyPr>
            <a:normAutofit/>
          </a:bodyPr>
          <a:lstStyle/>
          <a:p>
            <a:pPr marL="0" indent="0">
              <a:buNone/>
            </a:pPr>
            <a:r>
              <a:rPr lang="en-US" sz="2400" b="1" dirty="0"/>
              <a:t>Considerations:</a:t>
            </a:r>
          </a:p>
          <a:p>
            <a:pPr>
              <a:buFont typeface="Wingdings" pitchFamily="2" charset="2"/>
              <a:buChar char="v"/>
            </a:pPr>
            <a:r>
              <a:rPr lang="en-US" sz="2400" b="1" dirty="0"/>
              <a:t> </a:t>
            </a:r>
            <a:r>
              <a:rPr lang="en-US" sz="2400" dirty="0"/>
              <a:t>Need to put together a </a:t>
            </a:r>
            <a:r>
              <a:rPr lang="en-US" sz="2400" u="sng" dirty="0"/>
              <a:t>suitable</a:t>
            </a:r>
            <a:r>
              <a:rPr lang="en-US" sz="2400" dirty="0"/>
              <a:t> supervisory team – this is </a:t>
            </a:r>
            <a:r>
              <a:rPr lang="en-US" sz="2400" dirty="0" err="1"/>
              <a:t>scrutinised</a:t>
            </a:r>
            <a:endParaRPr lang="en-US" sz="2400" b="1" dirty="0"/>
          </a:p>
          <a:p>
            <a:pPr>
              <a:buFont typeface="Wingdings" pitchFamily="2" charset="2"/>
              <a:buChar char="v"/>
            </a:pPr>
            <a:r>
              <a:rPr lang="en-US" sz="2400" dirty="0"/>
              <a:t> Applications can take months to complete (mine took 6 months)</a:t>
            </a:r>
          </a:p>
          <a:p>
            <a:pPr>
              <a:buFont typeface="Wingdings" pitchFamily="2" charset="2"/>
              <a:buChar char="v"/>
            </a:pPr>
            <a:r>
              <a:rPr lang="en-US" sz="2400" dirty="0"/>
              <a:t> Need finance involved to cost the buying out of your time from your role</a:t>
            </a:r>
          </a:p>
          <a:p>
            <a:pPr>
              <a:buFont typeface="Wingdings" pitchFamily="2" charset="2"/>
              <a:buChar char="v"/>
            </a:pPr>
            <a:r>
              <a:rPr lang="en-US" sz="2400" dirty="0"/>
              <a:t> May need research time to complete the applications – I applied for research capability funding from </a:t>
            </a:r>
            <a:r>
              <a:rPr lang="en-US" sz="2400" dirty="0" err="1"/>
              <a:t>NuTH</a:t>
            </a:r>
            <a:r>
              <a:rPr lang="en-US" sz="2400" dirty="0"/>
              <a:t>. </a:t>
            </a:r>
          </a:p>
          <a:p>
            <a:pPr>
              <a:buFont typeface="Wingdings" pitchFamily="2" charset="2"/>
              <a:buChar char="v"/>
            </a:pPr>
            <a:r>
              <a:rPr lang="en-US" sz="2400" dirty="0"/>
              <a:t>Need to develop a training plan – mine is a PGCert at Newcastle, Imp Sci modules etc.</a:t>
            </a:r>
          </a:p>
          <a:p>
            <a:pPr>
              <a:buFont typeface="Wingdings" pitchFamily="2" charset="2"/>
              <a:buChar char="v"/>
            </a:pPr>
            <a:r>
              <a:rPr lang="en-US" sz="2400" dirty="0"/>
              <a:t>Need to be published by the end of the award – output. </a:t>
            </a:r>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marL="0" indent="0">
              <a:buNone/>
            </a:pPr>
            <a:endParaRPr lang="en-US" sz="2400" dirty="0"/>
          </a:p>
          <a:p>
            <a:endParaRPr lang="en-US" dirty="0"/>
          </a:p>
        </p:txBody>
      </p:sp>
      <p:sp>
        <p:nvSpPr>
          <p:cNvPr id="14" name="Rectangle 13">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Graphical user interface, application&#10;&#10;Description automatically generated">
            <a:extLst>
              <a:ext uri="{FF2B5EF4-FFF2-40B4-BE49-F238E27FC236}">
                <a16:creationId xmlns:a16="http://schemas.microsoft.com/office/drawing/2014/main" id="{27195396-CCF6-4645-A20E-C6E02B913C6B}"/>
              </a:ext>
            </a:extLst>
          </p:cNvPr>
          <p:cNvPicPr>
            <a:picLocks noChangeAspect="1"/>
          </p:cNvPicPr>
          <p:nvPr/>
        </p:nvPicPr>
        <p:blipFill rotWithShape="1">
          <a:blip r:embed="rId4"/>
          <a:srcRect t="45357"/>
          <a:stretch/>
        </p:blipFill>
        <p:spPr>
          <a:xfrm>
            <a:off x="0" y="-66484"/>
            <a:ext cx="12252962" cy="1649124"/>
          </a:xfrm>
          <a:prstGeom prst="rect">
            <a:avLst/>
          </a:prstGeom>
        </p:spPr>
      </p:pic>
    </p:spTree>
    <p:extLst>
      <p:ext uri="{BB962C8B-B14F-4D97-AF65-F5344CB8AC3E}">
        <p14:creationId xmlns:p14="http://schemas.microsoft.com/office/powerpoint/2010/main" val="169356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2C10B-C4A0-3048-9FF0-0C4FC1CBCB57}"/>
              </a:ext>
            </a:extLst>
          </p:cNvPr>
          <p:cNvSpPr>
            <a:spLocks noGrp="1"/>
          </p:cNvSpPr>
          <p:nvPr>
            <p:ph sz="half" idx="1"/>
          </p:nvPr>
        </p:nvSpPr>
        <p:spPr>
          <a:xfrm>
            <a:off x="359764" y="1903751"/>
            <a:ext cx="6681116" cy="4362137"/>
          </a:xfrm>
        </p:spPr>
        <p:txBody>
          <a:bodyPr>
            <a:noAutofit/>
          </a:bodyPr>
          <a:lstStyle/>
          <a:p>
            <a:pPr>
              <a:buFont typeface="Wingdings" pitchFamily="2" charset="2"/>
              <a:buChar char="v"/>
            </a:pPr>
            <a:r>
              <a:rPr lang="en-US" sz="2200" dirty="0"/>
              <a:t>Find out if you can get funding to do the application. I had 2.5 days over 3 months (Dec to Feb)</a:t>
            </a:r>
          </a:p>
          <a:p>
            <a:pPr>
              <a:buFont typeface="Wingdings" pitchFamily="2" charset="2"/>
              <a:buChar char="v"/>
            </a:pPr>
            <a:r>
              <a:rPr lang="en-US" sz="2200" dirty="0"/>
              <a:t>Read the PCAF application process, speak to people then decide. </a:t>
            </a:r>
          </a:p>
          <a:p>
            <a:pPr>
              <a:buFont typeface="Wingdings" pitchFamily="2" charset="2"/>
              <a:buChar char="v"/>
            </a:pPr>
            <a:r>
              <a:rPr lang="en-US" sz="2200" dirty="0"/>
              <a:t> You can do the application quickly but it will be stressful</a:t>
            </a:r>
          </a:p>
          <a:p>
            <a:pPr>
              <a:buFont typeface="Wingdings" pitchFamily="2" charset="2"/>
              <a:buChar char="v"/>
            </a:pPr>
            <a:r>
              <a:rPr lang="en-US" sz="2200" dirty="0"/>
              <a:t>Over 12 months I built upon the </a:t>
            </a:r>
            <a:r>
              <a:rPr lang="en-US" sz="2200" b="1" dirty="0"/>
              <a:t>criteria</a:t>
            </a:r>
            <a:r>
              <a:rPr lang="en-US" sz="2200" dirty="0"/>
              <a:t> the PCAF asks for, such as clinical development, publications, funding grants etc. </a:t>
            </a:r>
            <a:r>
              <a:rPr lang="en-US" sz="2200" dirty="0">
                <a:hlinkClick r:id="rId3"/>
              </a:rPr>
              <a:t>Read the Chairs report 2021.</a:t>
            </a:r>
            <a:endParaRPr lang="en-US" sz="2200" dirty="0"/>
          </a:p>
          <a:p>
            <a:pPr>
              <a:buFont typeface="Wingdings" pitchFamily="2" charset="2"/>
              <a:buChar char="v"/>
            </a:pPr>
            <a:r>
              <a:rPr lang="en-US" sz="2200" dirty="0"/>
              <a:t>Find appropriate </a:t>
            </a:r>
            <a:r>
              <a:rPr lang="en-US" sz="2200" b="1" dirty="0"/>
              <a:t>supervisors</a:t>
            </a:r>
            <a:r>
              <a:rPr lang="en-US" sz="2200" dirty="0"/>
              <a:t> suited to your area of research, and who you like! </a:t>
            </a:r>
            <a:r>
              <a:rPr lang="en-US" sz="2200" dirty="0">
                <a:hlinkClick r:id="rId4"/>
              </a:rPr>
              <a:t>Use the RDS </a:t>
            </a:r>
            <a:r>
              <a:rPr lang="en-US" sz="2200" dirty="0"/>
              <a:t>for help.</a:t>
            </a:r>
          </a:p>
          <a:p>
            <a:pPr>
              <a:buFont typeface="Wingdings" pitchFamily="2" charset="2"/>
              <a:buChar char="v"/>
            </a:pPr>
            <a:r>
              <a:rPr lang="en-US" sz="2200" dirty="0"/>
              <a:t>ARC, CSP, NIHR, RDS, your trust – get networking</a:t>
            </a:r>
          </a:p>
        </p:txBody>
      </p:sp>
      <p:sp>
        <p:nvSpPr>
          <p:cNvPr id="4" name="Content Placeholder 3">
            <a:extLst>
              <a:ext uri="{FF2B5EF4-FFF2-40B4-BE49-F238E27FC236}">
                <a16:creationId xmlns:a16="http://schemas.microsoft.com/office/drawing/2014/main" id="{C99AB27A-D07D-0A40-8001-4FEBC861FCFD}"/>
              </a:ext>
            </a:extLst>
          </p:cNvPr>
          <p:cNvSpPr>
            <a:spLocks noGrp="1"/>
          </p:cNvSpPr>
          <p:nvPr>
            <p:ph sz="half" idx="2"/>
          </p:nvPr>
        </p:nvSpPr>
        <p:spPr>
          <a:xfrm>
            <a:off x="7333488" y="2974942"/>
            <a:ext cx="4498747" cy="3177024"/>
          </a:xfrm>
        </p:spPr>
        <p:txBody>
          <a:bodyPr>
            <a:normAutofit/>
          </a:bodyPr>
          <a:lstStyle/>
          <a:p>
            <a:pPr marL="0" indent="0">
              <a:buNone/>
            </a:pPr>
            <a:r>
              <a:rPr lang="en-US" b="1" dirty="0"/>
              <a:t>Budget:</a:t>
            </a:r>
          </a:p>
          <a:p>
            <a:pPr>
              <a:buFont typeface="Wingdings" pitchFamily="2" charset="2"/>
              <a:buChar char="v"/>
            </a:pPr>
            <a:r>
              <a:rPr lang="en-US" dirty="0"/>
              <a:t>Training &amp; Development – £5000 budget</a:t>
            </a:r>
          </a:p>
          <a:p>
            <a:pPr>
              <a:buFont typeface="Wingdings" pitchFamily="2" charset="2"/>
              <a:buChar char="v"/>
            </a:pPr>
            <a:r>
              <a:rPr lang="en-US" dirty="0"/>
              <a:t>Salary funded (FT or PT)</a:t>
            </a:r>
          </a:p>
          <a:p>
            <a:pPr>
              <a:buFont typeface="Wingdings" pitchFamily="2" charset="2"/>
              <a:buChar char="v"/>
            </a:pPr>
            <a:r>
              <a:rPr lang="en-US" dirty="0"/>
              <a:t>£1000 for conferences/meetings/travel</a:t>
            </a:r>
          </a:p>
          <a:p>
            <a:pPr>
              <a:buFont typeface="Wingdings" pitchFamily="2" charset="2"/>
              <a:buChar char="v"/>
            </a:pPr>
            <a:r>
              <a:rPr lang="en-US" dirty="0"/>
              <a:t>£1000 for supervision/mentor costs</a:t>
            </a:r>
          </a:p>
          <a:p>
            <a:pPr>
              <a:buFont typeface="Wingdings" pitchFamily="2" charset="2"/>
              <a:buChar char="v"/>
            </a:pPr>
            <a:r>
              <a:rPr lang="en-US" dirty="0"/>
              <a:t>There is also the </a:t>
            </a:r>
            <a:r>
              <a:rPr lang="en-US" dirty="0">
                <a:hlinkClick r:id="rId5"/>
              </a:rPr>
              <a:t>PCAF bridge </a:t>
            </a:r>
            <a:endParaRPr lang="en-US" dirty="0"/>
          </a:p>
        </p:txBody>
      </p:sp>
      <p:sp>
        <p:nvSpPr>
          <p:cNvPr id="13" name="Title 12">
            <a:extLst>
              <a:ext uri="{FF2B5EF4-FFF2-40B4-BE49-F238E27FC236}">
                <a16:creationId xmlns:a16="http://schemas.microsoft.com/office/drawing/2014/main" id="{6CF6C8C6-B56D-8649-921D-CC715619084A}"/>
              </a:ext>
            </a:extLst>
          </p:cNvPr>
          <p:cNvSpPr>
            <a:spLocks noGrp="1"/>
          </p:cNvSpPr>
          <p:nvPr>
            <p:ph type="title"/>
          </p:nvPr>
        </p:nvSpPr>
        <p:spPr>
          <a:xfrm>
            <a:off x="7333488" y="1178372"/>
            <a:ext cx="6462558" cy="1450757"/>
          </a:xfrm>
        </p:spPr>
        <p:txBody>
          <a:bodyPr/>
          <a:lstStyle/>
          <a:p>
            <a:r>
              <a:rPr lang="en-US" dirty="0">
                <a:hlinkClick r:id="rId6"/>
              </a:rPr>
              <a:t>2. PCAF</a:t>
            </a:r>
            <a:r>
              <a:rPr lang="en-US" dirty="0"/>
              <a:t> tips</a:t>
            </a:r>
          </a:p>
        </p:txBody>
      </p:sp>
      <p:pic>
        <p:nvPicPr>
          <p:cNvPr id="6" name="Picture 5" descr="Graphical user interface, application&#10;&#10;Description automatically generated">
            <a:extLst>
              <a:ext uri="{FF2B5EF4-FFF2-40B4-BE49-F238E27FC236}">
                <a16:creationId xmlns:a16="http://schemas.microsoft.com/office/drawing/2014/main" id="{B6B57E52-1752-6248-988C-F7E430118F14}"/>
              </a:ext>
            </a:extLst>
          </p:cNvPr>
          <p:cNvPicPr>
            <a:picLocks noChangeAspect="1"/>
          </p:cNvPicPr>
          <p:nvPr/>
        </p:nvPicPr>
        <p:blipFill rotWithShape="1">
          <a:blip r:embed="rId7"/>
          <a:srcRect t="45357"/>
          <a:stretch/>
        </p:blipFill>
        <p:spPr>
          <a:xfrm>
            <a:off x="0" y="0"/>
            <a:ext cx="12252962" cy="1737360"/>
          </a:xfrm>
          <a:prstGeom prst="rect">
            <a:avLst/>
          </a:prstGeom>
        </p:spPr>
      </p:pic>
    </p:spTree>
    <p:extLst>
      <p:ext uri="{BB962C8B-B14F-4D97-AF65-F5344CB8AC3E}">
        <p14:creationId xmlns:p14="http://schemas.microsoft.com/office/powerpoint/2010/main" val="3516946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descr="A dirt road with the sun setting&#10;&#10;Description automatically generated with low confidence">
            <a:extLst>
              <a:ext uri="{FF2B5EF4-FFF2-40B4-BE49-F238E27FC236}">
                <a16:creationId xmlns:a16="http://schemas.microsoft.com/office/drawing/2014/main" id="{80BCE340-7F68-644F-A58C-4A287CF650C4}"/>
              </a:ext>
            </a:extLst>
          </p:cNvPr>
          <p:cNvPicPr>
            <a:picLocks noGrp="1" noChangeAspect="1"/>
          </p:cNvPicPr>
          <p:nvPr>
            <p:ph sz="half" idx="1"/>
          </p:nvPr>
        </p:nvPicPr>
        <p:blipFill rotWithShape="1">
          <a:blip r:embed="rId2"/>
          <a:srcRect l="12188" r="21578"/>
          <a:stretch/>
        </p:blipFill>
        <p:spPr>
          <a:xfrm>
            <a:off x="4075043" y="10"/>
            <a:ext cx="8111272" cy="6857990"/>
          </a:xfrm>
          <a:prstGeom prst="rect">
            <a:avLst/>
          </a:prstGeom>
        </p:spPr>
      </p:pic>
      <p:sp>
        <p:nvSpPr>
          <p:cNvPr id="21" name="Rectangle 2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8E26AF13-FB11-E345-B2B2-F051CB7F0DAE}"/>
              </a:ext>
            </a:extLst>
          </p:cNvPr>
          <p:cNvSpPr/>
          <p:nvPr/>
        </p:nvSpPr>
        <p:spPr>
          <a:xfrm>
            <a:off x="367274" y="1759184"/>
            <a:ext cx="3316273" cy="3416320"/>
          </a:xfrm>
          <a:prstGeom prst="rect">
            <a:avLst/>
          </a:prstGeom>
          <a:noFill/>
        </p:spPr>
        <p:txBody>
          <a:bodyPr wrap="square" lIns="91440" tIns="45720" rIns="91440" bIns="45720">
            <a:spAutoFit/>
          </a:bodyPr>
          <a:lstStyle/>
          <a:p>
            <a:r>
              <a:rPr lang="en-US" sz="5400" b="1" kern="1200" cap="none" spc="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cs typeface="+mj-cs"/>
              </a:rPr>
              <a:t>Every research journey is different </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96264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Icon&#10;&#10;Description automatically generated">
            <a:extLst>
              <a:ext uri="{FF2B5EF4-FFF2-40B4-BE49-F238E27FC236}">
                <a16:creationId xmlns:a16="http://schemas.microsoft.com/office/drawing/2014/main" id="{C6BC604B-0957-504B-A76F-604B4129C8FB}"/>
              </a:ext>
            </a:extLst>
          </p:cNvPr>
          <p:cNvPicPr>
            <a:picLocks noGrp="1" noChangeAspect="1"/>
          </p:cNvPicPr>
          <p:nvPr>
            <p:ph sz="half" idx="1"/>
          </p:nvPr>
        </p:nvPicPr>
        <p:blipFill>
          <a:blip r:embed="rId2"/>
          <a:stretch>
            <a:fillRect/>
          </a:stretch>
        </p:blipFill>
        <p:spPr>
          <a:xfrm>
            <a:off x="643192" y="1233469"/>
            <a:ext cx="5451627" cy="4071020"/>
          </a:xfrm>
          <a:prstGeom prst="rect">
            <a:avLst/>
          </a:prstGeom>
        </p:spPr>
      </p:pic>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13BB45-FC7E-5245-9EE7-DDEE2656CCF7}"/>
              </a:ext>
            </a:extLst>
          </p:cNvPr>
          <p:cNvSpPr>
            <a:spLocks noGrp="1"/>
          </p:cNvSpPr>
          <p:nvPr>
            <p:ph sz="half" idx="2"/>
          </p:nvPr>
        </p:nvSpPr>
        <p:spPr>
          <a:xfrm>
            <a:off x="6411684" y="2198914"/>
            <a:ext cx="5127172" cy="3670180"/>
          </a:xfrm>
        </p:spPr>
        <p:txBody>
          <a:bodyPr vert="horz" lIns="0" tIns="45720" rIns="0" bIns="45720" rtlCol="0">
            <a:normAutofit/>
          </a:bodyPr>
          <a:lstStyle/>
          <a:p>
            <a:pPr>
              <a:buFont typeface="Wingdings" pitchFamily="2" charset="2"/>
              <a:buChar char="v"/>
            </a:pPr>
            <a:r>
              <a:rPr lang="en-US" sz="2800" dirty="0"/>
              <a:t>Band 5 project </a:t>
            </a:r>
          </a:p>
          <a:p>
            <a:pPr>
              <a:buFont typeface="Wingdings" pitchFamily="2" charset="2"/>
              <a:buChar char="v"/>
            </a:pPr>
            <a:r>
              <a:rPr lang="en-US" sz="2800" dirty="0"/>
              <a:t>Research internship</a:t>
            </a:r>
          </a:p>
          <a:p>
            <a:pPr>
              <a:buFont typeface="Wingdings" pitchFamily="2" charset="2"/>
              <a:buChar char="v"/>
            </a:pPr>
            <a:r>
              <a:rPr lang="en-US" sz="2800" dirty="0"/>
              <a:t>PCAF application </a:t>
            </a:r>
          </a:p>
          <a:p>
            <a:pPr>
              <a:buFont typeface="Wingdings" pitchFamily="2" charset="2"/>
              <a:buChar char="v"/>
            </a:pPr>
            <a:r>
              <a:rPr lang="en-US" sz="2800" dirty="0"/>
              <a:t>PCAF award </a:t>
            </a:r>
          </a:p>
          <a:p>
            <a:pPr>
              <a:buFont typeface="Wingdings" pitchFamily="2" charset="2"/>
              <a:buChar char="v"/>
            </a:pPr>
            <a:r>
              <a:rPr lang="en-US" sz="2800" dirty="0"/>
              <a:t>Aim for doctoral application </a:t>
            </a:r>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C2A1397-3A8B-7646-B380-508CEAB57AA3}"/>
              </a:ext>
            </a:extLst>
          </p:cNvPr>
          <p:cNvSpPr/>
          <p:nvPr/>
        </p:nvSpPr>
        <p:spPr>
          <a:xfrm>
            <a:off x="5483710" y="868692"/>
            <a:ext cx="6287892" cy="984885"/>
          </a:xfrm>
          <a:prstGeom prst="rect">
            <a:avLst/>
          </a:prstGeom>
          <a:noFill/>
        </p:spPr>
        <p:txBody>
          <a:bodyPr wrap="square" lIns="91440" tIns="45720" rIns="91440" bIns="45720">
            <a:spAutoFit/>
          </a:bodyPr>
          <a:lstStyle/>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My experience</a:t>
            </a: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532048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y Matrix | AllAboutLean.c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4" y="1868490"/>
            <a:ext cx="4944376" cy="4415286"/>
          </a:xfrm>
          <a:prstGeom prst="rect">
            <a:avLst/>
          </a:prstGeom>
        </p:spPr>
      </p:pic>
      <p:sp>
        <p:nvSpPr>
          <p:cNvPr id="2" name="TextBox 1"/>
          <p:cNvSpPr txBox="1"/>
          <p:nvPr/>
        </p:nvSpPr>
        <p:spPr>
          <a:xfrm>
            <a:off x="64064" y="105418"/>
            <a:ext cx="1993339" cy="646331"/>
          </a:xfrm>
          <a:prstGeom prst="rect">
            <a:avLst/>
          </a:prstGeom>
          <a:noFill/>
        </p:spPr>
        <p:txBody>
          <a:bodyPr wrap="square" rtlCol="0">
            <a:spAutoFit/>
          </a:bodyPr>
          <a:lstStyle/>
          <a:p>
            <a:pPr algn="ctr"/>
            <a:r>
              <a:rPr lang="en-GB" dirty="0"/>
              <a:t>Patients are inactive in hospital</a:t>
            </a:r>
          </a:p>
        </p:txBody>
      </p:sp>
      <p:sp>
        <p:nvSpPr>
          <p:cNvPr id="3" name="Right Arrow 2"/>
          <p:cNvSpPr/>
          <p:nvPr/>
        </p:nvSpPr>
        <p:spPr>
          <a:xfrm rot="2419157">
            <a:off x="1260919" y="796794"/>
            <a:ext cx="833098" cy="518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a:t>
            </a:r>
          </a:p>
        </p:txBody>
      </p:sp>
      <p:sp>
        <p:nvSpPr>
          <p:cNvPr id="4" name="TextBox 3"/>
          <p:cNvSpPr txBox="1"/>
          <p:nvPr/>
        </p:nvSpPr>
        <p:spPr>
          <a:xfrm>
            <a:off x="1347106" y="1184499"/>
            <a:ext cx="1900238" cy="646331"/>
          </a:xfrm>
          <a:prstGeom prst="rect">
            <a:avLst/>
          </a:prstGeom>
          <a:noFill/>
        </p:spPr>
        <p:txBody>
          <a:bodyPr wrap="square" rtlCol="0">
            <a:spAutoFit/>
          </a:bodyPr>
          <a:lstStyle/>
          <a:p>
            <a:pPr algn="ctr"/>
            <a:r>
              <a:rPr lang="en-GB" dirty="0"/>
              <a:t>No</a:t>
            </a:r>
          </a:p>
          <a:p>
            <a:pPr algn="ctr"/>
            <a:r>
              <a:rPr lang="en-GB" dirty="0"/>
              <a:t> motivation? </a:t>
            </a:r>
          </a:p>
        </p:txBody>
      </p:sp>
      <p:sp>
        <p:nvSpPr>
          <p:cNvPr id="9" name="TextBox 8"/>
          <p:cNvSpPr txBox="1"/>
          <p:nvPr/>
        </p:nvSpPr>
        <p:spPr>
          <a:xfrm>
            <a:off x="7766012" y="4395797"/>
            <a:ext cx="1900238" cy="1200329"/>
          </a:xfrm>
          <a:prstGeom prst="rect">
            <a:avLst/>
          </a:prstGeom>
          <a:noFill/>
        </p:spPr>
        <p:txBody>
          <a:bodyPr wrap="square" rtlCol="0">
            <a:spAutoFit/>
          </a:bodyPr>
          <a:lstStyle/>
          <a:p>
            <a:pPr algn="ctr"/>
            <a:r>
              <a:rPr lang="en-GB" dirty="0"/>
              <a:t>Falls prevention has been huge campaign across NHS </a:t>
            </a:r>
          </a:p>
        </p:txBody>
      </p:sp>
      <p:sp>
        <p:nvSpPr>
          <p:cNvPr id="10" name="TextBox 9"/>
          <p:cNvSpPr txBox="1"/>
          <p:nvPr/>
        </p:nvSpPr>
        <p:spPr>
          <a:xfrm>
            <a:off x="5666429" y="3325109"/>
            <a:ext cx="1446517" cy="923330"/>
          </a:xfrm>
          <a:prstGeom prst="rect">
            <a:avLst/>
          </a:prstGeom>
          <a:noFill/>
        </p:spPr>
        <p:txBody>
          <a:bodyPr wrap="square" rtlCol="0">
            <a:spAutoFit/>
          </a:bodyPr>
          <a:lstStyle/>
          <a:p>
            <a:pPr algn="ctr"/>
            <a:r>
              <a:rPr lang="en-GB" dirty="0"/>
              <a:t>Staff worried about safety/falls?</a:t>
            </a:r>
          </a:p>
        </p:txBody>
      </p:sp>
      <p:sp>
        <p:nvSpPr>
          <p:cNvPr id="11" name="Right Arrow 10"/>
          <p:cNvSpPr/>
          <p:nvPr/>
        </p:nvSpPr>
        <p:spPr>
          <a:xfrm rot="2015311">
            <a:off x="2464456" y="1826877"/>
            <a:ext cx="857805" cy="556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a:t>
            </a:r>
          </a:p>
        </p:txBody>
      </p:sp>
      <p:sp>
        <p:nvSpPr>
          <p:cNvPr id="12" name="Right Arrow 11"/>
          <p:cNvSpPr/>
          <p:nvPr/>
        </p:nvSpPr>
        <p:spPr>
          <a:xfrm rot="1906476">
            <a:off x="4918723" y="3191738"/>
            <a:ext cx="847836" cy="615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a:t>
            </a:r>
          </a:p>
        </p:txBody>
      </p:sp>
      <p:sp>
        <p:nvSpPr>
          <p:cNvPr id="14" name="Right Arrow 13"/>
          <p:cNvSpPr/>
          <p:nvPr/>
        </p:nvSpPr>
        <p:spPr>
          <a:xfrm rot="1668747">
            <a:off x="6900505" y="4212628"/>
            <a:ext cx="952500"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a:t>
            </a:r>
          </a:p>
        </p:txBody>
      </p:sp>
      <p:sp>
        <p:nvSpPr>
          <p:cNvPr id="16" name="Right Arrow 15"/>
          <p:cNvSpPr/>
          <p:nvPr/>
        </p:nvSpPr>
        <p:spPr>
          <a:xfrm>
            <a:off x="9203022" y="5281796"/>
            <a:ext cx="952500"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a:t>
            </a:r>
          </a:p>
        </p:txBody>
      </p:sp>
      <p:sp>
        <p:nvSpPr>
          <p:cNvPr id="19" name="TextBox 18"/>
          <p:cNvSpPr txBox="1"/>
          <p:nvPr/>
        </p:nvSpPr>
        <p:spPr>
          <a:xfrm>
            <a:off x="10098588" y="4864600"/>
            <a:ext cx="1900238" cy="1477328"/>
          </a:xfrm>
          <a:prstGeom prst="rect">
            <a:avLst/>
          </a:prstGeom>
          <a:noFill/>
        </p:spPr>
        <p:txBody>
          <a:bodyPr wrap="square" rtlCol="0">
            <a:spAutoFit/>
          </a:bodyPr>
          <a:lstStyle/>
          <a:p>
            <a:pPr algn="ctr"/>
            <a:r>
              <a:rPr lang="en-GB" dirty="0"/>
              <a:t>To prevent fractures, prevent longer stays in hospital, harm to patients</a:t>
            </a:r>
          </a:p>
        </p:txBody>
      </p:sp>
      <p:pic>
        <p:nvPicPr>
          <p:cNvPr id="5" name="Picture 4"/>
          <p:cNvPicPr>
            <a:picLocks noChangeAspect="1"/>
          </p:cNvPicPr>
          <p:nvPr/>
        </p:nvPicPr>
        <p:blipFill>
          <a:blip r:embed="rId4"/>
          <a:stretch>
            <a:fillRect/>
          </a:stretch>
        </p:blipFill>
        <p:spPr>
          <a:xfrm>
            <a:off x="8467344" y="91134"/>
            <a:ext cx="3622784" cy="874793"/>
          </a:xfrm>
          <a:prstGeom prst="rect">
            <a:avLst/>
          </a:prstGeom>
        </p:spPr>
      </p:pic>
      <p:sp>
        <p:nvSpPr>
          <p:cNvPr id="13" name="Rectangle 12"/>
          <p:cNvSpPr/>
          <p:nvPr/>
        </p:nvSpPr>
        <p:spPr>
          <a:xfrm>
            <a:off x="2854802" y="1894992"/>
            <a:ext cx="2338975" cy="1477328"/>
          </a:xfrm>
          <a:prstGeom prst="rect">
            <a:avLst/>
          </a:prstGeom>
        </p:spPr>
        <p:txBody>
          <a:bodyPr wrap="none">
            <a:spAutoFit/>
          </a:bodyPr>
          <a:lstStyle/>
          <a:p>
            <a:pPr algn="ctr"/>
            <a:r>
              <a:rPr lang="en-GB" dirty="0"/>
              <a:t>No one </a:t>
            </a:r>
          </a:p>
          <a:p>
            <a:pPr algn="ctr"/>
            <a:r>
              <a:rPr lang="en-GB" dirty="0"/>
              <a:t>encouraging </a:t>
            </a:r>
          </a:p>
          <a:p>
            <a:pPr algn="ctr"/>
            <a:r>
              <a:rPr lang="en-GB" dirty="0"/>
              <a:t>patients or telling</a:t>
            </a:r>
          </a:p>
          <a:p>
            <a:pPr algn="ctr"/>
            <a:r>
              <a:rPr lang="en-GB" dirty="0"/>
              <a:t> them it’s ok/beneficial</a:t>
            </a:r>
          </a:p>
          <a:p>
            <a:pPr algn="ctr"/>
            <a:r>
              <a:rPr lang="en-GB" dirty="0"/>
              <a:t> to move?</a:t>
            </a:r>
          </a:p>
        </p:txBody>
      </p:sp>
      <p:sp>
        <p:nvSpPr>
          <p:cNvPr id="17" name="Rectangle 16">
            <a:extLst>
              <a:ext uri="{FF2B5EF4-FFF2-40B4-BE49-F238E27FC236}">
                <a16:creationId xmlns:a16="http://schemas.microsoft.com/office/drawing/2014/main" id="{3F906008-A6D6-2240-9352-600300C6A536}"/>
              </a:ext>
            </a:extLst>
          </p:cNvPr>
          <p:cNvSpPr/>
          <p:nvPr/>
        </p:nvSpPr>
        <p:spPr>
          <a:xfrm>
            <a:off x="2635755" y="71192"/>
            <a:ext cx="6287892" cy="984885"/>
          </a:xfrm>
          <a:prstGeom prst="rect">
            <a:avLst/>
          </a:prstGeom>
          <a:noFill/>
        </p:spPr>
        <p:txBody>
          <a:bodyPr wrap="square" lIns="91440" tIns="45720" rIns="91440" bIns="45720">
            <a:spAutoFit/>
          </a:bodyPr>
          <a:lstStyle/>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5x Whys</a:t>
            </a: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TextBox 6">
            <a:extLst>
              <a:ext uri="{FF2B5EF4-FFF2-40B4-BE49-F238E27FC236}">
                <a16:creationId xmlns:a16="http://schemas.microsoft.com/office/drawing/2014/main" id="{518BEA4A-E73F-A048-8172-FC7E9196A261}"/>
              </a:ext>
            </a:extLst>
          </p:cNvPr>
          <p:cNvSpPr txBox="1"/>
          <p:nvPr/>
        </p:nvSpPr>
        <p:spPr>
          <a:xfrm>
            <a:off x="6866432" y="1184499"/>
            <a:ext cx="2163093" cy="1107996"/>
          </a:xfrm>
          <a:prstGeom prst="rect">
            <a:avLst/>
          </a:prstGeom>
          <a:noFill/>
        </p:spPr>
        <p:txBody>
          <a:bodyPr wrap="none" rtlCol="0">
            <a:spAutoFit/>
          </a:bodyPr>
          <a:lstStyle/>
          <a:p>
            <a:pPr marL="342900" indent="-342900">
              <a:buFont typeface="Wingdings" pitchFamily="2" charset="2"/>
              <a:buChar char="Ø"/>
            </a:pPr>
            <a:r>
              <a:rPr lang="en-US" sz="2200" dirty="0"/>
              <a:t>Starting point:</a:t>
            </a:r>
          </a:p>
          <a:p>
            <a:r>
              <a:rPr lang="en-US" sz="2200" dirty="0"/>
              <a:t>Band 5 project</a:t>
            </a:r>
          </a:p>
          <a:p>
            <a:r>
              <a:rPr lang="en-US" sz="2200" dirty="0"/>
              <a:t>April 2019</a:t>
            </a:r>
          </a:p>
        </p:txBody>
      </p:sp>
    </p:spTree>
    <p:extLst>
      <p:ext uri="{BB962C8B-B14F-4D97-AF65-F5344CB8AC3E}">
        <p14:creationId xmlns:p14="http://schemas.microsoft.com/office/powerpoint/2010/main" val="4109914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F1C1F6F-38C3-7F40-B15D-FE1ABD51C0BD}"/>
              </a:ext>
            </a:extLst>
          </p:cNvPr>
          <p:cNvSpPr>
            <a:spLocks noGrp="1"/>
          </p:cNvSpPr>
          <p:nvPr>
            <p:ph type="title"/>
          </p:nvPr>
        </p:nvSpPr>
        <p:spPr>
          <a:xfrm>
            <a:off x="546818" y="2156564"/>
            <a:ext cx="3084844" cy="4294420"/>
          </a:xfrm>
        </p:spPr>
        <p:txBody>
          <a:bodyPr>
            <a:normAutofit fontScale="90000"/>
          </a:bodyPr>
          <a:lstStyle/>
          <a:p>
            <a:r>
              <a:rPr lang="en-US" sz="4000" dirty="0">
                <a:solidFill>
                  <a:srgbClr val="FFFFFF"/>
                </a:solidFill>
              </a:rPr>
              <a:t>What’s the problem?</a:t>
            </a:r>
            <a:br>
              <a:rPr lang="en-US" sz="3600" dirty="0">
                <a:solidFill>
                  <a:srgbClr val="FFFFFF"/>
                </a:solidFill>
              </a:rPr>
            </a:br>
            <a:br>
              <a:rPr lang="en-US" sz="3600" dirty="0">
                <a:solidFill>
                  <a:srgbClr val="FFFFFF"/>
                </a:solidFill>
              </a:rPr>
            </a:br>
            <a:r>
              <a:rPr lang="en-GB" sz="3600" dirty="0">
                <a:solidFill>
                  <a:schemeClr val="tx1"/>
                </a:solidFill>
              </a:rPr>
              <a:t>Older adults (&gt;65years) are vulnerable to functional decline in hospital.</a:t>
            </a:r>
            <a:br>
              <a:rPr lang="en-GB" sz="3600" dirty="0"/>
            </a:br>
            <a:endParaRPr lang="en-US" sz="3600" dirty="0">
              <a:solidFill>
                <a:srgbClr val="FFFFFF"/>
              </a:solidFill>
            </a:endParaRP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4FE7DFA-7751-3E4E-BC1A-D94A7F1CADB2}"/>
              </a:ext>
            </a:extLst>
          </p:cNvPr>
          <p:cNvPicPr>
            <a:picLocks noChangeAspect="1"/>
          </p:cNvPicPr>
          <p:nvPr/>
        </p:nvPicPr>
        <p:blipFill>
          <a:blip r:embed="rId3"/>
          <a:stretch>
            <a:fillRect/>
          </a:stretch>
        </p:blipFill>
        <p:spPr>
          <a:xfrm>
            <a:off x="4347148" y="1228972"/>
            <a:ext cx="7607836" cy="5079389"/>
          </a:xfrm>
          <a:prstGeom prst="rect">
            <a:avLst/>
          </a:prstGeom>
        </p:spPr>
      </p:pic>
      <p:sp>
        <p:nvSpPr>
          <p:cNvPr id="6" name="TextBox 5">
            <a:extLst>
              <a:ext uri="{FF2B5EF4-FFF2-40B4-BE49-F238E27FC236}">
                <a16:creationId xmlns:a16="http://schemas.microsoft.com/office/drawing/2014/main" id="{A60A7BBF-55AE-6D40-B8A7-1537FBBD39EF}"/>
              </a:ext>
            </a:extLst>
          </p:cNvPr>
          <p:cNvSpPr txBox="1"/>
          <p:nvPr/>
        </p:nvSpPr>
        <p:spPr>
          <a:xfrm>
            <a:off x="10065891" y="5527654"/>
            <a:ext cx="1408078" cy="923330"/>
          </a:xfrm>
          <a:prstGeom prst="rect">
            <a:avLst/>
          </a:prstGeom>
          <a:noFill/>
        </p:spPr>
        <p:txBody>
          <a:bodyPr wrap="none" rtlCol="0">
            <a:spAutoFit/>
          </a:bodyPr>
          <a:lstStyle/>
          <a:p>
            <a:r>
              <a:rPr lang="en-US" dirty="0">
                <a:highlight>
                  <a:srgbClr val="FFFF00"/>
                </a:highlight>
              </a:rPr>
              <a:t>83% of </a:t>
            </a:r>
          </a:p>
          <a:p>
            <a:r>
              <a:rPr lang="en-US" dirty="0">
                <a:highlight>
                  <a:srgbClr val="FFFF00"/>
                </a:highlight>
              </a:rPr>
              <a:t>hospital stay </a:t>
            </a:r>
          </a:p>
          <a:p>
            <a:r>
              <a:rPr lang="en-US" dirty="0">
                <a:highlight>
                  <a:srgbClr val="FFFF00"/>
                </a:highlight>
              </a:rPr>
              <a:t>in bed</a:t>
            </a:r>
          </a:p>
        </p:txBody>
      </p:sp>
      <p:sp>
        <p:nvSpPr>
          <p:cNvPr id="7" name="TextBox 6">
            <a:extLst>
              <a:ext uri="{FF2B5EF4-FFF2-40B4-BE49-F238E27FC236}">
                <a16:creationId xmlns:a16="http://schemas.microsoft.com/office/drawing/2014/main" id="{FEA6C941-B2EA-6A49-AADB-03A221FE7C11}"/>
              </a:ext>
            </a:extLst>
          </p:cNvPr>
          <p:cNvSpPr txBox="1"/>
          <p:nvPr/>
        </p:nvSpPr>
        <p:spPr>
          <a:xfrm>
            <a:off x="4513663" y="2848358"/>
            <a:ext cx="1015021" cy="646331"/>
          </a:xfrm>
          <a:prstGeom prst="rect">
            <a:avLst/>
          </a:prstGeom>
          <a:noFill/>
        </p:spPr>
        <p:txBody>
          <a:bodyPr wrap="none" rtlCol="0">
            <a:spAutoFit/>
          </a:bodyPr>
          <a:lstStyle/>
          <a:p>
            <a:r>
              <a:rPr lang="en-US" dirty="0">
                <a:highlight>
                  <a:srgbClr val="FFFF00"/>
                </a:highlight>
              </a:rPr>
              <a:t>12% in </a:t>
            </a:r>
          </a:p>
          <a:p>
            <a:r>
              <a:rPr lang="en-US" dirty="0">
                <a:highlight>
                  <a:srgbClr val="FFFF00"/>
                </a:highlight>
              </a:rPr>
              <a:t>the chair</a:t>
            </a:r>
          </a:p>
        </p:txBody>
      </p:sp>
      <p:sp>
        <p:nvSpPr>
          <p:cNvPr id="8" name="TextBox 7">
            <a:extLst>
              <a:ext uri="{FF2B5EF4-FFF2-40B4-BE49-F238E27FC236}">
                <a16:creationId xmlns:a16="http://schemas.microsoft.com/office/drawing/2014/main" id="{D564E64C-F974-6747-9D58-C687748D6B31}"/>
              </a:ext>
            </a:extLst>
          </p:cNvPr>
          <p:cNvSpPr txBox="1"/>
          <p:nvPr/>
        </p:nvSpPr>
        <p:spPr>
          <a:xfrm>
            <a:off x="4162934" y="6297930"/>
            <a:ext cx="3063787" cy="369332"/>
          </a:xfrm>
          <a:prstGeom prst="rect">
            <a:avLst/>
          </a:prstGeom>
          <a:noFill/>
        </p:spPr>
        <p:txBody>
          <a:bodyPr wrap="none" rtlCol="0">
            <a:spAutoFit/>
          </a:bodyPr>
          <a:lstStyle/>
          <a:p>
            <a:r>
              <a:rPr lang="en-US" dirty="0"/>
              <a:t>(Falvey et al, 2015, NAO, 2016)</a:t>
            </a:r>
          </a:p>
        </p:txBody>
      </p:sp>
      <p:sp>
        <p:nvSpPr>
          <p:cNvPr id="9" name="TextBox 8">
            <a:extLst>
              <a:ext uri="{FF2B5EF4-FFF2-40B4-BE49-F238E27FC236}">
                <a16:creationId xmlns:a16="http://schemas.microsoft.com/office/drawing/2014/main" id="{29B10D1C-F6D2-8242-A58B-800C3817EEAC}"/>
              </a:ext>
            </a:extLst>
          </p:cNvPr>
          <p:cNvSpPr txBox="1"/>
          <p:nvPr/>
        </p:nvSpPr>
        <p:spPr>
          <a:xfrm>
            <a:off x="4104079" y="1137471"/>
            <a:ext cx="8180316" cy="584775"/>
          </a:xfrm>
          <a:prstGeom prst="rect">
            <a:avLst/>
          </a:prstGeom>
          <a:noFill/>
        </p:spPr>
        <p:txBody>
          <a:bodyPr wrap="none" rtlCol="0">
            <a:spAutoFit/>
          </a:bodyPr>
          <a:lstStyle/>
          <a:p>
            <a:r>
              <a:rPr lang="en-US" sz="3200" dirty="0"/>
              <a:t>10 days in hospital =  10 years of physical ageing</a:t>
            </a:r>
          </a:p>
        </p:txBody>
      </p:sp>
      <p:pic>
        <p:nvPicPr>
          <p:cNvPr id="13" name="Picture 12">
            <a:extLst>
              <a:ext uri="{FF2B5EF4-FFF2-40B4-BE49-F238E27FC236}">
                <a16:creationId xmlns:a16="http://schemas.microsoft.com/office/drawing/2014/main" id="{803C49C2-02E6-0443-8E5A-F147DEA86CAC}"/>
              </a:ext>
            </a:extLst>
          </p:cNvPr>
          <p:cNvPicPr>
            <a:picLocks noChangeAspect="1"/>
          </p:cNvPicPr>
          <p:nvPr/>
        </p:nvPicPr>
        <p:blipFill>
          <a:blip r:embed="rId4"/>
          <a:stretch>
            <a:fillRect/>
          </a:stretch>
        </p:blipFill>
        <p:spPr>
          <a:xfrm>
            <a:off x="9186656" y="33982"/>
            <a:ext cx="2903472" cy="701101"/>
          </a:xfrm>
          <a:prstGeom prst="rect">
            <a:avLst/>
          </a:prstGeom>
        </p:spPr>
      </p:pic>
      <p:pic>
        <p:nvPicPr>
          <p:cNvPr id="15" name="Picture 14" descr="E V I D E N C E - Wisc-Online OER">
            <a:extLst>
              <a:ext uri="{FF2B5EF4-FFF2-40B4-BE49-F238E27FC236}">
                <a16:creationId xmlns:a16="http://schemas.microsoft.com/office/drawing/2014/main" id="{2E0A33B4-D130-D640-BBFB-B2DEDB7CD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36270">
            <a:off x="593052" y="291636"/>
            <a:ext cx="2992377" cy="2312580"/>
          </a:xfrm>
          <a:prstGeom prst="rect">
            <a:avLst/>
          </a:prstGeom>
        </p:spPr>
      </p:pic>
      <p:sp>
        <p:nvSpPr>
          <p:cNvPr id="17" name="Rectangle 16">
            <a:extLst>
              <a:ext uri="{FF2B5EF4-FFF2-40B4-BE49-F238E27FC236}">
                <a16:creationId xmlns:a16="http://schemas.microsoft.com/office/drawing/2014/main" id="{EF1C6E76-11A2-A04A-A7D9-60E2A3F2D482}"/>
              </a:ext>
            </a:extLst>
          </p:cNvPr>
          <p:cNvSpPr/>
          <p:nvPr/>
        </p:nvSpPr>
        <p:spPr>
          <a:xfrm>
            <a:off x="3501422" y="-39408"/>
            <a:ext cx="6287892" cy="984885"/>
          </a:xfrm>
          <a:prstGeom prst="rect">
            <a:avLst/>
          </a:prstGeom>
          <a:noFill/>
        </p:spPr>
        <p:txBody>
          <a:bodyPr wrap="square" lIns="91440" tIns="45720" rIns="91440" bIns="45720">
            <a:spAutoFit/>
          </a:bodyPr>
          <a:lstStyle/>
          <a:p>
            <a:pPr algn="ctr"/>
            <a:r>
              <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Literature</a:t>
            </a:r>
          </a:p>
        </p:txBody>
      </p:sp>
    </p:spTree>
    <p:extLst>
      <p:ext uri="{BB962C8B-B14F-4D97-AF65-F5344CB8AC3E}">
        <p14:creationId xmlns:p14="http://schemas.microsoft.com/office/powerpoint/2010/main" val="3736284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614299-978A-4849-B130-1AD1230CDC0E}"/>
              </a:ext>
            </a:extLst>
          </p:cNvPr>
          <p:cNvSpPr>
            <a:spLocks noGrp="1"/>
          </p:cNvSpPr>
          <p:nvPr>
            <p:ph idx="1"/>
          </p:nvPr>
        </p:nvSpPr>
        <p:spPr>
          <a:xfrm>
            <a:off x="1041009" y="2290354"/>
            <a:ext cx="10508734" cy="3670180"/>
          </a:xfrm>
        </p:spPr>
        <p:txBody>
          <a:bodyPr>
            <a:normAutofit/>
          </a:bodyPr>
          <a:lstStyle/>
          <a:p>
            <a:pPr>
              <a:buFont typeface="Wingdings" pitchFamily="2" charset="2"/>
              <a:buChar char="v"/>
            </a:pPr>
            <a:r>
              <a:rPr lang="en-US" sz="2800" dirty="0"/>
              <a:t>Research pillar</a:t>
            </a:r>
          </a:p>
          <a:p>
            <a:pPr>
              <a:buFont typeface="Wingdings" pitchFamily="2" charset="2"/>
              <a:buChar char="v"/>
            </a:pPr>
            <a:r>
              <a:rPr lang="en-US" sz="2800" dirty="0"/>
              <a:t>Research opportunities available </a:t>
            </a:r>
          </a:p>
          <a:p>
            <a:pPr>
              <a:buFont typeface="Wingdings" pitchFamily="2" charset="2"/>
              <a:buChar char="v"/>
            </a:pPr>
            <a:r>
              <a:rPr lang="en-US" sz="2800" dirty="0"/>
              <a:t>Accessibility of research at all levels</a:t>
            </a:r>
          </a:p>
          <a:p>
            <a:pPr>
              <a:buFont typeface="Wingdings" pitchFamily="2" charset="2"/>
              <a:buChar char="v"/>
            </a:pPr>
            <a:r>
              <a:rPr lang="en-US" sz="2800" dirty="0"/>
              <a:t>Example of work</a:t>
            </a:r>
          </a:p>
          <a:p>
            <a:pPr marL="0" indent="0">
              <a:buNone/>
            </a:pPr>
            <a:endParaRPr lang="en-US" sz="2800" dirty="0"/>
          </a:p>
        </p:txBody>
      </p:sp>
      <p:sp>
        <p:nvSpPr>
          <p:cNvPr id="14" name="Rectangle 13">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7D7B77B-1ADC-024E-9952-67093A783227}"/>
              </a:ext>
            </a:extLst>
          </p:cNvPr>
          <p:cNvSpPr/>
          <p:nvPr/>
        </p:nvSpPr>
        <p:spPr>
          <a:xfrm>
            <a:off x="-656561" y="1238985"/>
            <a:ext cx="6287892" cy="984885"/>
          </a:xfrm>
          <a:prstGeom prst="rect">
            <a:avLst/>
          </a:prstGeom>
          <a:noFill/>
        </p:spPr>
        <p:txBody>
          <a:bodyPr wrap="square" lIns="91440" tIns="45720" rIns="91440" bIns="45720">
            <a:spAutoFit/>
          </a:bodyPr>
          <a:lstStyle/>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Overview</a:t>
            </a: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3" name="Picture 12">
            <a:extLst>
              <a:ext uri="{FF2B5EF4-FFF2-40B4-BE49-F238E27FC236}">
                <a16:creationId xmlns:a16="http://schemas.microsoft.com/office/drawing/2014/main" id="{0F9D6664-2843-BF49-A706-B92D2BF39BEF}"/>
              </a:ext>
            </a:extLst>
          </p:cNvPr>
          <p:cNvPicPr>
            <a:picLocks noChangeAspect="1"/>
          </p:cNvPicPr>
          <p:nvPr/>
        </p:nvPicPr>
        <p:blipFill>
          <a:blip r:embed="rId2"/>
          <a:stretch>
            <a:fillRect/>
          </a:stretch>
        </p:blipFill>
        <p:spPr>
          <a:xfrm>
            <a:off x="7015375" y="33980"/>
            <a:ext cx="5074753" cy="1225400"/>
          </a:xfrm>
          <a:prstGeom prst="rect">
            <a:avLst/>
          </a:prstGeom>
        </p:spPr>
      </p:pic>
    </p:spTree>
    <p:extLst>
      <p:ext uri="{BB962C8B-B14F-4D97-AF65-F5344CB8AC3E}">
        <p14:creationId xmlns:p14="http://schemas.microsoft.com/office/powerpoint/2010/main" val="3162533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9453" y="1110043"/>
            <a:ext cx="1152125" cy="923330"/>
          </a:xfrm>
          <a:prstGeom prst="rect">
            <a:avLst/>
          </a:prstGeom>
          <a:noFill/>
        </p:spPr>
        <p:txBody>
          <a:bodyPr wrap="square" rtlCol="0">
            <a:spAutoFit/>
          </a:bodyPr>
          <a:lstStyle/>
          <a:p>
            <a:pPr algn="ctr"/>
            <a:r>
              <a:rPr lang="en-GB" dirty="0"/>
              <a:t>Admission to hospital</a:t>
            </a:r>
          </a:p>
        </p:txBody>
      </p:sp>
      <p:sp>
        <p:nvSpPr>
          <p:cNvPr id="3" name="Right Arrow 2"/>
          <p:cNvSpPr/>
          <p:nvPr/>
        </p:nvSpPr>
        <p:spPr>
          <a:xfrm rot="2303070">
            <a:off x="6454147" y="147848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6423639">
            <a:off x="7309116" y="3139468"/>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rot="10135520">
            <a:off x="6332103" y="4812239"/>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rot="11390006">
            <a:off x="4716394" y="491744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093661" y="4491676"/>
            <a:ext cx="1632277" cy="923330"/>
          </a:xfrm>
          <a:prstGeom prst="rect">
            <a:avLst/>
          </a:prstGeom>
          <a:noFill/>
        </p:spPr>
        <p:txBody>
          <a:bodyPr wrap="square" rtlCol="0">
            <a:spAutoFit/>
          </a:bodyPr>
          <a:lstStyle/>
          <a:p>
            <a:r>
              <a:rPr lang="en-GB" dirty="0"/>
              <a:t>Deconditioned, fear of falling,</a:t>
            </a:r>
          </a:p>
          <a:p>
            <a:r>
              <a:rPr lang="en-GB" dirty="0"/>
              <a:t>     risk of falling </a:t>
            </a:r>
          </a:p>
        </p:txBody>
      </p:sp>
      <p:sp>
        <p:nvSpPr>
          <p:cNvPr id="11" name="TextBox 10"/>
          <p:cNvSpPr txBox="1"/>
          <p:nvPr/>
        </p:nvSpPr>
        <p:spPr>
          <a:xfrm>
            <a:off x="6925638" y="3721448"/>
            <a:ext cx="1709939" cy="1200329"/>
          </a:xfrm>
          <a:prstGeom prst="rect">
            <a:avLst/>
          </a:prstGeom>
          <a:noFill/>
        </p:spPr>
        <p:txBody>
          <a:bodyPr wrap="square" rtlCol="0">
            <a:spAutoFit/>
          </a:bodyPr>
          <a:lstStyle/>
          <a:p>
            <a:r>
              <a:rPr lang="en-GB" dirty="0"/>
              <a:t>Not encouraged to mobilise to reduce risk of falls</a:t>
            </a:r>
          </a:p>
        </p:txBody>
      </p:sp>
      <p:sp>
        <p:nvSpPr>
          <p:cNvPr id="12" name="TextBox 11"/>
          <p:cNvSpPr txBox="1"/>
          <p:nvPr/>
        </p:nvSpPr>
        <p:spPr>
          <a:xfrm>
            <a:off x="5401561" y="5045674"/>
            <a:ext cx="1058040" cy="369332"/>
          </a:xfrm>
          <a:prstGeom prst="rect">
            <a:avLst/>
          </a:prstGeom>
          <a:noFill/>
        </p:spPr>
        <p:txBody>
          <a:bodyPr wrap="square" rtlCol="0">
            <a:spAutoFit/>
          </a:bodyPr>
          <a:lstStyle/>
          <a:p>
            <a:r>
              <a:rPr lang="en-GB" dirty="0"/>
              <a:t>Inactive </a:t>
            </a:r>
          </a:p>
        </p:txBody>
      </p:sp>
      <p:sp>
        <p:nvSpPr>
          <p:cNvPr id="13" name="TextBox 12"/>
          <p:cNvSpPr txBox="1"/>
          <p:nvPr/>
        </p:nvSpPr>
        <p:spPr>
          <a:xfrm>
            <a:off x="6862245" y="1991342"/>
            <a:ext cx="2236779" cy="923330"/>
          </a:xfrm>
          <a:prstGeom prst="rect">
            <a:avLst/>
          </a:prstGeom>
          <a:noFill/>
        </p:spPr>
        <p:txBody>
          <a:bodyPr wrap="square" rtlCol="0">
            <a:spAutoFit/>
          </a:bodyPr>
          <a:lstStyle/>
          <a:p>
            <a:r>
              <a:rPr lang="en-GB" dirty="0"/>
              <a:t>Inactive e.g. given urine bottle instead of mobilising to toilet</a:t>
            </a:r>
          </a:p>
        </p:txBody>
      </p:sp>
      <p:sp>
        <p:nvSpPr>
          <p:cNvPr id="15" name="Right Arrow 14"/>
          <p:cNvSpPr/>
          <p:nvPr/>
        </p:nvSpPr>
        <p:spPr>
          <a:xfrm rot="16200000">
            <a:off x="3178106" y="5201399"/>
            <a:ext cx="308402" cy="146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rot="14575594">
            <a:off x="3452595" y="396196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2542599" y="2952588"/>
            <a:ext cx="1904643" cy="923330"/>
          </a:xfrm>
          <a:prstGeom prst="rect">
            <a:avLst/>
          </a:prstGeom>
          <a:noFill/>
        </p:spPr>
        <p:txBody>
          <a:bodyPr wrap="square" rtlCol="0">
            <a:spAutoFit/>
          </a:bodyPr>
          <a:lstStyle/>
          <a:p>
            <a:r>
              <a:rPr lang="en-GB" dirty="0"/>
              <a:t>Discharge with carers, WZF, frail and inactive</a:t>
            </a:r>
          </a:p>
        </p:txBody>
      </p:sp>
      <p:sp>
        <p:nvSpPr>
          <p:cNvPr id="20" name="TextBox 19"/>
          <p:cNvSpPr txBox="1"/>
          <p:nvPr/>
        </p:nvSpPr>
        <p:spPr>
          <a:xfrm>
            <a:off x="3155688" y="1782480"/>
            <a:ext cx="1058040" cy="646331"/>
          </a:xfrm>
          <a:prstGeom prst="rect">
            <a:avLst/>
          </a:prstGeom>
          <a:noFill/>
        </p:spPr>
        <p:txBody>
          <a:bodyPr wrap="square" rtlCol="0">
            <a:spAutoFit/>
          </a:bodyPr>
          <a:lstStyle/>
          <a:p>
            <a:r>
              <a:rPr lang="en-GB" dirty="0"/>
              <a:t>Inactive +/- falls</a:t>
            </a:r>
          </a:p>
        </p:txBody>
      </p:sp>
      <p:sp>
        <p:nvSpPr>
          <p:cNvPr id="21" name="Right Arrow 20"/>
          <p:cNvSpPr/>
          <p:nvPr/>
        </p:nvSpPr>
        <p:spPr>
          <a:xfrm rot="17573447">
            <a:off x="3182059" y="2494849"/>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9862563">
            <a:off x="4127265" y="1450325"/>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a:stretch>
            <a:fillRect/>
          </a:stretch>
        </p:blipFill>
        <p:spPr>
          <a:xfrm>
            <a:off x="8011420" y="33980"/>
            <a:ext cx="4078708" cy="984885"/>
          </a:xfrm>
          <a:prstGeom prst="rect">
            <a:avLst/>
          </a:prstGeom>
        </p:spPr>
      </p:pic>
      <p:sp>
        <p:nvSpPr>
          <p:cNvPr id="7" name="TextBox 6">
            <a:extLst>
              <a:ext uri="{FF2B5EF4-FFF2-40B4-BE49-F238E27FC236}">
                <a16:creationId xmlns:a16="http://schemas.microsoft.com/office/drawing/2014/main" id="{D3392AE0-15FB-2D44-B689-B78C5DF9313B}"/>
              </a:ext>
            </a:extLst>
          </p:cNvPr>
          <p:cNvSpPr txBox="1"/>
          <p:nvPr/>
        </p:nvSpPr>
        <p:spPr>
          <a:xfrm>
            <a:off x="9054176" y="4645641"/>
            <a:ext cx="2353914" cy="646331"/>
          </a:xfrm>
          <a:prstGeom prst="rect">
            <a:avLst/>
          </a:prstGeom>
          <a:noFill/>
        </p:spPr>
        <p:txBody>
          <a:bodyPr wrap="none" rtlCol="0">
            <a:spAutoFit/>
          </a:bodyPr>
          <a:lstStyle/>
          <a:p>
            <a:r>
              <a:rPr lang="en-US" dirty="0">
                <a:highlight>
                  <a:srgbClr val="FFFF00"/>
                </a:highlight>
              </a:rPr>
              <a:t>Target ward patients to</a:t>
            </a:r>
          </a:p>
          <a:p>
            <a:r>
              <a:rPr lang="en-US" dirty="0">
                <a:highlight>
                  <a:srgbClr val="FFFF00"/>
                </a:highlight>
              </a:rPr>
              <a:t>Encourage mobility</a:t>
            </a:r>
          </a:p>
        </p:txBody>
      </p:sp>
      <p:sp>
        <p:nvSpPr>
          <p:cNvPr id="24" name="Right Arrow 23">
            <a:extLst>
              <a:ext uri="{FF2B5EF4-FFF2-40B4-BE49-F238E27FC236}">
                <a16:creationId xmlns:a16="http://schemas.microsoft.com/office/drawing/2014/main" id="{0A3C006D-7BBD-B548-A969-1E404FE1EF79}"/>
              </a:ext>
            </a:extLst>
          </p:cNvPr>
          <p:cNvSpPr/>
          <p:nvPr/>
        </p:nvSpPr>
        <p:spPr>
          <a:xfrm rot="12533129">
            <a:off x="8224018" y="464999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DD0945C-2CD7-E34E-9749-E0BF330144DC}"/>
              </a:ext>
            </a:extLst>
          </p:cNvPr>
          <p:cNvSpPr/>
          <p:nvPr/>
        </p:nvSpPr>
        <p:spPr>
          <a:xfrm>
            <a:off x="73880" y="51718"/>
            <a:ext cx="6287892" cy="984885"/>
          </a:xfrm>
          <a:prstGeom prst="rect">
            <a:avLst/>
          </a:prstGeom>
          <a:noFill/>
        </p:spPr>
        <p:txBody>
          <a:bodyPr wrap="square" lIns="91440" tIns="45720" rIns="91440" bIns="45720">
            <a:spAutoFit/>
          </a:bodyPr>
          <a:lstStyle/>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Where to influence</a:t>
            </a: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746309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588" y="1720437"/>
            <a:ext cx="10058400" cy="4023360"/>
          </a:xfrm>
        </p:spPr>
        <p:txBody>
          <a:bodyPr>
            <a:noAutofit/>
          </a:bodyPr>
          <a:lstStyle/>
          <a:p>
            <a:r>
              <a:rPr lang="en-GB" sz="2600" u="sng" dirty="0"/>
              <a:t>Always</a:t>
            </a:r>
            <a:r>
              <a:rPr lang="en-GB" sz="2600" dirty="0"/>
              <a:t> evaluate before implementing so you can measure a difference</a:t>
            </a:r>
          </a:p>
          <a:p>
            <a:endParaRPr lang="en-GB" sz="2600" dirty="0"/>
          </a:p>
          <a:p>
            <a:r>
              <a:rPr lang="en-GB" sz="2600" dirty="0"/>
              <a:t>Plan the implementation of the </a:t>
            </a:r>
            <a:r>
              <a:rPr lang="en-GB" sz="2600" b="1" dirty="0"/>
              <a:t>activity tracker </a:t>
            </a:r>
            <a:r>
              <a:rPr lang="en-GB" sz="2600" dirty="0"/>
              <a:t>within the PDSA model. </a:t>
            </a:r>
          </a:p>
          <a:p>
            <a:endParaRPr lang="en-GB" sz="2600" dirty="0"/>
          </a:p>
          <a:p>
            <a:r>
              <a:rPr lang="en-GB" sz="2600" dirty="0"/>
              <a:t>Collect your data</a:t>
            </a:r>
          </a:p>
          <a:p>
            <a:endParaRPr lang="en-GB" sz="2600" dirty="0"/>
          </a:p>
          <a:p>
            <a:r>
              <a:rPr lang="en-GB" sz="2600" dirty="0"/>
              <a:t>Make a decision to continue or adapt the intervention.</a:t>
            </a:r>
          </a:p>
          <a:p>
            <a:endParaRPr lang="en-GB" sz="2600" dirty="0"/>
          </a:p>
          <a:p>
            <a:r>
              <a:rPr lang="en-GB" sz="2600" dirty="0"/>
              <a:t>Return to the cycle </a:t>
            </a:r>
          </a:p>
        </p:txBody>
      </p:sp>
      <p:pic>
        <p:nvPicPr>
          <p:cNvPr id="4" name="Picture 3"/>
          <p:cNvPicPr>
            <a:picLocks noChangeAspect="1"/>
          </p:cNvPicPr>
          <p:nvPr/>
        </p:nvPicPr>
        <p:blipFill>
          <a:blip r:embed="rId2"/>
          <a:stretch>
            <a:fillRect/>
          </a:stretch>
        </p:blipFill>
        <p:spPr>
          <a:xfrm>
            <a:off x="9186656" y="33980"/>
            <a:ext cx="2903472" cy="701101"/>
          </a:xfrm>
          <a:prstGeom prst="rect">
            <a:avLst/>
          </a:prstGeom>
        </p:spPr>
      </p:pic>
      <p:pic>
        <p:nvPicPr>
          <p:cNvPr id="5" name="Picture 4"/>
          <p:cNvPicPr>
            <a:picLocks noChangeAspect="1"/>
          </p:cNvPicPr>
          <p:nvPr/>
        </p:nvPicPr>
        <p:blipFill>
          <a:blip r:embed="rId2"/>
          <a:stretch>
            <a:fillRect/>
          </a:stretch>
        </p:blipFill>
        <p:spPr>
          <a:xfrm>
            <a:off x="7839643" y="17406"/>
            <a:ext cx="4250485" cy="1026364"/>
          </a:xfrm>
          <a:prstGeom prst="rect">
            <a:avLst/>
          </a:prstGeom>
        </p:spPr>
      </p:pic>
      <p:pic>
        <p:nvPicPr>
          <p:cNvPr id="7" name="Picture 6" descr="It’s All About Design! | teachonline.c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238" y="2298486"/>
            <a:ext cx="3940174" cy="3940174"/>
          </a:xfrm>
          <a:prstGeom prst="rect">
            <a:avLst/>
          </a:prstGeom>
        </p:spPr>
      </p:pic>
      <p:sp>
        <p:nvSpPr>
          <p:cNvPr id="8" name="Rectangle 7">
            <a:extLst>
              <a:ext uri="{FF2B5EF4-FFF2-40B4-BE49-F238E27FC236}">
                <a16:creationId xmlns:a16="http://schemas.microsoft.com/office/drawing/2014/main" id="{84433F06-4628-7249-BF9D-8114FFD6DDAE}"/>
              </a:ext>
            </a:extLst>
          </p:cNvPr>
          <p:cNvSpPr/>
          <p:nvPr/>
        </p:nvSpPr>
        <p:spPr>
          <a:xfrm>
            <a:off x="-639352" y="636934"/>
            <a:ext cx="10058400" cy="984885"/>
          </a:xfrm>
          <a:prstGeom prst="rect">
            <a:avLst/>
          </a:prstGeom>
          <a:noFill/>
        </p:spPr>
        <p:txBody>
          <a:bodyPr wrap="square" lIns="91440" tIns="45720" rIns="91440" bIns="45720">
            <a:spAutoFit/>
          </a:bodyPr>
          <a:lstStyle/>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Plan, do, study, act….</a:t>
            </a: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566712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6572" y="151113"/>
            <a:ext cx="9227705" cy="6135040"/>
          </a:xfrm>
          <a:prstGeom prst="rect">
            <a:avLst/>
          </a:prstGeom>
        </p:spPr>
      </p:pic>
    </p:spTree>
    <p:extLst>
      <p:ext uri="{BB962C8B-B14F-4D97-AF65-F5344CB8AC3E}">
        <p14:creationId xmlns:p14="http://schemas.microsoft.com/office/powerpoint/2010/main" val="3198178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9256" y="322062"/>
            <a:ext cx="8873487" cy="6013844"/>
          </a:xfrm>
          <a:prstGeom prst="rect">
            <a:avLst/>
          </a:prstGeom>
        </p:spPr>
      </p:pic>
    </p:spTree>
    <p:extLst>
      <p:ext uri="{BB962C8B-B14F-4D97-AF65-F5344CB8AC3E}">
        <p14:creationId xmlns:p14="http://schemas.microsoft.com/office/powerpoint/2010/main" val="799024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7857" y="1110043"/>
            <a:ext cx="1152125" cy="923330"/>
          </a:xfrm>
          <a:prstGeom prst="rect">
            <a:avLst/>
          </a:prstGeom>
          <a:noFill/>
        </p:spPr>
        <p:txBody>
          <a:bodyPr wrap="square" rtlCol="0">
            <a:spAutoFit/>
          </a:bodyPr>
          <a:lstStyle/>
          <a:p>
            <a:pPr algn="ctr"/>
            <a:r>
              <a:rPr lang="en-GB" dirty="0"/>
              <a:t>Admission to hospital</a:t>
            </a:r>
          </a:p>
        </p:txBody>
      </p:sp>
      <p:sp>
        <p:nvSpPr>
          <p:cNvPr id="3" name="Right Arrow 2"/>
          <p:cNvSpPr/>
          <p:nvPr/>
        </p:nvSpPr>
        <p:spPr>
          <a:xfrm rot="2303070">
            <a:off x="5182551" y="147848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6423639">
            <a:off x="6037520" y="3139468"/>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rot="10135520">
            <a:off x="5031931" y="4812239"/>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rot="11390006">
            <a:off x="3444798" y="491744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822065" y="4491676"/>
            <a:ext cx="1632277" cy="923330"/>
          </a:xfrm>
          <a:prstGeom prst="rect">
            <a:avLst/>
          </a:prstGeom>
          <a:noFill/>
        </p:spPr>
        <p:txBody>
          <a:bodyPr wrap="square" rtlCol="0">
            <a:spAutoFit/>
          </a:bodyPr>
          <a:lstStyle/>
          <a:p>
            <a:r>
              <a:rPr lang="en-GB" dirty="0"/>
              <a:t>Deconditioned, fear of falling,</a:t>
            </a:r>
          </a:p>
          <a:p>
            <a:r>
              <a:rPr lang="en-GB" dirty="0"/>
              <a:t>     risk of falling </a:t>
            </a:r>
          </a:p>
        </p:txBody>
      </p:sp>
      <p:sp>
        <p:nvSpPr>
          <p:cNvPr id="11" name="TextBox 10"/>
          <p:cNvSpPr txBox="1"/>
          <p:nvPr/>
        </p:nvSpPr>
        <p:spPr>
          <a:xfrm>
            <a:off x="5710755" y="3753012"/>
            <a:ext cx="1709939" cy="1200329"/>
          </a:xfrm>
          <a:prstGeom prst="rect">
            <a:avLst/>
          </a:prstGeom>
          <a:noFill/>
        </p:spPr>
        <p:txBody>
          <a:bodyPr wrap="square" rtlCol="0">
            <a:spAutoFit/>
          </a:bodyPr>
          <a:lstStyle/>
          <a:p>
            <a:r>
              <a:rPr lang="en-GB" dirty="0"/>
              <a:t>Not encouraged to mobilise to reduce risk of falls</a:t>
            </a:r>
          </a:p>
        </p:txBody>
      </p:sp>
      <p:sp>
        <p:nvSpPr>
          <p:cNvPr id="12" name="TextBox 11"/>
          <p:cNvSpPr txBox="1"/>
          <p:nvPr/>
        </p:nvSpPr>
        <p:spPr>
          <a:xfrm>
            <a:off x="4129965" y="5045674"/>
            <a:ext cx="1058040" cy="369332"/>
          </a:xfrm>
          <a:prstGeom prst="rect">
            <a:avLst/>
          </a:prstGeom>
          <a:noFill/>
        </p:spPr>
        <p:txBody>
          <a:bodyPr wrap="square" rtlCol="0">
            <a:spAutoFit/>
          </a:bodyPr>
          <a:lstStyle/>
          <a:p>
            <a:r>
              <a:rPr lang="en-GB" dirty="0"/>
              <a:t>inactive</a:t>
            </a:r>
          </a:p>
        </p:txBody>
      </p:sp>
      <p:sp>
        <p:nvSpPr>
          <p:cNvPr id="13" name="TextBox 12"/>
          <p:cNvSpPr txBox="1"/>
          <p:nvPr/>
        </p:nvSpPr>
        <p:spPr>
          <a:xfrm>
            <a:off x="5543828" y="1967146"/>
            <a:ext cx="2236779" cy="923330"/>
          </a:xfrm>
          <a:prstGeom prst="rect">
            <a:avLst/>
          </a:prstGeom>
          <a:noFill/>
        </p:spPr>
        <p:txBody>
          <a:bodyPr wrap="square" rtlCol="0">
            <a:spAutoFit/>
          </a:bodyPr>
          <a:lstStyle/>
          <a:p>
            <a:r>
              <a:rPr lang="en-GB" dirty="0"/>
              <a:t>Inactive e.g. given urine bottle instead of mobilising to toilet</a:t>
            </a:r>
          </a:p>
        </p:txBody>
      </p:sp>
      <p:sp>
        <p:nvSpPr>
          <p:cNvPr id="15" name="Right Arrow 14"/>
          <p:cNvSpPr/>
          <p:nvPr/>
        </p:nvSpPr>
        <p:spPr>
          <a:xfrm rot="16200000">
            <a:off x="1906510" y="5201399"/>
            <a:ext cx="308402" cy="146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rot="14575594">
            <a:off x="2180999" y="396196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271003" y="2952588"/>
            <a:ext cx="1904643" cy="923330"/>
          </a:xfrm>
          <a:prstGeom prst="rect">
            <a:avLst/>
          </a:prstGeom>
          <a:noFill/>
        </p:spPr>
        <p:txBody>
          <a:bodyPr wrap="square" rtlCol="0">
            <a:spAutoFit/>
          </a:bodyPr>
          <a:lstStyle/>
          <a:p>
            <a:r>
              <a:rPr lang="en-GB" dirty="0"/>
              <a:t>Discharge with carers, WZF, frail and inactive</a:t>
            </a:r>
          </a:p>
        </p:txBody>
      </p:sp>
      <p:sp>
        <p:nvSpPr>
          <p:cNvPr id="20" name="TextBox 19"/>
          <p:cNvSpPr txBox="1"/>
          <p:nvPr/>
        </p:nvSpPr>
        <p:spPr>
          <a:xfrm>
            <a:off x="1884092" y="1782480"/>
            <a:ext cx="1058040" cy="646331"/>
          </a:xfrm>
          <a:prstGeom prst="rect">
            <a:avLst/>
          </a:prstGeom>
          <a:noFill/>
        </p:spPr>
        <p:txBody>
          <a:bodyPr wrap="square" rtlCol="0">
            <a:spAutoFit/>
          </a:bodyPr>
          <a:lstStyle/>
          <a:p>
            <a:r>
              <a:rPr lang="en-GB" dirty="0"/>
              <a:t>Inactive +/- falls</a:t>
            </a:r>
          </a:p>
        </p:txBody>
      </p:sp>
      <p:sp>
        <p:nvSpPr>
          <p:cNvPr id="21" name="Right Arrow 20"/>
          <p:cNvSpPr/>
          <p:nvPr/>
        </p:nvSpPr>
        <p:spPr>
          <a:xfrm rot="17573447">
            <a:off x="1910463" y="2494849"/>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9862563">
            <a:off x="2855669" y="1450325"/>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10800000">
            <a:off x="7814371" y="2645336"/>
            <a:ext cx="1300163" cy="8469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pic>
        <p:nvPicPr>
          <p:cNvPr id="24" name="Picture 23"/>
          <p:cNvPicPr>
            <a:picLocks noChangeAspect="1"/>
          </p:cNvPicPr>
          <p:nvPr/>
        </p:nvPicPr>
        <p:blipFill>
          <a:blip r:embed="rId2"/>
          <a:stretch>
            <a:fillRect/>
          </a:stretch>
        </p:blipFill>
        <p:spPr>
          <a:xfrm>
            <a:off x="8582680" y="37492"/>
            <a:ext cx="3507448" cy="846943"/>
          </a:xfrm>
          <a:prstGeom prst="rect">
            <a:avLst/>
          </a:prstGeom>
        </p:spPr>
      </p:pic>
      <p:sp>
        <p:nvSpPr>
          <p:cNvPr id="25" name="Rectangle 24">
            <a:extLst>
              <a:ext uri="{FF2B5EF4-FFF2-40B4-BE49-F238E27FC236}">
                <a16:creationId xmlns:a16="http://schemas.microsoft.com/office/drawing/2014/main" id="{CCE87647-23A8-154B-8401-F45C7AED879A}"/>
              </a:ext>
            </a:extLst>
          </p:cNvPr>
          <p:cNvSpPr/>
          <p:nvPr/>
        </p:nvSpPr>
        <p:spPr>
          <a:xfrm>
            <a:off x="-1748230" y="67298"/>
            <a:ext cx="11593864" cy="769441"/>
          </a:xfrm>
          <a:prstGeom prst="rect">
            <a:avLst/>
          </a:prstGeom>
          <a:noFill/>
        </p:spPr>
        <p:txBody>
          <a:bodyPr wrap="square" lIns="91440" tIns="45720" rIns="91440" bIns="45720">
            <a:spAutoFit/>
          </a:bodyPr>
          <a:lstStyle/>
          <a:p>
            <a:pPr algn="ctr"/>
            <a:r>
              <a:rPr lang="en-GB"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Result = not encouraged by staff</a:t>
            </a:r>
          </a:p>
        </p:txBody>
      </p:sp>
      <p:sp>
        <p:nvSpPr>
          <p:cNvPr id="26" name="TextBox 25">
            <a:extLst>
              <a:ext uri="{FF2B5EF4-FFF2-40B4-BE49-F238E27FC236}">
                <a16:creationId xmlns:a16="http://schemas.microsoft.com/office/drawing/2014/main" id="{7E50CF84-2F62-7A44-A63D-500B17D89B8B}"/>
              </a:ext>
            </a:extLst>
          </p:cNvPr>
          <p:cNvSpPr txBox="1"/>
          <p:nvPr/>
        </p:nvSpPr>
        <p:spPr>
          <a:xfrm>
            <a:off x="9203084" y="2105645"/>
            <a:ext cx="2358437" cy="2431435"/>
          </a:xfrm>
          <a:prstGeom prst="rect">
            <a:avLst/>
          </a:prstGeom>
          <a:noFill/>
        </p:spPr>
        <p:txBody>
          <a:bodyPr wrap="square">
            <a:spAutoFit/>
          </a:bodyPr>
          <a:lstStyle/>
          <a:p>
            <a:r>
              <a:rPr lang="en-GB" sz="3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Next = survey to find barriers</a:t>
            </a:r>
            <a:endParaRPr lang="en-US" sz="3800" dirty="0"/>
          </a:p>
        </p:txBody>
      </p:sp>
    </p:spTree>
    <p:extLst>
      <p:ext uri="{BB962C8B-B14F-4D97-AF65-F5344CB8AC3E}">
        <p14:creationId xmlns:p14="http://schemas.microsoft.com/office/powerpoint/2010/main" val="209718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74064" y="1857686"/>
            <a:ext cx="5669280" cy="4300401"/>
          </a:xfrm>
        </p:spPr>
        <p:txBody>
          <a:bodyPr>
            <a:noAutofit/>
          </a:bodyPr>
          <a:lstStyle/>
          <a:p>
            <a:pPr>
              <a:buFont typeface="Wingdings" pitchFamily="2" charset="2"/>
              <a:buChar char="Ø"/>
            </a:pPr>
            <a:r>
              <a:rPr lang="en-GB" sz="2600" dirty="0"/>
              <a:t>Pilot </a:t>
            </a:r>
          </a:p>
          <a:p>
            <a:pPr>
              <a:buFont typeface="Wingdings" pitchFamily="2" charset="2"/>
              <a:buChar char="Ø"/>
            </a:pPr>
            <a:r>
              <a:rPr lang="en-GB" sz="2600" dirty="0"/>
              <a:t>Survey Monkey </a:t>
            </a:r>
          </a:p>
          <a:p>
            <a:pPr>
              <a:buFont typeface="Wingdings" pitchFamily="2" charset="2"/>
              <a:buChar char="Ø"/>
            </a:pPr>
            <a:r>
              <a:rPr lang="en-GB" sz="2600" dirty="0"/>
              <a:t>Band 5 nurses, physios, OT’s, therapy assistants, technical instructors and healthcare assistants </a:t>
            </a:r>
          </a:p>
          <a:p>
            <a:pPr>
              <a:buFont typeface="Wingdings" pitchFamily="2" charset="2"/>
              <a:buChar char="Ø"/>
            </a:pPr>
            <a:r>
              <a:rPr lang="en-GB" sz="2600" dirty="0"/>
              <a:t>Sent to approx. 750 people</a:t>
            </a:r>
          </a:p>
          <a:p>
            <a:pPr>
              <a:buFont typeface="Wingdings" pitchFamily="2" charset="2"/>
              <a:buChar char="Ø"/>
            </a:pPr>
            <a:r>
              <a:rPr lang="en-GB" sz="2600" dirty="0"/>
              <a:t> </a:t>
            </a:r>
            <a:r>
              <a:rPr lang="en-GB" sz="2600" i="1" dirty="0"/>
              <a:t>n</a:t>
            </a:r>
            <a:r>
              <a:rPr lang="en-GB" sz="2600" dirty="0"/>
              <a:t>=118</a:t>
            </a:r>
          </a:p>
          <a:p>
            <a:pPr>
              <a:buFont typeface="Wingdings" pitchFamily="2" charset="2"/>
              <a:buChar char="Ø"/>
            </a:pPr>
            <a:r>
              <a:rPr lang="en-GB" sz="2600" dirty="0"/>
              <a:t>6 closed, 6 open questions </a:t>
            </a:r>
          </a:p>
          <a:p>
            <a:pPr>
              <a:buFont typeface="Wingdings" pitchFamily="2" charset="2"/>
              <a:buChar char="Ø"/>
            </a:pPr>
            <a:r>
              <a:rPr lang="en-GB" sz="2600" dirty="0"/>
              <a:t>Open for 6 weeks</a:t>
            </a:r>
          </a:p>
        </p:txBody>
      </p:sp>
      <p:pic>
        <p:nvPicPr>
          <p:cNvPr id="6" name="Picture 5"/>
          <p:cNvPicPr>
            <a:picLocks noChangeAspect="1"/>
          </p:cNvPicPr>
          <p:nvPr/>
        </p:nvPicPr>
        <p:blipFill>
          <a:blip r:embed="rId3"/>
          <a:stretch>
            <a:fillRect/>
          </a:stretch>
        </p:blipFill>
        <p:spPr>
          <a:xfrm>
            <a:off x="9186656" y="33982"/>
            <a:ext cx="2903472" cy="701101"/>
          </a:xfrm>
          <a:prstGeom prst="rect">
            <a:avLst/>
          </a:prstGeom>
        </p:spPr>
      </p:pic>
      <p:pic>
        <p:nvPicPr>
          <p:cNvPr id="7" name="Picture 6" descr="Linux From Scratch, What is a Personal Compu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297" y="2207188"/>
            <a:ext cx="4078272" cy="4119054"/>
          </a:xfrm>
          <a:prstGeom prst="rect">
            <a:avLst/>
          </a:prstGeom>
        </p:spPr>
      </p:pic>
      <p:sp>
        <p:nvSpPr>
          <p:cNvPr id="9" name="Rectangle 8">
            <a:extLst>
              <a:ext uri="{FF2B5EF4-FFF2-40B4-BE49-F238E27FC236}">
                <a16:creationId xmlns:a16="http://schemas.microsoft.com/office/drawing/2014/main" id="{609B0A87-0FD5-2A4E-A68F-5C9517A3C1C3}"/>
              </a:ext>
            </a:extLst>
          </p:cNvPr>
          <p:cNvSpPr/>
          <p:nvPr/>
        </p:nvSpPr>
        <p:spPr>
          <a:xfrm>
            <a:off x="-330108" y="720358"/>
            <a:ext cx="10452541" cy="984885"/>
          </a:xfrm>
          <a:prstGeom prst="rect">
            <a:avLst/>
          </a:prstGeom>
          <a:noFill/>
        </p:spPr>
        <p:txBody>
          <a:bodyPr wrap="square" lIns="91440" tIns="45720" rIns="91440" bIns="45720">
            <a:spAutoFit/>
          </a:bodyPr>
          <a:lstStyle/>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Staff survey - Internship</a:t>
            </a: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122223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CE092-25CB-884B-A98D-9CEC742C7F41}"/>
              </a:ext>
            </a:extLst>
          </p:cNvPr>
          <p:cNvSpPr/>
          <p:nvPr/>
        </p:nvSpPr>
        <p:spPr>
          <a:xfrm>
            <a:off x="-302701" y="0"/>
            <a:ext cx="6563293" cy="984885"/>
          </a:xfrm>
          <a:prstGeom prst="rect">
            <a:avLst/>
          </a:prstGeom>
          <a:noFill/>
        </p:spPr>
        <p:txBody>
          <a:bodyPr wrap="square" lIns="91440" tIns="45720" rIns="91440" bIns="45720">
            <a:spAutoFit/>
          </a:bodyPr>
          <a:lstStyle/>
          <a:p>
            <a:pPr algn="ctr"/>
            <a:r>
              <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Internship outputs</a:t>
            </a:r>
          </a:p>
        </p:txBody>
      </p:sp>
      <p:pic>
        <p:nvPicPr>
          <p:cNvPr id="7" name="Picture 6" descr="Graphical user interface, application&#10;&#10;Description automatically generated">
            <a:extLst>
              <a:ext uri="{FF2B5EF4-FFF2-40B4-BE49-F238E27FC236}">
                <a16:creationId xmlns:a16="http://schemas.microsoft.com/office/drawing/2014/main" id="{6D77CCC7-A757-DC4F-86BD-3B3C15FA1562}"/>
              </a:ext>
            </a:extLst>
          </p:cNvPr>
          <p:cNvPicPr>
            <a:picLocks noChangeAspect="1"/>
          </p:cNvPicPr>
          <p:nvPr/>
        </p:nvPicPr>
        <p:blipFill>
          <a:blip r:embed="rId3"/>
          <a:stretch>
            <a:fillRect/>
          </a:stretch>
        </p:blipFill>
        <p:spPr>
          <a:xfrm>
            <a:off x="8441817" y="0"/>
            <a:ext cx="3738833" cy="4786428"/>
          </a:xfrm>
          <a:prstGeom prst="rect">
            <a:avLst/>
          </a:prstGeom>
        </p:spPr>
      </p:pic>
      <p:pic>
        <p:nvPicPr>
          <p:cNvPr id="8" name="Picture 7">
            <a:extLst>
              <a:ext uri="{FF2B5EF4-FFF2-40B4-BE49-F238E27FC236}">
                <a16:creationId xmlns:a16="http://schemas.microsoft.com/office/drawing/2014/main" id="{559147A2-9FE2-4B4D-AAF6-67BE79E5AEC8}"/>
              </a:ext>
            </a:extLst>
          </p:cNvPr>
          <p:cNvPicPr>
            <a:picLocks noChangeAspect="1"/>
          </p:cNvPicPr>
          <p:nvPr/>
        </p:nvPicPr>
        <p:blipFill>
          <a:blip r:embed="rId4"/>
          <a:stretch>
            <a:fillRect/>
          </a:stretch>
        </p:blipFill>
        <p:spPr>
          <a:xfrm>
            <a:off x="11349" y="1609344"/>
            <a:ext cx="8438595" cy="4736592"/>
          </a:xfrm>
          <a:prstGeom prst="rect">
            <a:avLst/>
          </a:prstGeom>
        </p:spPr>
      </p:pic>
      <p:sp>
        <p:nvSpPr>
          <p:cNvPr id="12" name="TextBox 11">
            <a:extLst>
              <a:ext uri="{FF2B5EF4-FFF2-40B4-BE49-F238E27FC236}">
                <a16:creationId xmlns:a16="http://schemas.microsoft.com/office/drawing/2014/main" id="{3D503793-F923-6D49-9645-F502D94999D0}"/>
              </a:ext>
            </a:extLst>
          </p:cNvPr>
          <p:cNvSpPr txBox="1"/>
          <p:nvPr/>
        </p:nvSpPr>
        <p:spPr>
          <a:xfrm>
            <a:off x="139366" y="864882"/>
            <a:ext cx="8602298" cy="707886"/>
          </a:xfrm>
          <a:prstGeom prst="rect">
            <a:avLst/>
          </a:prstGeom>
          <a:noFill/>
        </p:spPr>
        <p:txBody>
          <a:bodyPr wrap="square" rtlCol="0">
            <a:spAutoFit/>
          </a:bodyPr>
          <a:lstStyle/>
          <a:p>
            <a:r>
              <a:rPr lang="en-US" sz="2000" dirty="0"/>
              <a:t>Presented at Physiotherapy UK 2020 &amp;</a:t>
            </a:r>
          </a:p>
          <a:p>
            <a:r>
              <a:rPr lang="en-US" sz="2000" dirty="0"/>
              <a:t>								The World Physiotherapy Congress 2021</a:t>
            </a:r>
          </a:p>
        </p:txBody>
      </p:sp>
      <p:cxnSp>
        <p:nvCxnSpPr>
          <p:cNvPr id="14" name="Straight Connector 13">
            <a:extLst>
              <a:ext uri="{FF2B5EF4-FFF2-40B4-BE49-F238E27FC236}">
                <a16:creationId xmlns:a16="http://schemas.microsoft.com/office/drawing/2014/main" id="{DFAE66C9-24B9-AE47-9B2C-2B48D932A427}"/>
              </a:ext>
            </a:extLst>
          </p:cNvPr>
          <p:cNvCxnSpPr/>
          <p:nvPr/>
        </p:nvCxnSpPr>
        <p:spPr>
          <a:xfrm>
            <a:off x="11349" y="1591056"/>
            <a:ext cx="843046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0026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7857" y="1110043"/>
            <a:ext cx="1152125" cy="923330"/>
          </a:xfrm>
          <a:prstGeom prst="rect">
            <a:avLst/>
          </a:prstGeom>
          <a:noFill/>
        </p:spPr>
        <p:txBody>
          <a:bodyPr wrap="square" rtlCol="0">
            <a:spAutoFit/>
          </a:bodyPr>
          <a:lstStyle/>
          <a:p>
            <a:pPr algn="ctr"/>
            <a:r>
              <a:rPr lang="en-GB" dirty="0"/>
              <a:t>Admission to hospital</a:t>
            </a:r>
          </a:p>
        </p:txBody>
      </p:sp>
      <p:sp>
        <p:nvSpPr>
          <p:cNvPr id="3" name="Right Arrow 2"/>
          <p:cNvSpPr/>
          <p:nvPr/>
        </p:nvSpPr>
        <p:spPr>
          <a:xfrm rot="2303070">
            <a:off x="5182551" y="147848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6423639">
            <a:off x="6037520" y="3139468"/>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rot="10135520">
            <a:off x="5031931" y="4812239"/>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rot="11390006">
            <a:off x="3444798" y="491744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822065" y="4491676"/>
            <a:ext cx="1632277" cy="923330"/>
          </a:xfrm>
          <a:prstGeom prst="rect">
            <a:avLst/>
          </a:prstGeom>
          <a:noFill/>
        </p:spPr>
        <p:txBody>
          <a:bodyPr wrap="square" rtlCol="0">
            <a:spAutoFit/>
          </a:bodyPr>
          <a:lstStyle/>
          <a:p>
            <a:r>
              <a:rPr lang="en-GB" dirty="0"/>
              <a:t>Deconditioned, fear of falling,</a:t>
            </a:r>
          </a:p>
          <a:p>
            <a:r>
              <a:rPr lang="en-GB" dirty="0"/>
              <a:t>     risk of falling </a:t>
            </a:r>
          </a:p>
        </p:txBody>
      </p:sp>
      <p:sp>
        <p:nvSpPr>
          <p:cNvPr id="11" name="TextBox 10"/>
          <p:cNvSpPr txBox="1"/>
          <p:nvPr/>
        </p:nvSpPr>
        <p:spPr>
          <a:xfrm>
            <a:off x="5710755" y="3753012"/>
            <a:ext cx="1709939" cy="1200329"/>
          </a:xfrm>
          <a:prstGeom prst="rect">
            <a:avLst/>
          </a:prstGeom>
          <a:noFill/>
        </p:spPr>
        <p:txBody>
          <a:bodyPr wrap="square" rtlCol="0">
            <a:spAutoFit/>
          </a:bodyPr>
          <a:lstStyle/>
          <a:p>
            <a:r>
              <a:rPr lang="en-GB" dirty="0"/>
              <a:t>Not encouraged to mobilise to reduce risk of falls</a:t>
            </a:r>
          </a:p>
        </p:txBody>
      </p:sp>
      <p:sp>
        <p:nvSpPr>
          <p:cNvPr id="12" name="TextBox 11"/>
          <p:cNvSpPr txBox="1"/>
          <p:nvPr/>
        </p:nvSpPr>
        <p:spPr>
          <a:xfrm>
            <a:off x="4129965" y="5045674"/>
            <a:ext cx="1058040" cy="369332"/>
          </a:xfrm>
          <a:prstGeom prst="rect">
            <a:avLst/>
          </a:prstGeom>
          <a:noFill/>
        </p:spPr>
        <p:txBody>
          <a:bodyPr wrap="square" rtlCol="0">
            <a:spAutoFit/>
          </a:bodyPr>
          <a:lstStyle/>
          <a:p>
            <a:r>
              <a:rPr lang="en-GB" dirty="0"/>
              <a:t>inactive</a:t>
            </a:r>
          </a:p>
        </p:txBody>
      </p:sp>
      <p:sp>
        <p:nvSpPr>
          <p:cNvPr id="13" name="TextBox 12"/>
          <p:cNvSpPr txBox="1"/>
          <p:nvPr/>
        </p:nvSpPr>
        <p:spPr>
          <a:xfrm>
            <a:off x="5543828" y="1967146"/>
            <a:ext cx="2236779" cy="923330"/>
          </a:xfrm>
          <a:prstGeom prst="rect">
            <a:avLst/>
          </a:prstGeom>
          <a:noFill/>
        </p:spPr>
        <p:txBody>
          <a:bodyPr wrap="square" rtlCol="0">
            <a:spAutoFit/>
          </a:bodyPr>
          <a:lstStyle/>
          <a:p>
            <a:r>
              <a:rPr lang="en-GB" dirty="0"/>
              <a:t>Inactive e.g. given urine bottle instead of mobilising to toilet</a:t>
            </a:r>
          </a:p>
        </p:txBody>
      </p:sp>
      <p:sp>
        <p:nvSpPr>
          <p:cNvPr id="15" name="Right Arrow 14"/>
          <p:cNvSpPr/>
          <p:nvPr/>
        </p:nvSpPr>
        <p:spPr>
          <a:xfrm rot="16200000">
            <a:off x="1906510" y="5201399"/>
            <a:ext cx="308402" cy="146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rot="14575594">
            <a:off x="2180999" y="3961963"/>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271003" y="2952588"/>
            <a:ext cx="1904643" cy="923330"/>
          </a:xfrm>
          <a:prstGeom prst="rect">
            <a:avLst/>
          </a:prstGeom>
          <a:noFill/>
        </p:spPr>
        <p:txBody>
          <a:bodyPr wrap="square" rtlCol="0">
            <a:spAutoFit/>
          </a:bodyPr>
          <a:lstStyle/>
          <a:p>
            <a:r>
              <a:rPr lang="en-GB" dirty="0"/>
              <a:t>Discharge with carers, WZF, frail and inactive</a:t>
            </a:r>
          </a:p>
        </p:txBody>
      </p:sp>
      <p:sp>
        <p:nvSpPr>
          <p:cNvPr id="20" name="TextBox 19"/>
          <p:cNvSpPr txBox="1"/>
          <p:nvPr/>
        </p:nvSpPr>
        <p:spPr>
          <a:xfrm>
            <a:off x="1884092" y="1782480"/>
            <a:ext cx="1058040" cy="646331"/>
          </a:xfrm>
          <a:prstGeom prst="rect">
            <a:avLst/>
          </a:prstGeom>
          <a:noFill/>
        </p:spPr>
        <p:txBody>
          <a:bodyPr wrap="square" rtlCol="0">
            <a:spAutoFit/>
          </a:bodyPr>
          <a:lstStyle/>
          <a:p>
            <a:r>
              <a:rPr lang="en-GB" dirty="0"/>
              <a:t>Inactive +/- falls</a:t>
            </a:r>
          </a:p>
        </p:txBody>
      </p:sp>
      <p:sp>
        <p:nvSpPr>
          <p:cNvPr id="21" name="Right Arrow 20"/>
          <p:cNvSpPr/>
          <p:nvPr/>
        </p:nvSpPr>
        <p:spPr>
          <a:xfrm rot="17573447">
            <a:off x="1910463" y="2494849"/>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9862563">
            <a:off x="2855669" y="1450325"/>
            <a:ext cx="5715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10800000">
            <a:off x="7297324" y="2943242"/>
            <a:ext cx="1300163" cy="8469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pic>
        <p:nvPicPr>
          <p:cNvPr id="24" name="Picture 23"/>
          <p:cNvPicPr>
            <a:picLocks noChangeAspect="1"/>
          </p:cNvPicPr>
          <p:nvPr/>
        </p:nvPicPr>
        <p:blipFill>
          <a:blip r:embed="rId2"/>
          <a:stretch>
            <a:fillRect/>
          </a:stretch>
        </p:blipFill>
        <p:spPr>
          <a:xfrm>
            <a:off x="8011420" y="37492"/>
            <a:ext cx="4078708" cy="984885"/>
          </a:xfrm>
          <a:prstGeom prst="rect">
            <a:avLst/>
          </a:prstGeom>
        </p:spPr>
      </p:pic>
      <p:sp>
        <p:nvSpPr>
          <p:cNvPr id="25" name="Right Arrow 24">
            <a:extLst>
              <a:ext uri="{FF2B5EF4-FFF2-40B4-BE49-F238E27FC236}">
                <a16:creationId xmlns:a16="http://schemas.microsoft.com/office/drawing/2014/main" id="{2BB4D4A9-31C3-4E4E-BF3F-375744C7C0A7}"/>
              </a:ext>
            </a:extLst>
          </p:cNvPr>
          <p:cNvSpPr/>
          <p:nvPr/>
        </p:nvSpPr>
        <p:spPr>
          <a:xfrm rot="8851015">
            <a:off x="5915643" y="1102506"/>
            <a:ext cx="1300163" cy="8469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6" name="Right Arrow 25">
            <a:extLst>
              <a:ext uri="{FF2B5EF4-FFF2-40B4-BE49-F238E27FC236}">
                <a16:creationId xmlns:a16="http://schemas.microsoft.com/office/drawing/2014/main" id="{34FC534B-F0A0-4D4E-ABAA-58B26BBEF9CF}"/>
              </a:ext>
            </a:extLst>
          </p:cNvPr>
          <p:cNvSpPr/>
          <p:nvPr/>
        </p:nvSpPr>
        <p:spPr>
          <a:xfrm rot="13145082">
            <a:off x="5665335" y="5250920"/>
            <a:ext cx="1300163" cy="8469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9" name="TextBox 8">
            <a:extLst>
              <a:ext uri="{FF2B5EF4-FFF2-40B4-BE49-F238E27FC236}">
                <a16:creationId xmlns:a16="http://schemas.microsoft.com/office/drawing/2014/main" id="{5559FBCC-6245-EE40-B62A-B4813859AF9A}"/>
              </a:ext>
            </a:extLst>
          </p:cNvPr>
          <p:cNvSpPr txBox="1"/>
          <p:nvPr/>
        </p:nvSpPr>
        <p:spPr>
          <a:xfrm>
            <a:off x="7138786" y="994934"/>
            <a:ext cx="901850" cy="369332"/>
          </a:xfrm>
          <a:prstGeom prst="rect">
            <a:avLst/>
          </a:prstGeom>
          <a:noFill/>
        </p:spPr>
        <p:txBody>
          <a:bodyPr wrap="none" rtlCol="0">
            <a:spAutoFit/>
          </a:bodyPr>
          <a:lstStyle/>
          <a:p>
            <a:r>
              <a:rPr lang="en-US" dirty="0">
                <a:highlight>
                  <a:srgbClr val="FFFF00"/>
                </a:highlight>
              </a:rPr>
              <a:t>ED staff</a:t>
            </a:r>
          </a:p>
        </p:txBody>
      </p:sp>
      <p:sp>
        <p:nvSpPr>
          <p:cNvPr id="14" name="TextBox 13">
            <a:extLst>
              <a:ext uri="{FF2B5EF4-FFF2-40B4-BE49-F238E27FC236}">
                <a16:creationId xmlns:a16="http://schemas.microsoft.com/office/drawing/2014/main" id="{9A1DC2D7-0508-9C4E-A3A3-F5E5C95CCF77}"/>
              </a:ext>
            </a:extLst>
          </p:cNvPr>
          <p:cNvSpPr txBox="1"/>
          <p:nvPr/>
        </p:nvSpPr>
        <p:spPr>
          <a:xfrm>
            <a:off x="7937128" y="2688640"/>
            <a:ext cx="1153586" cy="369332"/>
          </a:xfrm>
          <a:prstGeom prst="rect">
            <a:avLst/>
          </a:prstGeom>
          <a:noFill/>
        </p:spPr>
        <p:txBody>
          <a:bodyPr wrap="none" rtlCol="0">
            <a:spAutoFit/>
          </a:bodyPr>
          <a:lstStyle/>
          <a:p>
            <a:r>
              <a:rPr lang="en-US" dirty="0">
                <a:highlight>
                  <a:srgbClr val="FFFF00"/>
                </a:highlight>
              </a:rPr>
              <a:t>Ward staff</a:t>
            </a:r>
          </a:p>
        </p:txBody>
      </p:sp>
      <p:sp>
        <p:nvSpPr>
          <p:cNvPr id="16" name="TextBox 15">
            <a:extLst>
              <a:ext uri="{FF2B5EF4-FFF2-40B4-BE49-F238E27FC236}">
                <a16:creationId xmlns:a16="http://schemas.microsoft.com/office/drawing/2014/main" id="{36395CF7-59F2-5A41-BDE4-51EC424D3416}"/>
              </a:ext>
            </a:extLst>
          </p:cNvPr>
          <p:cNvSpPr txBox="1"/>
          <p:nvPr/>
        </p:nvSpPr>
        <p:spPr>
          <a:xfrm>
            <a:off x="6534486" y="5129149"/>
            <a:ext cx="719364" cy="369332"/>
          </a:xfrm>
          <a:prstGeom prst="rect">
            <a:avLst/>
          </a:prstGeom>
          <a:noFill/>
        </p:spPr>
        <p:txBody>
          <a:bodyPr wrap="none" rtlCol="0">
            <a:spAutoFit/>
          </a:bodyPr>
          <a:lstStyle/>
          <a:p>
            <a:r>
              <a:rPr lang="en-US" dirty="0">
                <a:highlight>
                  <a:srgbClr val="FFFF00"/>
                </a:highlight>
              </a:rPr>
              <a:t>AHP’s</a:t>
            </a:r>
          </a:p>
        </p:txBody>
      </p:sp>
      <p:sp>
        <p:nvSpPr>
          <p:cNvPr id="27" name="Rectangle 26">
            <a:extLst>
              <a:ext uri="{FF2B5EF4-FFF2-40B4-BE49-F238E27FC236}">
                <a16:creationId xmlns:a16="http://schemas.microsoft.com/office/drawing/2014/main" id="{0448D660-87CD-7E42-9E64-922A029D346C}"/>
              </a:ext>
            </a:extLst>
          </p:cNvPr>
          <p:cNvSpPr/>
          <p:nvPr/>
        </p:nvSpPr>
        <p:spPr>
          <a:xfrm>
            <a:off x="-944681" y="-10090"/>
            <a:ext cx="9099229" cy="984885"/>
          </a:xfrm>
          <a:prstGeom prst="rect">
            <a:avLst/>
          </a:prstGeom>
          <a:noFill/>
        </p:spPr>
        <p:txBody>
          <a:bodyPr wrap="square" lIns="91440" tIns="45720" rIns="91440" bIns="45720">
            <a:spAutoFit/>
          </a:bodyPr>
          <a:lstStyle/>
          <a:p>
            <a:pPr algn="ctr"/>
            <a:r>
              <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What next = Education</a:t>
            </a:r>
          </a:p>
        </p:txBody>
      </p:sp>
      <p:sp>
        <p:nvSpPr>
          <p:cNvPr id="28" name="Rectangle 27">
            <a:extLst>
              <a:ext uri="{FF2B5EF4-FFF2-40B4-BE49-F238E27FC236}">
                <a16:creationId xmlns:a16="http://schemas.microsoft.com/office/drawing/2014/main" id="{90DDEE02-3140-BE4A-AB82-39F2AD0A9A9F}"/>
              </a:ext>
            </a:extLst>
          </p:cNvPr>
          <p:cNvSpPr/>
          <p:nvPr/>
        </p:nvSpPr>
        <p:spPr>
          <a:xfrm>
            <a:off x="7093257" y="3660679"/>
            <a:ext cx="5833741" cy="3662541"/>
          </a:xfrm>
          <a:prstGeom prst="rect">
            <a:avLst/>
          </a:prstGeom>
          <a:noFill/>
        </p:spPr>
        <p:txBody>
          <a:bodyPr wrap="square" lIns="91440" tIns="45720" rIns="91440" bIns="45720">
            <a:spAutoFit/>
          </a:bodyPr>
          <a:lstStyle/>
          <a:p>
            <a:pPr algn="ctr"/>
            <a:r>
              <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Internship finished.</a:t>
            </a:r>
          </a:p>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Funding???</a:t>
            </a:r>
          </a:p>
          <a:p>
            <a:pPr algn="ct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177770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9FB6ABA6-C2E1-C144-A253-AFCDF87F90FC}"/>
              </a:ext>
            </a:extLst>
          </p:cNvPr>
          <p:cNvPicPr>
            <a:picLocks noChangeAspect="1"/>
          </p:cNvPicPr>
          <p:nvPr/>
        </p:nvPicPr>
        <p:blipFill>
          <a:blip r:embed="rId3"/>
          <a:stretch>
            <a:fillRect/>
          </a:stretch>
        </p:blipFill>
        <p:spPr>
          <a:xfrm>
            <a:off x="0" y="0"/>
            <a:ext cx="12192000" cy="1845734"/>
          </a:xfrm>
          <a:prstGeom prst="rect">
            <a:avLst/>
          </a:prstGeom>
        </p:spPr>
      </p:pic>
      <p:sp>
        <p:nvSpPr>
          <p:cNvPr id="3" name="Content Placeholder 2">
            <a:extLst>
              <a:ext uri="{FF2B5EF4-FFF2-40B4-BE49-F238E27FC236}">
                <a16:creationId xmlns:a16="http://schemas.microsoft.com/office/drawing/2014/main" id="{D88DACF0-0B6E-F84B-9CC1-483F8FFCEB2C}"/>
              </a:ext>
            </a:extLst>
          </p:cNvPr>
          <p:cNvSpPr>
            <a:spLocks noGrp="1"/>
          </p:cNvSpPr>
          <p:nvPr>
            <p:ph idx="1"/>
          </p:nvPr>
        </p:nvSpPr>
        <p:spPr>
          <a:xfrm>
            <a:off x="969264" y="1918886"/>
            <a:ext cx="9893808" cy="4360194"/>
          </a:xfrm>
        </p:spPr>
        <p:txBody>
          <a:bodyPr>
            <a:normAutofit/>
          </a:bodyPr>
          <a:lstStyle/>
          <a:p>
            <a:pPr lvl="8">
              <a:buFont typeface="Wingdings" pitchFamily="2" charset="2"/>
              <a:buChar char="v"/>
            </a:pPr>
            <a:endParaRPr lang="en-US" sz="3000" dirty="0"/>
          </a:p>
          <a:p>
            <a:pPr lvl="8">
              <a:buFont typeface="Wingdings" pitchFamily="2" charset="2"/>
              <a:buChar char="v"/>
            </a:pPr>
            <a:r>
              <a:rPr lang="en-US" sz="3000" dirty="0"/>
              <a:t>£1000 from </a:t>
            </a:r>
            <a:r>
              <a:rPr lang="en-US" sz="3200" dirty="0">
                <a:hlinkClick r:id="rId4"/>
              </a:rPr>
              <a:t>CAHPR small grant scheme</a:t>
            </a:r>
            <a:endParaRPr lang="en-US" sz="3000" dirty="0"/>
          </a:p>
          <a:p>
            <a:pPr lvl="8">
              <a:buFont typeface="Wingdings" pitchFamily="2" charset="2"/>
              <a:buChar char="v"/>
            </a:pPr>
            <a:r>
              <a:rPr lang="en-US" sz="3000" dirty="0"/>
              <a:t>MDT focus</a:t>
            </a:r>
            <a:endParaRPr lang="en-GB" sz="2400" b="1" dirty="0"/>
          </a:p>
          <a:p>
            <a:pPr>
              <a:buFont typeface="Wingdings" pitchFamily="2" charset="2"/>
              <a:buChar char="v"/>
            </a:pPr>
            <a:r>
              <a:rPr lang="en-GB" sz="2800" b="1" dirty="0"/>
              <a:t>Co-design and preliminary evaluation of a digital training resource to promote inpatient activity and reduce hospital-associated deconditioning.</a:t>
            </a:r>
          </a:p>
          <a:p>
            <a:pPr>
              <a:buFont typeface="Wingdings" pitchFamily="2" charset="2"/>
              <a:buChar char="v"/>
            </a:pPr>
            <a:r>
              <a:rPr lang="en-GB" sz="2800" dirty="0"/>
              <a:t>Co-applicant, OT Catherine Thomas</a:t>
            </a:r>
          </a:p>
        </p:txBody>
      </p:sp>
      <p:pic>
        <p:nvPicPr>
          <p:cNvPr id="8" name="Picture 7" descr="Architects working on a blueprint">
            <a:extLst>
              <a:ext uri="{FF2B5EF4-FFF2-40B4-BE49-F238E27FC236}">
                <a16:creationId xmlns:a16="http://schemas.microsoft.com/office/drawing/2014/main" id="{97F30883-0E45-9042-BD7C-0F8DDE985F2C}"/>
              </a:ext>
            </a:extLst>
          </p:cNvPr>
          <p:cNvPicPr>
            <a:picLocks noChangeAspect="1"/>
          </p:cNvPicPr>
          <p:nvPr/>
        </p:nvPicPr>
        <p:blipFill>
          <a:blip r:embed="rId5"/>
          <a:stretch>
            <a:fillRect/>
          </a:stretch>
        </p:blipFill>
        <p:spPr>
          <a:xfrm>
            <a:off x="8650225" y="4362704"/>
            <a:ext cx="3413760" cy="2275840"/>
          </a:xfrm>
          <a:prstGeom prst="rect">
            <a:avLst/>
          </a:prstGeom>
        </p:spPr>
      </p:pic>
      <p:pic>
        <p:nvPicPr>
          <p:cNvPr id="9" name="Graphic 8" descr="Clipboard outline">
            <a:extLst>
              <a:ext uri="{FF2B5EF4-FFF2-40B4-BE49-F238E27FC236}">
                <a16:creationId xmlns:a16="http://schemas.microsoft.com/office/drawing/2014/main" id="{582F7EDC-DA98-6A48-BB3F-B2B4FB3137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606" y="1928030"/>
            <a:ext cx="1546010" cy="1546010"/>
          </a:xfrm>
          <a:prstGeom prst="rect">
            <a:avLst/>
          </a:prstGeom>
        </p:spPr>
      </p:pic>
      <p:sp>
        <p:nvSpPr>
          <p:cNvPr id="11" name="TextBox 10">
            <a:extLst>
              <a:ext uri="{FF2B5EF4-FFF2-40B4-BE49-F238E27FC236}">
                <a16:creationId xmlns:a16="http://schemas.microsoft.com/office/drawing/2014/main" id="{68B09804-C358-AC4E-9FA8-52C3420F81DB}"/>
              </a:ext>
            </a:extLst>
          </p:cNvPr>
          <p:cNvSpPr txBox="1"/>
          <p:nvPr/>
        </p:nvSpPr>
        <p:spPr>
          <a:xfrm>
            <a:off x="128015" y="5417306"/>
            <a:ext cx="7359396" cy="861774"/>
          </a:xfrm>
          <a:prstGeom prst="rect">
            <a:avLst/>
          </a:prstGeom>
          <a:noFill/>
        </p:spPr>
        <p:txBody>
          <a:bodyPr wrap="square">
            <a:spAutoFit/>
          </a:bodyPr>
          <a:lstStyle/>
          <a:p>
            <a:r>
              <a:rPr lang="en-GB" sz="5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Funding application</a:t>
            </a:r>
            <a:endParaRPr lang="en-US" sz="5000" dirty="0"/>
          </a:p>
        </p:txBody>
      </p:sp>
    </p:spTree>
    <p:extLst>
      <p:ext uri="{BB962C8B-B14F-4D97-AF65-F5344CB8AC3E}">
        <p14:creationId xmlns:p14="http://schemas.microsoft.com/office/powerpoint/2010/main" val="3547840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ext&#10;&#10;Description automatically generated">
            <a:extLst>
              <a:ext uri="{FF2B5EF4-FFF2-40B4-BE49-F238E27FC236}">
                <a16:creationId xmlns:a16="http://schemas.microsoft.com/office/drawing/2014/main" id="{F04BD1E1-BE89-FD4C-B3D0-4017F60C06F5}"/>
              </a:ext>
            </a:extLst>
          </p:cNvPr>
          <p:cNvPicPr>
            <a:picLocks noChangeAspect="1"/>
          </p:cNvPicPr>
          <p:nvPr/>
        </p:nvPicPr>
        <p:blipFill rotWithShape="1">
          <a:blip r:embed="rId3"/>
          <a:srcRect t="2055"/>
          <a:stretch/>
        </p:blipFill>
        <p:spPr>
          <a:xfrm>
            <a:off x="3217956" y="54864"/>
            <a:ext cx="8976360" cy="6279963"/>
          </a:xfrm>
          <a:prstGeom prst="rect">
            <a:avLst/>
          </a:prstGeom>
        </p:spPr>
      </p:pic>
      <p:sp>
        <p:nvSpPr>
          <p:cNvPr id="4" name="TextBox 3">
            <a:extLst>
              <a:ext uri="{FF2B5EF4-FFF2-40B4-BE49-F238E27FC236}">
                <a16:creationId xmlns:a16="http://schemas.microsoft.com/office/drawing/2014/main" id="{4A42A8FA-9200-5845-91BE-5BB6DF9F673F}"/>
              </a:ext>
            </a:extLst>
          </p:cNvPr>
          <p:cNvSpPr txBox="1"/>
          <p:nvPr/>
        </p:nvSpPr>
        <p:spPr>
          <a:xfrm>
            <a:off x="34260" y="292607"/>
            <a:ext cx="4738908" cy="861774"/>
          </a:xfrm>
          <a:prstGeom prst="rect">
            <a:avLst/>
          </a:prstGeom>
          <a:noFill/>
        </p:spPr>
        <p:txBody>
          <a:bodyPr wrap="square">
            <a:spAutoFit/>
          </a:bodyPr>
          <a:lstStyle/>
          <a:p>
            <a:r>
              <a:rPr lang="en-GB" sz="5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CAHPR Outputs</a:t>
            </a:r>
            <a:r>
              <a:rPr lang="en-GB" sz="5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000" dirty="0"/>
          </a:p>
        </p:txBody>
      </p:sp>
      <p:sp>
        <p:nvSpPr>
          <p:cNvPr id="3" name="TextBox 2">
            <a:extLst>
              <a:ext uri="{FF2B5EF4-FFF2-40B4-BE49-F238E27FC236}">
                <a16:creationId xmlns:a16="http://schemas.microsoft.com/office/drawing/2014/main" id="{1D8A3E67-4EEA-3B42-B700-D20AB5C87C47}"/>
              </a:ext>
            </a:extLst>
          </p:cNvPr>
          <p:cNvSpPr txBox="1"/>
          <p:nvPr/>
        </p:nvSpPr>
        <p:spPr>
          <a:xfrm>
            <a:off x="82602" y="1446989"/>
            <a:ext cx="3190950" cy="5632311"/>
          </a:xfrm>
          <a:prstGeom prst="rect">
            <a:avLst/>
          </a:prstGeom>
          <a:noFill/>
        </p:spPr>
        <p:txBody>
          <a:bodyPr wrap="square" rtlCol="0">
            <a:spAutoFit/>
          </a:bodyPr>
          <a:lstStyle/>
          <a:p>
            <a:r>
              <a:rPr lang="en-US" dirty="0"/>
              <a:t>Poster accepted and presented at the Institute of Healthcare Improvement conference 2021.</a:t>
            </a:r>
          </a:p>
          <a:p>
            <a:endParaRPr lang="en-US" dirty="0"/>
          </a:p>
          <a:p>
            <a:r>
              <a:rPr lang="en-US" dirty="0"/>
              <a:t>Video shared widely across UK.</a:t>
            </a:r>
          </a:p>
          <a:p>
            <a:endParaRPr lang="en-US" dirty="0"/>
          </a:p>
          <a:p>
            <a:r>
              <a:rPr lang="en-US" dirty="0"/>
              <a:t>Prof Brian Dolan’s and Dr Amit Arora’s approval - </a:t>
            </a:r>
            <a:r>
              <a:rPr lang="en-US" dirty="0" err="1"/>
              <a:t>EndPJParalysis</a:t>
            </a:r>
            <a:endParaRPr lang="en-US" dirty="0"/>
          </a:p>
          <a:p>
            <a:endParaRPr lang="en-US" dirty="0"/>
          </a:p>
          <a:p>
            <a:r>
              <a:rPr lang="en-US" dirty="0"/>
              <a:t>Used by 2 hospital’s induction </a:t>
            </a:r>
            <a:r>
              <a:rPr lang="en-US" dirty="0" err="1"/>
              <a:t>programme</a:t>
            </a:r>
            <a:r>
              <a:rPr lang="en-US" dirty="0"/>
              <a:t>.</a:t>
            </a:r>
          </a:p>
          <a:p>
            <a:endParaRPr lang="en-US" dirty="0"/>
          </a:p>
          <a:p>
            <a:r>
              <a:rPr lang="en-US" dirty="0"/>
              <a:t>Fully implemented into </a:t>
            </a:r>
            <a:r>
              <a:rPr lang="en-US" dirty="0" err="1"/>
              <a:t>NuTH’s</a:t>
            </a:r>
            <a:r>
              <a:rPr lang="en-US" dirty="0"/>
              <a:t> induction </a:t>
            </a:r>
            <a:r>
              <a:rPr lang="en-US" dirty="0" err="1"/>
              <a:t>programme</a:t>
            </a:r>
            <a:r>
              <a:rPr lang="en-US" dirty="0"/>
              <a:t> for all new starters, the healthcare academy training and volunteers training. </a:t>
            </a:r>
          </a:p>
          <a:p>
            <a:endParaRPr lang="en-US" dirty="0"/>
          </a:p>
          <a:p>
            <a:endParaRPr lang="en-US" dirty="0"/>
          </a:p>
          <a:p>
            <a:endParaRPr lang="en-US" dirty="0"/>
          </a:p>
        </p:txBody>
      </p:sp>
    </p:spTree>
    <p:extLst>
      <p:ext uri="{BB962C8B-B14F-4D97-AF65-F5344CB8AC3E}">
        <p14:creationId xmlns:p14="http://schemas.microsoft.com/office/powerpoint/2010/main" val="274252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eek Pillar with solid fill">
            <a:extLst>
              <a:ext uri="{FF2B5EF4-FFF2-40B4-BE49-F238E27FC236}">
                <a16:creationId xmlns:a16="http://schemas.microsoft.com/office/drawing/2014/main" id="{18D8BA30-AC54-CD4C-8413-AABABDFD636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15389" y="1438939"/>
            <a:ext cx="4272425" cy="5261119"/>
          </a:xfrm>
        </p:spPr>
      </p:pic>
      <p:sp>
        <p:nvSpPr>
          <p:cNvPr id="10" name="TextBox 9">
            <a:extLst>
              <a:ext uri="{FF2B5EF4-FFF2-40B4-BE49-F238E27FC236}">
                <a16:creationId xmlns:a16="http://schemas.microsoft.com/office/drawing/2014/main" id="{BCF1B2E2-79B1-AF4C-89E6-48CB74EC13EE}"/>
              </a:ext>
            </a:extLst>
          </p:cNvPr>
          <p:cNvSpPr txBox="1"/>
          <p:nvPr/>
        </p:nvSpPr>
        <p:spPr>
          <a:xfrm>
            <a:off x="4876802" y="2099728"/>
            <a:ext cx="6450677" cy="3939540"/>
          </a:xfrm>
          <a:prstGeom prst="rect">
            <a:avLst/>
          </a:prstGeom>
          <a:noFill/>
        </p:spPr>
        <p:txBody>
          <a:bodyPr wrap="square" rtlCol="0">
            <a:spAutoFit/>
          </a:bodyPr>
          <a:lstStyle/>
          <a:p>
            <a:pPr marL="285750" indent="-285750">
              <a:buFont typeface="Wingdings" pitchFamily="2" charset="2"/>
              <a:buChar char="v"/>
            </a:pPr>
            <a:r>
              <a:rPr lang="en-US" sz="2500" dirty="0"/>
              <a:t>Not just about research</a:t>
            </a:r>
          </a:p>
          <a:p>
            <a:pPr marL="285750" indent="-285750">
              <a:buFont typeface="Wingdings" pitchFamily="2" charset="2"/>
              <a:buChar char="v"/>
            </a:pPr>
            <a:endParaRPr lang="en-US" sz="2500" dirty="0"/>
          </a:p>
          <a:p>
            <a:pPr marL="285750" indent="-285750">
              <a:buFont typeface="Wingdings" pitchFamily="2" charset="2"/>
              <a:buChar char="v"/>
            </a:pPr>
            <a:r>
              <a:rPr lang="en-US" sz="2500" u="sng" dirty="0"/>
              <a:t>Includes:</a:t>
            </a:r>
          </a:p>
          <a:p>
            <a:pPr marL="742950" lvl="1" indent="-285750">
              <a:buFont typeface="Wingdings" pitchFamily="2" charset="2"/>
              <a:buChar char="v"/>
            </a:pPr>
            <a:r>
              <a:rPr lang="en-US" sz="2500" dirty="0"/>
              <a:t>Critical appraisal and the use of research in your service</a:t>
            </a:r>
          </a:p>
          <a:p>
            <a:pPr lvl="1"/>
            <a:endParaRPr lang="en-US" sz="2500" dirty="0"/>
          </a:p>
          <a:p>
            <a:pPr marL="742950" lvl="1" indent="-285750">
              <a:buFont typeface="Wingdings" pitchFamily="2" charset="2"/>
              <a:buChar char="v"/>
            </a:pPr>
            <a:r>
              <a:rPr lang="en-US" sz="2500" dirty="0"/>
              <a:t>Evaluation of practice and service delivery</a:t>
            </a:r>
          </a:p>
          <a:p>
            <a:pPr lvl="1"/>
            <a:endParaRPr lang="en-US" sz="2500" dirty="0"/>
          </a:p>
          <a:p>
            <a:pPr marL="742950" lvl="1" indent="-285750">
              <a:buFont typeface="Wingdings" pitchFamily="2" charset="2"/>
              <a:buChar char="v"/>
            </a:pPr>
            <a:r>
              <a:rPr lang="en-US" sz="2500" dirty="0"/>
              <a:t>Monitoring impact locally, regionally, nationally, internationally</a:t>
            </a:r>
          </a:p>
        </p:txBody>
      </p:sp>
      <p:sp>
        <p:nvSpPr>
          <p:cNvPr id="11" name="Rectangle 10">
            <a:extLst>
              <a:ext uri="{FF2B5EF4-FFF2-40B4-BE49-F238E27FC236}">
                <a16:creationId xmlns:a16="http://schemas.microsoft.com/office/drawing/2014/main" id="{29990BA8-86BF-0B48-969B-E3179213C5AF}"/>
              </a:ext>
            </a:extLst>
          </p:cNvPr>
          <p:cNvSpPr/>
          <p:nvPr/>
        </p:nvSpPr>
        <p:spPr>
          <a:xfrm>
            <a:off x="128744" y="454054"/>
            <a:ext cx="6287892" cy="984885"/>
          </a:xfrm>
          <a:prstGeom prst="rect">
            <a:avLst/>
          </a:prstGeom>
          <a:noFill/>
        </p:spPr>
        <p:txBody>
          <a:bodyPr wrap="square" lIns="91440" tIns="45720" rIns="91440" bIns="45720">
            <a:spAutoFit/>
          </a:bodyPr>
          <a:lstStyle/>
          <a:p>
            <a:pPr algn="ctr"/>
            <a:r>
              <a:rPr lang="en-GB" sz="5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Research Pillar</a:t>
            </a:r>
            <a:endPar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2" name="Picture 11">
            <a:extLst>
              <a:ext uri="{FF2B5EF4-FFF2-40B4-BE49-F238E27FC236}">
                <a16:creationId xmlns:a16="http://schemas.microsoft.com/office/drawing/2014/main" id="{F749A3BE-00F4-FB4F-8C08-0A7062A4880F}"/>
              </a:ext>
            </a:extLst>
          </p:cNvPr>
          <p:cNvPicPr>
            <a:picLocks noChangeAspect="1"/>
          </p:cNvPicPr>
          <p:nvPr/>
        </p:nvPicPr>
        <p:blipFill>
          <a:blip r:embed="rId5"/>
          <a:stretch>
            <a:fillRect/>
          </a:stretch>
        </p:blipFill>
        <p:spPr>
          <a:xfrm>
            <a:off x="7015375" y="33980"/>
            <a:ext cx="5074753" cy="1225400"/>
          </a:xfrm>
          <a:prstGeom prst="rect">
            <a:avLst/>
          </a:prstGeom>
        </p:spPr>
      </p:pic>
    </p:spTree>
    <p:extLst>
      <p:ext uri="{BB962C8B-B14F-4D97-AF65-F5344CB8AC3E}">
        <p14:creationId xmlns:p14="http://schemas.microsoft.com/office/powerpoint/2010/main" val="675745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FEE859-3BFC-0D4A-9C69-87312C532DF2}"/>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3300" dirty="0">
                <a:solidFill>
                  <a:schemeClr val="tx1">
                    <a:lumMod val="85000"/>
                    <a:lumOff val="15000"/>
                  </a:schemeClr>
                </a:solidFill>
                <a:hlinkClick r:id="rId2"/>
              </a:rPr>
              <a:t>https://www.youtube.com/watch?v=MsZrhNsmLEQ</a:t>
            </a:r>
            <a:br>
              <a:rPr lang="en-US" sz="3300" dirty="0">
                <a:solidFill>
                  <a:schemeClr val="tx1">
                    <a:lumMod val="85000"/>
                    <a:lumOff val="15000"/>
                  </a:schemeClr>
                </a:solidFill>
              </a:rPr>
            </a:br>
            <a:endParaRPr lang="en-US" sz="3300" dirty="0">
              <a:solidFill>
                <a:schemeClr val="tx1">
                  <a:lumMod val="85000"/>
                  <a:lumOff val="15000"/>
                </a:schemeClr>
              </a:solidFill>
            </a:endParaRPr>
          </a:p>
        </p:txBody>
      </p:sp>
      <p:pic>
        <p:nvPicPr>
          <p:cNvPr id="8" name="Picture 7" descr="A picture containing text, vector graphics, light&#10;&#10;Description automatically generated">
            <a:extLst>
              <a:ext uri="{FF2B5EF4-FFF2-40B4-BE49-F238E27FC236}">
                <a16:creationId xmlns:a16="http://schemas.microsoft.com/office/drawing/2014/main" id="{AAF4CEFC-2243-5546-B2A3-0F919B31BAF0}"/>
              </a:ext>
            </a:extLst>
          </p:cNvPr>
          <p:cNvPicPr>
            <a:picLocks noChangeAspect="1"/>
          </p:cNvPicPr>
          <p:nvPr/>
        </p:nvPicPr>
        <p:blipFill>
          <a:blip r:embed="rId3"/>
          <a:stretch>
            <a:fillRect/>
          </a:stretch>
        </p:blipFill>
        <p:spPr>
          <a:xfrm>
            <a:off x="8549926" y="896970"/>
            <a:ext cx="2548937" cy="3602736"/>
          </a:xfrm>
          <a:prstGeom prst="rect">
            <a:avLst/>
          </a:prstGeom>
        </p:spPr>
      </p:pic>
      <p:sp>
        <p:nvSpPr>
          <p:cNvPr id="34" name="Rectangle 33">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207D9E-8A73-CB4B-9866-7CC0CBFE39E4}"/>
              </a:ext>
            </a:extLst>
          </p:cNvPr>
          <p:cNvPicPr>
            <a:picLocks noChangeAspect="1"/>
          </p:cNvPicPr>
          <p:nvPr/>
        </p:nvPicPr>
        <p:blipFill>
          <a:blip r:embed="rId4"/>
          <a:stretch>
            <a:fillRect/>
          </a:stretch>
        </p:blipFill>
        <p:spPr>
          <a:xfrm>
            <a:off x="4432872" y="1271318"/>
            <a:ext cx="3312785" cy="2340260"/>
          </a:xfrm>
          <a:prstGeom prst="rect">
            <a:avLst/>
          </a:prstGeom>
        </p:spPr>
      </p:pic>
      <p:sp>
        <p:nvSpPr>
          <p:cNvPr id="36" name="Rectangle 35">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Text&#10;&#10;Description automatically generated">
            <a:extLst>
              <a:ext uri="{FF2B5EF4-FFF2-40B4-BE49-F238E27FC236}">
                <a16:creationId xmlns:a16="http://schemas.microsoft.com/office/drawing/2014/main" id="{CC7DBA47-DFB6-EC4D-AE44-7B99E804BD6B}"/>
              </a:ext>
            </a:extLst>
          </p:cNvPr>
          <p:cNvPicPr>
            <a:picLocks noGrp="1" noChangeAspect="1"/>
          </p:cNvPicPr>
          <p:nvPr>
            <p:ph idx="1"/>
          </p:nvPr>
        </p:nvPicPr>
        <p:blipFill>
          <a:blip r:embed="rId5"/>
          <a:stretch>
            <a:fillRect/>
          </a:stretch>
        </p:blipFill>
        <p:spPr>
          <a:xfrm>
            <a:off x="471161" y="1342702"/>
            <a:ext cx="3312784" cy="2343796"/>
          </a:xfrm>
          <a:prstGeom prst="rect">
            <a:avLst/>
          </a:prstGeom>
        </p:spPr>
      </p:pic>
      <p:cxnSp>
        <p:nvCxnSpPr>
          <p:cNvPr id="38" name="Straight Connector 37">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1B23430B-53E0-FB44-8030-03AE2D58D7B3}"/>
              </a:ext>
            </a:extLst>
          </p:cNvPr>
          <p:cNvPicPr>
            <a:picLocks noChangeAspect="1"/>
          </p:cNvPicPr>
          <p:nvPr/>
        </p:nvPicPr>
        <p:blipFill>
          <a:blip r:embed="rId6"/>
          <a:stretch>
            <a:fillRect/>
          </a:stretch>
        </p:blipFill>
        <p:spPr>
          <a:xfrm>
            <a:off x="9186656" y="37492"/>
            <a:ext cx="2903472" cy="701101"/>
          </a:xfrm>
          <a:prstGeom prst="rect">
            <a:avLst/>
          </a:prstGeom>
        </p:spPr>
      </p:pic>
    </p:spTree>
    <p:extLst>
      <p:ext uri="{BB962C8B-B14F-4D97-AF65-F5344CB8AC3E}">
        <p14:creationId xmlns:p14="http://schemas.microsoft.com/office/powerpoint/2010/main" val="1563155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SL BLOGGERS: Giving Directions"/>
          <p:cNvPicPr>
            <a:picLocks noChangeAspect="1"/>
          </p:cNvPicPr>
          <p:nvPr/>
        </p:nvPicPr>
        <p:blipFill rotWithShape="1">
          <a:blip r:embed="rId3">
            <a:extLst>
              <a:ext uri="{28A0092B-C50C-407E-A947-70E740481C1C}">
                <a14:useLocalDpi xmlns:a14="http://schemas.microsoft.com/office/drawing/2010/main" val="0"/>
              </a:ext>
            </a:extLst>
          </a:blip>
          <a:srcRect l="3003"/>
          <a:stretch/>
        </p:blipFill>
        <p:spPr>
          <a:xfrm>
            <a:off x="0" y="178518"/>
            <a:ext cx="4211147" cy="2272074"/>
          </a:xfrm>
          <a:prstGeom prst="rect">
            <a:avLst/>
          </a:prstGeom>
        </p:spPr>
      </p:pic>
      <p:pic>
        <p:nvPicPr>
          <p:cNvPr id="9" name="Picture 8">
            <a:extLst>
              <a:ext uri="{FF2B5EF4-FFF2-40B4-BE49-F238E27FC236}">
                <a16:creationId xmlns:a16="http://schemas.microsoft.com/office/drawing/2014/main" id="{1B0DB5D2-107B-BE43-B781-D274A9F3A810}"/>
              </a:ext>
            </a:extLst>
          </p:cNvPr>
          <p:cNvPicPr>
            <a:picLocks noChangeAspect="1"/>
          </p:cNvPicPr>
          <p:nvPr/>
        </p:nvPicPr>
        <p:blipFill>
          <a:blip r:embed="rId4"/>
          <a:stretch>
            <a:fillRect/>
          </a:stretch>
        </p:blipFill>
        <p:spPr>
          <a:xfrm>
            <a:off x="8348235" y="37492"/>
            <a:ext cx="3760181" cy="907970"/>
          </a:xfrm>
          <a:prstGeom prst="rect">
            <a:avLst/>
          </a:prstGeom>
        </p:spPr>
      </p:pic>
      <p:sp>
        <p:nvSpPr>
          <p:cNvPr id="7" name="Content Placeholder 6">
            <a:extLst>
              <a:ext uri="{FF2B5EF4-FFF2-40B4-BE49-F238E27FC236}">
                <a16:creationId xmlns:a16="http://schemas.microsoft.com/office/drawing/2014/main" id="{E9402268-BAF7-6F45-A392-2B5B628AF4F9}"/>
              </a:ext>
            </a:extLst>
          </p:cNvPr>
          <p:cNvSpPr>
            <a:spLocks noGrp="1"/>
          </p:cNvSpPr>
          <p:nvPr>
            <p:ph idx="1"/>
          </p:nvPr>
        </p:nvSpPr>
        <p:spPr>
          <a:xfrm>
            <a:off x="1045464" y="2852927"/>
            <a:ext cx="10101072" cy="3562879"/>
          </a:xfrm>
        </p:spPr>
        <p:txBody>
          <a:bodyPr>
            <a:normAutofit/>
          </a:bodyPr>
          <a:lstStyle/>
          <a:p>
            <a:pPr>
              <a:buFont typeface="Wingdings" pitchFamily="2" charset="2"/>
              <a:buChar char="Ø"/>
            </a:pPr>
            <a:r>
              <a:rPr lang="en-US" sz="3000" dirty="0"/>
              <a:t> Complete the PCAF in September 2022</a:t>
            </a:r>
          </a:p>
          <a:p>
            <a:pPr>
              <a:buFont typeface="Wingdings" pitchFamily="2" charset="2"/>
              <a:buChar char="Ø"/>
            </a:pPr>
            <a:r>
              <a:rPr lang="en-US" sz="3000" dirty="0"/>
              <a:t> Evaluate the impact of the CAHPR video</a:t>
            </a:r>
          </a:p>
          <a:p>
            <a:pPr>
              <a:buFont typeface="Wingdings" pitchFamily="2" charset="2"/>
              <a:buChar char="Ø"/>
            </a:pPr>
            <a:r>
              <a:rPr lang="en-US" sz="3000" dirty="0"/>
              <a:t> Write up the results for publication</a:t>
            </a:r>
          </a:p>
          <a:p>
            <a:pPr>
              <a:buFont typeface="Wingdings" pitchFamily="2" charset="2"/>
              <a:buChar char="Ø"/>
            </a:pPr>
            <a:r>
              <a:rPr lang="en-US" sz="3000" dirty="0"/>
              <a:t> Application for </a:t>
            </a:r>
            <a:r>
              <a:rPr lang="en-US" sz="3000" dirty="0">
                <a:hlinkClick r:id="rId5"/>
              </a:rPr>
              <a:t>Clinical Doctoral Research Fellowship (CDRF)</a:t>
            </a:r>
            <a:endParaRPr lang="en-US" sz="3000" dirty="0"/>
          </a:p>
          <a:p>
            <a:pPr>
              <a:buFont typeface="Wingdings" pitchFamily="2" charset="2"/>
              <a:buChar char="Ø"/>
            </a:pPr>
            <a:r>
              <a:rPr lang="en-US" sz="3000" dirty="0"/>
              <a:t> Continue to disseminate the research and use what we already know rather than re-inventing the wheel</a:t>
            </a:r>
          </a:p>
          <a:p>
            <a:pPr marL="0" indent="0">
              <a:buNone/>
            </a:pPr>
            <a:endParaRPr lang="en-US" sz="2600" dirty="0"/>
          </a:p>
          <a:p>
            <a:pPr>
              <a:buFont typeface="Wingdings" pitchFamily="2" charset="2"/>
              <a:buChar char="Ø"/>
            </a:pPr>
            <a:endParaRPr lang="en-US" sz="2600" dirty="0"/>
          </a:p>
        </p:txBody>
      </p:sp>
      <p:sp>
        <p:nvSpPr>
          <p:cNvPr id="18" name="TextBox 17">
            <a:extLst>
              <a:ext uri="{FF2B5EF4-FFF2-40B4-BE49-F238E27FC236}">
                <a16:creationId xmlns:a16="http://schemas.microsoft.com/office/drawing/2014/main" id="{6727C3A8-655D-164A-BA57-77DC915239F1}"/>
              </a:ext>
            </a:extLst>
          </p:cNvPr>
          <p:cNvSpPr txBox="1"/>
          <p:nvPr/>
        </p:nvSpPr>
        <p:spPr>
          <a:xfrm>
            <a:off x="4137088" y="851366"/>
            <a:ext cx="4421695" cy="861774"/>
          </a:xfrm>
          <a:prstGeom prst="rect">
            <a:avLst/>
          </a:prstGeom>
          <a:noFill/>
        </p:spPr>
        <p:txBody>
          <a:bodyPr wrap="square">
            <a:spAutoFit/>
          </a:bodyPr>
          <a:lstStyle/>
          <a:p>
            <a:r>
              <a:rPr lang="en-GB" sz="5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Next steps….</a:t>
            </a:r>
            <a:r>
              <a:rPr lang="en-GB" sz="5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000" dirty="0"/>
          </a:p>
        </p:txBody>
      </p:sp>
    </p:spTree>
    <p:extLst>
      <p:ext uri="{BB962C8B-B14F-4D97-AF65-F5344CB8AC3E}">
        <p14:creationId xmlns:p14="http://schemas.microsoft.com/office/powerpoint/2010/main" val="848885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Ways to Build Change Agency sketch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377" y="282799"/>
            <a:ext cx="7791574" cy="5843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065" y="449200"/>
            <a:ext cx="4203767" cy="6463308"/>
          </a:xfrm>
          <a:prstGeom prst="rect">
            <a:avLst/>
          </a:prstGeom>
          <a:noFill/>
        </p:spPr>
        <p:txBody>
          <a:bodyPr wrap="square" rtlCol="0">
            <a:spAutoFit/>
          </a:bodyPr>
          <a:lstStyle/>
          <a:p>
            <a:endParaRPr lang="en-GB" dirty="0"/>
          </a:p>
          <a:p>
            <a:endParaRPr lang="en-GB" dirty="0"/>
          </a:p>
          <a:p>
            <a:r>
              <a:rPr lang="en-GB" sz="2000" dirty="0"/>
              <a:t>1. If unsure about research: Future Learn Course – Agents of Change </a:t>
            </a:r>
            <a:r>
              <a:rPr lang="en-GB" sz="2000" dirty="0">
                <a:hlinkClick r:id="rId3"/>
              </a:rPr>
              <a:t>To do - The School for Change Agents - NHS Leadership Academy (futurelearn.com)</a:t>
            </a:r>
            <a:endParaRPr lang="en-GB" sz="2000" dirty="0"/>
          </a:p>
          <a:p>
            <a:endParaRPr lang="en-GB" sz="2000" dirty="0"/>
          </a:p>
          <a:p>
            <a:r>
              <a:rPr lang="en-GB" sz="2000" dirty="0"/>
              <a:t>2. Remember you are not just a band 5 or band 6 or ‘just’ a physiotherapist. </a:t>
            </a:r>
          </a:p>
          <a:p>
            <a:endParaRPr lang="en-GB" sz="2000" dirty="0"/>
          </a:p>
          <a:p>
            <a:r>
              <a:rPr lang="en-GB" sz="2000" dirty="0"/>
              <a:t>3. Get in touch with the Research Design Service to discuss your idea. </a:t>
            </a:r>
            <a:r>
              <a:rPr lang="en-GB" sz="2000" dirty="0">
                <a:hlinkClick r:id="rId4"/>
              </a:rPr>
              <a:t>nrdsned@newcastle.ac.uk</a:t>
            </a:r>
            <a:endParaRPr lang="en-GB" sz="2000" dirty="0"/>
          </a:p>
          <a:p>
            <a:endParaRPr lang="en-GB" sz="2000" dirty="0"/>
          </a:p>
          <a:p>
            <a:r>
              <a:rPr lang="en-GB" sz="2000" dirty="0"/>
              <a:t>4. Join twitter and contribute to the conversation. Start building a network.</a:t>
            </a:r>
          </a:p>
          <a:p>
            <a:endParaRPr lang="en-GB" sz="2000" dirty="0"/>
          </a:p>
          <a:p>
            <a:r>
              <a:rPr lang="en-GB" sz="2000" dirty="0"/>
              <a:t>Why I do it? …..</a:t>
            </a:r>
          </a:p>
          <a:p>
            <a:endParaRPr lang="en-GB" sz="2000" dirty="0"/>
          </a:p>
          <a:p>
            <a:endParaRPr lang="en-GB" dirty="0"/>
          </a:p>
        </p:txBody>
      </p:sp>
      <p:sp>
        <p:nvSpPr>
          <p:cNvPr id="5" name="TextBox 4">
            <a:extLst>
              <a:ext uri="{FF2B5EF4-FFF2-40B4-BE49-F238E27FC236}">
                <a16:creationId xmlns:a16="http://schemas.microsoft.com/office/drawing/2014/main" id="{5CC161D3-164B-0D41-8E58-539D2E9FE5C9}"/>
              </a:ext>
            </a:extLst>
          </p:cNvPr>
          <p:cNvSpPr txBox="1"/>
          <p:nvPr/>
        </p:nvSpPr>
        <p:spPr>
          <a:xfrm>
            <a:off x="138179" y="61557"/>
            <a:ext cx="3080509" cy="707886"/>
          </a:xfrm>
          <a:prstGeom prst="rect">
            <a:avLst/>
          </a:prstGeom>
          <a:noFill/>
        </p:spPr>
        <p:txBody>
          <a:bodyPr wrap="square">
            <a:spAutoFit/>
          </a:bodyPr>
          <a:lstStyle/>
          <a:p>
            <a:r>
              <a:rPr lang="en-GB"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Tips:</a:t>
            </a:r>
            <a:endParaRPr lang="en-US" sz="4000" dirty="0"/>
          </a:p>
        </p:txBody>
      </p:sp>
    </p:spTree>
    <p:extLst>
      <p:ext uri="{BB962C8B-B14F-4D97-AF65-F5344CB8AC3E}">
        <p14:creationId xmlns:p14="http://schemas.microsoft.com/office/powerpoint/2010/main" val="348608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descr="Icon&#10;&#10;Description automatically generated">
            <a:extLst>
              <a:ext uri="{FF2B5EF4-FFF2-40B4-BE49-F238E27FC236}">
                <a16:creationId xmlns:a16="http://schemas.microsoft.com/office/drawing/2014/main" id="{56462D42-F358-BF40-AA39-1EAB43DE2514}"/>
              </a:ext>
            </a:extLst>
          </p:cNvPr>
          <p:cNvPicPr>
            <a:picLocks noChangeAspect="1"/>
          </p:cNvPicPr>
          <p:nvPr/>
        </p:nvPicPr>
        <p:blipFill>
          <a:blip r:embed="rId3"/>
          <a:stretch>
            <a:fillRect/>
          </a:stretch>
        </p:blipFill>
        <p:spPr>
          <a:xfrm>
            <a:off x="39337" y="1790528"/>
            <a:ext cx="4503045" cy="4503045"/>
          </a:xfrm>
          <a:prstGeom prst="rect">
            <a:avLst/>
          </a:prstGeom>
        </p:spPr>
      </p:pic>
      <p:sp>
        <p:nvSpPr>
          <p:cNvPr id="11" name="Content Placeholder 10">
            <a:extLst>
              <a:ext uri="{FF2B5EF4-FFF2-40B4-BE49-F238E27FC236}">
                <a16:creationId xmlns:a16="http://schemas.microsoft.com/office/drawing/2014/main" id="{AD3D3CAB-FEC6-9847-9103-7DF7E7E9C0A3}"/>
              </a:ext>
            </a:extLst>
          </p:cNvPr>
          <p:cNvSpPr>
            <a:spLocks noGrp="1"/>
          </p:cNvSpPr>
          <p:nvPr>
            <p:ph idx="1"/>
          </p:nvPr>
        </p:nvSpPr>
        <p:spPr>
          <a:xfrm>
            <a:off x="3814763" y="1845734"/>
            <a:ext cx="8129587" cy="4372186"/>
          </a:xfrm>
        </p:spPr>
        <p:txBody>
          <a:bodyPr>
            <a:normAutofit fontScale="85000" lnSpcReduction="20000"/>
          </a:bodyPr>
          <a:lstStyle/>
          <a:p>
            <a:pPr>
              <a:lnSpc>
                <a:spcPct val="150000"/>
              </a:lnSpc>
              <a:buFont typeface="Wingdings" pitchFamily="2" charset="2"/>
              <a:buChar char="ü"/>
            </a:pPr>
            <a:r>
              <a:rPr lang="en-US" sz="3000" b="1" dirty="0"/>
              <a:t>Research</a:t>
            </a:r>
            <a:r>
              <a:rPr lang="en-US" sz="3000" dirty="0"/>
              <a:t> = finding out new knowledge that lead to changes</a:t>
            </a:r>
          </a:p>
          <a:p>
            <a:pPr>
              <a:lnSpc>
                <a:spcPct val="150000"/>
              </a:lnSpc>
              <a:buFont typeface="Wingdings" pitchFamily="2" charset="2"/>
              <a:buChar char="ü"/>
            </a:pPr>
            <a:r>
              <a:rPr lang="en-US" sz="3000" b="1" dirty="0"/>
              <a:t>Audit</a:t>
            </a:r>
            <a:r>
              <a:rPr lang="en-US" sz="3000" dirty="0"/>
              <a:t>  = compare care to an agreed </a:t>
            </a:r>
            <a:r>
              <a:rPr lang="en-US" sz="3000" u="sng" dirty="0"/>
              <a:t>standard</a:t>
            </a:r>
          </a:p>
          <a:p>
            <a:pPr>
              <a:lnSpc>
                <a:spcPct val="150000"/>
              </a:lnSpc>
              <a:buFont typeface="Wingdings" pitchFamily="2" charset="2"/>
              <a:buChar char="ü"/>
            </a:pPr>
            <a:r>
              <a:rPr lang="en-US" sz="3000" b="1" dirty="0"/>
              <a:t>Evaluation</a:t>
            </a:r>
            <a:r>
              <a:rPr lang="en-US" sz="3000" dirty="0"/>
              <a:t> = a measure of how well a treatment or project is being carried out (continuous or at the end) </a:t>
            </a:r>
          </a:p>
          <a:p>
            <a:pPr>
              <a:lnSpc>
                <a:spcPct val="150000"/>
              </a:lnSpc>
              <a:buFont typeface="Wingdings" pitchFamily="2" charset="2"/>
              <a:buChar char="ü"/>
            </a:pPr>
            <a:r>
              <a:rPr lang="en-US" sz="3000" b="1" dirty="0"/>
              <a:t>Impact</a:t>
            </a:r>
            <a:r>
              <a:rPr lang="en-US" sz="3000" dirty="0"/>
              <a:t> = the contribution, effect or benefit research makes to health, care, policy, culture, society, economy</a:t>
            </a:r>
          </a:p>
          <a:p>
            <a:pPr>
              <a:buFont typeface="Wingdings" pitchFamily="2" charset="2"/>
              <a:buChar char="ü"/>
            </a:pPr>
            <a:endParaRPr lang="en-US" sz="3400" dirty="0"/>
          </a:p>
        </p:txBody>
      </p:sp>
      <p:sp>
        <p:nvSpPr>
          <p:cNvPr id="13" name="Rectangle 12">
            <a:extLst>
              <a:ext uri="{FF2B5EF4-FFF2-40B4-BE49-F238E27FC236}">
                <a16:creationId xmlns:a16="http://schemas.microsoft.com/office/drawing/2014/main" id="{C0BEE559-16D9-0842-8CBA-AEE0DDBF8C6A}"/>
              </a:ext>
            </a:extLst>
          </p:cNvPr>
          <p:cNvSpPr/>
          <p:nvPr/>
        </p:nvSpPr>
        <p:spPr>
          <a:xfrm>
            <a:off x="-255304" y="636934"/>
            <a:ext cx="6287892" cy="984885"/>
          </a:xfrm>
          <a:prstGeom prst="rect">
            <a:avLst/>
          </a:prstGeom>
          <a:noFill/>
        </p:spPr>
        <p:txBody>
          <a:bodyPr wrap="square" lIns="91440" tIns="45720" rIns="91440" bIns="45720">
            <a:spAutoFit/>
          </a:bodyPr>
          <a:lstStyle/>
          <a:p>
            <a:pPr algn="ctr"/>
            <a:r>
              <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Definitions</a:t>
            </a:r>
          </a:p>
        </p:txBody>
      </p:sp>
      <p:pic>
        <p:nvPicPr>
          <p:cNvPr id="16" name="Picture 15">
            <a:extLst>
              <a:ext uri="{FF2B5EF4-FFF2-40B4-BE49-F238E27FC236}">
                <a16:creationId xmlns:a16="http://schemas.microsoft.com/office/drawing/2014/main" id="{C08E1680-14F0-0F49-AEF8-1279C9BAA689}"/>
              </a:ext>
            </a:extLst>
          </p:cNvPr>
          <p:cNvPicPr>
            <a:picLocks noChangeAspect="1"/>
          </p:cNvPicPr>
          <p:nvPr/>
        </p:nvPicPr>
        <p:blipFill>
          <a:blip r:embed="rId4"/>
          <a:stretch>
            <a:fillRect/>
          </a:stretch>
        </p:blipFill>
        <p:spPr>
          <a:xfrm>
            <a:off x="7015375" y="33980"/>
            <a:ext cx="5074753" cy="1225400"/>
          </a:xfrm>
          <a:prstGeom prst="rect">
            <a:avLst/>
          </a:prstGeom>
        </p:spPr>
      </p:pic>
    </p:spTree>
    <p:extLst>
      <p:ext uri="{BB962C8B-B14F-4D97-AF65-F5344CB8AC3E}">
        <p14:creationId xmlns:p14="http://schemas.microsoft.com/office/powerpoint/2010/main" val="150316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jumping in the air&#10;&#10;Description automatically generated with low confidence">
            <a:extLst>
              <a:ext uri="{FF2B5EF4-FFF2-40B4-BE49-F238E27FC236}">
                <a16:creationId xmlns:a16="http://schemas.microsoft.com/office/drawing/2014/main" id="{F18A0E1B-449B-E544-B693-A23AD51CF653}"/>
              </a:ext>
            </a:extLst>
          </p:cNvPr>
          <p:cNvPicPr>
            <a:picLocks noChangeAspect="1"/>
          </p:cNvPicPr>
          <p:nvPr/>
        </p:nvPicPr>
        <p:blipFill rotWithShape="1">
          <a:blip r:embed="rId2"/>
          <a:srcRect l="13537"/>
          <a:stretch/>
        </p:blipFill>
        <p:spPr>
          <a:xfrm>
            <a:off x="633999" y="640081"/>
            <a:ext cx="6909801" cy="5314406"/>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A1BA6E2-5F90-4E55-9317-3D92500EE5A0}"/>
              </a:ext>
            </a:extLst>
          </p:cNvPr>
          <p:cNvSpPr>
            <a:spLocks noGrp="1"/>
          </p:cNvSpPr>
          <p:nvPr>
            <p:ph idx="1"/>
          </p:nvPr>
        </p:nvSpPr>
        <p:spPr>
          <a:xfrm>
            <a:off x="7892143" y="2236341"/>
            <a:ext cx="3983736" cy="3800380"/>
          </a:xfrm>
        </p:spPr>
        <p:txBody>
          <a:bodyPr>
            <a:normAutofit fontScale="92500" lnSpcReduction="20000"/>
          </a:bodyPr>
          <a:lstStyle/>
          <a:p>
            <a:r>
              <a:rPr lang="en-US" dirty="0"/>
              <a:t> </a:t>
            </a:r>
          </a:p>
          <a:p>
            <a:pPr>
              <a:buFont typeface="Wingdings" pitchFamily="2" charset="2"/>
              <a:buChar char="Ø"/>
            </a:pPr>
            <a:r>
              <a:rPr lang="en-US" sz="3000" dirty="0">
                <a:ln w="0"/>
                <a:solidFill>
                  <a:schemeClr val="tx1"/>
                </a:solidFill>
                <a:effectLst>
                  <a:outerShdw blurRad="38100" dist="19050" dir="2700000" algn="tl" rotWithShape="0">
                    <a:schemeClr val="dk1">
                      <a:alpha val="40000"/>
                    </a:schemeClr>
                  </a:outerShdw>
                </a:effectLst>
              </a:rPr>
              <a:t> </a:t>
            </a:r>
            <a:r>
              <a:rPr lang="en-US" sz="3300" dirty="0">
                <a:ln w="0"/>
                <a:solidFill>
                  <a:schemeClr val="tx1"/>
                </a:solidFill>
                <a:effectLst>
                  <a:outerShdw blurRad="38100" dist="19050" dir="2700000" algn="tl" rotWithShape="0">
                    <a:schemeClr val="dk1">
                      <a:alpha val="40000"/>
                    </a:schemeClr>
                  </a:outerShdw>
                </a:effectLst>
              </a:rPr>
              <a:t>17 years from research to practice</a:t>
            </a:r>
          </a:p>
          <a:p>
            <a:pPr>
              <a:buFont typeface="Wingdings" pitchFamily="2" charset="2"/>
              <a:buChar char="Ø"/>
            </a:pPr>
            <a:r>
              <a:rPr lang="en-US" sz="3300" dirty="0">
                <a:ln w="0"/>
                <a:solidFill>
                  <a:schemeClr val="tx1"/>
                </a:solidFill>
                <a:effectLst>
                  <a:outerShdw blurRad="38100" dist="19050" dir="2700000" algn="tl" rotWithShape="0">
                    <a:schemeClr val="dk1">
                      <a:alpha val="40000"/>
                    </a:schemeClr>
                  </a:outerShdw>
                </a:effectLst>
              </a:rPr>
              <a:t> 85% of all health research is wasted </a:t>
            </a:r>
          </a:p>
          <a:p>
            <a:pPr>
              <a:buFont typeface="Wingdings" pitchFamily="2" charset="2"/>
              <a:buChar char="Ø"/>
            </a:pPr>
            <a:r>
              <a:rPr lang="en-US" sz="3300" dirty="0">
                <a:ln w="0"/>
                <a:solidFill>
                  <a:schemeClr val="tx1"/>
                </a:solidFill>
                <a:effectLst>
                  <a:outerShdw blurRad="38100" dist="19050" dir="2700000" algn="tl" rotWithShape="0">
                    <a:schemeClr val="dk1">
                      <a:alpha val="40000"/>
                    </a:schemeClr>
                  </a:outerShdw>
                </a:effectLst>
              </a:rPr>
              <a:t> Annual waste of $170 BILLION worldwide</a:t>
            </a:r>
          </a:p>
          <a:p>
            <a:pPr>
              <a:buFont typeface="Wingdings" pitchFamily="2" charset="2"/>
              <a:buChar char="Ø"/>
            </a:pPr>
            <a:r>
              <a:rPr lang="en-US" sz="3300" dirty="0">
                <a:ln w="0"/>
                <a:solidFill>
                  <a:schemeClr val="tx1"/>
                </a:solidFill>
                <a:effectLst>
                  <a:outerShdw blurRad="38100" dist="19050" dir="2700000" algn="tl" rotWithShape="0">
                    <a:schemeClr val="dk1">
                      <a:alpha val="40000"/>
                    </a:schemeClr>
                  </a:outerShdw>
                </a:effectLst>
              </a:rPr>
              <a:t> No need to reinvent the wheel</a:t>
            </a:r>
            <a:endParaRPr lang="en-US" sz="3300" dirty="0"/>
          </a:p>
        </p:txBody>
      </p:sp>
      <p:sp>
        <p:nvSpPr>
          <p:cNvPr id="16" name="Rectangle 15">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52AF108-6A37-9B45-A544-EBCEA0D6F684}"/>
              </a:ext>
            </a:extLst>
          </p:cNvPr>
          <p:cNvSpPr/>
          <p:nvPr/>
        </p:nvSpPr>
        <p:spPr>
          <a:xfrm>
            <a:off x="7474567" y="355093"/>
            <a:ext cx="4401312" cy="1764813"/>
          </a:xfrm>
          <a:prstGeom prst="rect">
            <a:avLst/>
          </a:prstGeom>
          <a:noFill/>
        </p:spPr>
        <p:txBody>
          <a:bodyPr wrap="square" lIns="91440" tIns="45720" rIns="91440" bIns="45720">
            <a:spAutoFit/>
          </a:bodyPr>
          <a:lstStyle/>
          <a:p>
            <a:pPr algn="ctr"/>
            <a:r>
              <a:rPr lang="en-GB"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Research into Practice</a:t>
            </a:r>
          </a:p>
        </p:txBody>
      </p:sp>
    </p:spTree>
    <p:extLst>
      <p:ext uri="{BB962C8B-B14F-4D97-AF65-F5344CB8AC3E}">
        <p14:creationId xmlns:p14="http://schemas.microsoft.com/office/powerpoint/2010/main" val="203321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0142" y="1745717"/>
            <a:ext cx="4689158" cy="4869391"/>
          </a:xfrm>
        </p:spPr>
        <p:txBody>
          <a:bodyPr>
            <a:normAutofit fontScale="70000" lnSpcReduction="20000"/>
          </a:bodyPr>
          <a:lstStyle/>
          <a:p>
            <a:pPr marL="0" indent="0">
              <a:lnSpc>
                <a:spcPct val="150000"/>
              </a:lnSpc>
              <a:buNone/>
            </a:pPr>
            <a:r>
              <a:rPr lang="en-GB" sz="3500" b="1" dirty="0"/>
              <a:t>Improves: </a:t>
            </a:r>
          </a:p>
          <a:p>
            <a:pPr>
              <a:lnSpc>
                <a:spcPct val="150000"/>
              </a:lnSpc>
              <a:buFont typeface="Arial" panose="020B0604020202020204" pitchFamily="34" charset="0"/>
              <a:buChar char="•"/>
            </a:pPr>
            <a:r>
              <a:rPr lang="en-GB" sz="3500" dirty="0"/>
              <a:t> Patient care </a:t>
            </a:r>
          </a:p>
          <a:p>
            <a:pPr>
              <a:lnSpc>
                <a:spcPct val="150000"/>
              </a:lnSpc>
              <a:buFont typeface="Arial" panose="020B0604020202020204" pitchFamily="34" charset="0"/>
              <a:buChar char="•"/>
            </a:pPr>
            <a:r>
              <a:rPr lang="en-GB" sz="3500" dirty="0"/>
              <a:t> Patient outcomes</a:t>
            </a:r>
          </a:p>
          <a:p>
            <a:pPr>
              <a:lnSpc>
                <a:spcPct val="150000"/>
              </a:lnSpc>
              <a:buFont typeface="Arial" panose="020B0604020202020204" pitchFamily="34" charset="0"/>
              <a:buChar char="•"/>
            </a:pPr>
            <a:r>
              <a:rPr lang="en-GB" sz="3500" dirty="0"/>
              <a:t> Patient journey </a:t>
            </a:r>
          </a:p>
          <a:p>
            <a:pPr>
              <a:lnSpc>
                <a:spcPct val="150000"/>
              </a:lnSpc>
              <a:buFont typeface="Arial" panose="020B0604020202020204" pitchFamily="34" charset="0"/>
              <a:buChar char="•"/>
            </a:pPr>
            <a:r>
              <a:rPr lang="en-GB" sz="3500" dirty="0"/>
              <a:t> quality of life </a:t>
            </a:r>
          </a:p>
          <a:p>
            <a:pPr>
              <a:lnSpc>
                <a:spcPct val="150000"/>
              </a:lnSpc>
              <a:buFont typeface="Arial" panose="020B0604020202020204" pitchFamily="34" charset="0"/>
              <a:buChar char="•"/>
            </a:pPr>
            <a:r>
              <a:rPr lang="en-GB" sz="3500" dirty="0"/>
              <a:t> reduces waste</a:t>
            </a:r>
          </a:p>
          <a:p>
            <a:pPr>
              <a:lnSpc>
                <a:spcPct val="150000"/>
              </a:lnSpc>
              <a:buFont typeface="Arial" panose="020B0604020202020204" pitchFamily="34" charset="0"/>
              <a:buChar char="•"/>
            </a:pPr>
            <a:r>
              <a:rPr lang="en-GB" sz="3500" dirty="0"/>
              <a:t> Save money</a:t>
            </a:r>
          </a:p>
          <a:p>
            <a:endParaRPr lang="en-GB" dirty="0"/>
          </a:p>
        </p:txBody>
      </p:sp>
      <p:sp>
        <p:nvSpPr>
          <p:cNvPr id="4" name="TextBox 3"/>
          <p:cNvSpPr txBox="1"/>
          <p:nvPr/>
        </p:nvSpPr>
        <p:spPr>
          <a:xfrm>
            <a:off x="6557967" y="1928813"/>
            <a:ext cx="5112067" cy="449353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200" dirty="0"/>
              <a:t>1x night on a general ward is approximately £318 without food per person</a:t>
            </a:r>
          </a:p>
          <a:p>
            <a:pPr marL="342900" indent="-342900">
              <a:lnSpc>
                <a:spcPct val="150000"/>
              </a:lnSpc>
              <a:buFont typeface="Arial" panose="020B0604020202020204" pitchFamily="34" charset="0"/>
              <a:buChar char="•"/>
            </a:pPr>
            <a:r>
              <a:rPr lang="en-GB" sz="2200" dirty="0">
                <a:highlight>
                  <a:srgbClr val="FFFFFF"/>
                </a:highlight>
              </a:rPr>
              <a:t>Reducing length of stay of up to 2 days = cost savings of £635.86 for general care ward </a:t>
            </a:r>
          </a:p>
          <a:p>
            <a:pPr marL="342900" indent="-342900">
              <a:lnSpc>
                <a:spcPct val="150000"/>
              </a:lnSpc>
              <a:buFont typeface="Arial" panose="020B0604020202020204" pitchFamily="34" charset="0"/>
              <a:buChar char="•"/>
            </a:pPr>
            <a:r>
              <a:rPr lang="en-GB" sz="2200" dirty="0">
                <a:highlight>
                  <a:srgbClr val="FFFFFF"/>
                </a:highlight>
              </a:rPr>
              <a:t>HDU 1x night approximately £1500</a:t>
            </a:r>
          </a:p>
          <a:p>
            <a:pPr marL="342900" indent="-342900">
              <a:lnSpc>
                <a:spcPct val="150000"/>
              </a:lnSpc>
              <a:buFont typeface="Arial" panose="020B0604020202020204" pitchFamily="34" charset="0"/>
              <a:buChar char="•"/>
            </a:pPr>
            <a:r>
              <a:rPr lang="en-GB" sz="2200" dirty="0">
                <a:highlight>
                  <a:srgbClr val="FFFFFF"/>
                </a:highlight>
              </a:rPr>
              <a:t>ITU 1x night approximately £2000 </a:t>
            </a:r>
            <a:endParaRPr lang="en-GB" sz="2200" dirty="0"/>
          </a:p>
          <a:p>
            <a:endParaRPr lang="en-GB" sz="2200" dirty="0"/>
          </a:p>
        </p:txBody>
      </p:sp>
      <p:pic>
        <p:nvPicPr>
          <p:cNvPr id="7" name="Picture 6">
            <a:extLst>
              <a:ext uri="{FF2B5EF4-FFF2-40B4-BE49-F238E27FC236}">
                <a16:creationId xmlns:a16="http://schemas.microsoft.com/office/drawing/2014/main" id="{73E3D0CD-6B1D-FF43-B725-0AD7746B380E}"/>
              </a:ext>
            </a:extLst>
          </p:cNvPr>
          <p:cNvPicPr>
            <a:picLocks noChangeAspect="1"/>
          </p:cNvPicPr>
          <p:nvPr/>
        </p:nvPicPr>
        <p:blipFill>
          <a:blip r:embed="rId2"/>
          <a:stretch>
            <a:fillRect/>
          </a:stretch>
        </p:blipFill>
        <p:spPr>
          <a:xfrm>
            <a:off x="9186656" y="33982"/>
            <a:ext cx="2903472" cy="701101"/>
          </a:xfrm>
          <a:prstGeom prst="rect">
            <a:avLst/>
          </a:prstGeom>
        </p:spPr>
      </p:pic>
      <p:pic>
        <p:nvPicPr>
          <p:cNvPr id="9" name="Picture 8" descr="The Fast, Affordable Way to Better Health">
            <a:extLst>
              <a:ext uri="{FF2B5EF4-FFF2-40B4-BE49-F238E27FC236}">
                <a16:creationId xmlns:a16="http://schemas.microsoft.com/office/drawing/2014/main" id="{14D59085-7BD0-584A-8D70-D058EBC24A10}"/>
              </a:ext>
            </a:extLst>
          </p:cNvPr>
          <p:cNvPicPr>
            <a:picLocks noChangeAspect="1"/>
          </p:cNvPicPr>
          <p:nvPr/>
        </p:nvPicPr>
        <p:blipFill rotWithShape="1">
          <a:blip r:embed="rId3">
            <a:extLst>
              <a:ext uri="{28A0092B-C50C-407E-A947-70E740481C1C}">
                <a14:useLocalDpi xmlns:a14="http://schemas.microsoft.com/office/drawing/2010/main" val="0"/>
              </a:ext>
            </a:extLst>
          </a:blip>
          <a:srcRect r="8492"/>
          <a:stretch/>
        </p:blipFill>
        <p:spPr>
          <a:xfrm>
            <a:off x="3887636" y="2971804"/>
            <a:ext cx="2584606" cy="2118359"/>
          </a:xfrm>
          <a:prstGeom prst="rect">
            <a:avLst/>
          </a:prstGeom>
        </p:spPr>
      </p:pic>
      <p:sp>
        <p:nvSpPr>
          <p:cNvPr id="10" name="Rectangle 9">
            <a:extLst>
              <a:ext uri="{FF2B5EF4-FFF2-40B4-BE49-F238E27FC236}">
                <a16:creationId xmlns:a16="http://schemas.microsoft.com/office/drawing/2014/main" id="{6B8CA718-B27E-4E49-8304-DCAF97F9B365}"/>
              </a:ext>
            </a:extLst>
          </p:cNvPr>
          <p:cNvSpPr/>
          <p:nvPr/>
        </p:nvSpPr>
        <p:spPr>
          <a:xfrm>
            <a:off x="-163864" y="691798"/>
            <a:ext cx="6287892" cy="984885"/>
          </a:xfrm>
          <a:prstGeom prst="rect">
            <a:avLst/>
          </a:prstGeom>
          <a:noFill/>
        </p:spPr>
        <p:txBody>
          <a:bodyPr wrap="square" lIns="91440" tIns="45720" rIns="91440" bIns="45720">
            <a:spAutoFit/>
          </a:bodyPr>
          <a:lstStyle/>
          <a:p>
            <a:pPr algn="ctr"/>
            <a:r>
              <a:rPr lang="en-GB" sz="5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 bother?</a:t>
            </a:r>
          </a:p>
        </p:txBody>
      </p:sp>
    </p:spTree>
    <p:extLst>
      <p:ext uri="{BB962C8B-B14F-4D97-AF65-F5344CB8AC3E}">
        <p14:creationId xmlns:p14="http://schemas.microsoft.com/office/powerpoint/2010/main" val="419141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D014065-344A-E944-846C-D16D73871266}"/>
              </a:ext>
            </a:extLst>
          </p:cNvPr>
          <p:cNvSpPr/>
          <p:nvPr/>
        </p:nvSpPr>
        <p:spPr>
          <a:xfrm>
            <a:off x="6411685" y="634946"/>
            <a:ext cx="5127171"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b="1" spc="-5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mj-lt"/>
                <a:ea typeface="+mj-ea"/>
                <a:cs typeface="+mj-cs"/>
              </a:rPr>
              <a:t>AHP Research </a:t>
            </a:r>
            <a:r>
              <a:rPr lang="en-US" sz="4800" b="1" spc="-5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mj-lt"/>
                <a:ea typeface="+mj-ea"/>
                <a:cs typeface="+mj-cs"/>
                <a:hlinkClick r:id="rId2"/>
              </a:rPr>
              <a:t>Strategy</a:t>
            </a:r>
            <a:endParaRPr lang="en-US" sz="4800" b="1" cap="none" spc="-50" dirty="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mj-lt"/>
              <a:ea typeface="+mj-ea"/>
              <a:cs typeface="+mj-cs"/>
            </a:endParaRPr>
          </a:p>
        </p:txBody>
      </p:sp>
      <p:pic>
        <p:nvPicPr>
          <p:cNvPr id="6" name="Picture 5" descr="Timeline&#10;&#10;Description automatically generated">
            <a:extLst>
              <a:ext uri="{FF2B5EF4-FFF2-40B4-BE49-F238E27FC236}">
                <a16:creationId xmlns:a16="http://schemas.microsoft.com/office/drawing/2014/main" id="{8F754F6C-04A8-5847-A9ED-9C7B63565A02}"/>
              </a:ext>
            </a:extLst>
          </p:cNvPr>
          <p:cNvPicPr>
            <a:picLocks noChangeAspect="1"/>
          </p:cNvPicPr>
          <p:nvPr/>
        </p:nvPicPr>
        <p:blipFill>
          <a:blip r:embed="rId3"/>
          <a:stretch>
            <a:fillRect/>
          </a:stretch>
        </p:blipFill>
        <p:spPr>
          <a:xfrm>
            <a:off x="889446" y="645106"/>
            <a:ext cx="4959119" cy="5247747"/>
          </a:xfrm>
          <a:prstGeom prst="rect">
            <a:avLst/>
          </a:prstGeom>
        </p:spPr>
      </p:pic>
      <p:cxnSp>
        <p:nvCxnSpPr>
          <p:cNvPr id="31" name="Straight Connector 1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66C74E11-FEF4-4686-8208-9313F150E5E7}"/>
              </a:ext>
            </a:extLst>
          </p:cNvPr>
          <p:cNvGraphicFramePr>
            <a:graphicFrameLocks noGrp="1"/>
          </p:cNvGraphicFramePr>
          <p:nvPr>
            <p:ph idx="1"/>
            <p:extLst>
              <p:ext uri="{D42A27DB-BD31-4B8C-83A1-F6EECF244321}">
                <p14:modId xmlns:p14="http://schemas.microsoft.com/office/powerpoint/2010/main" val="186942288"/>
              </p:ext>
            </p:extLst>
          </p:nvPr>
        </p:nvGraphicFramePr>
        <p:xfrm>
          <a:off x="6411684" y="2198914"/>
          <a:ext cx="5127172" cy="3670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Rectangle 1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1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3033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25BD54E-EC2B-8D45-B6C4-6643F367DAD6}"/>
              </a:ext>
            </a:extLst>
          </p:cNvPr>
          <p:cNvSpPr>
            <a:spLocks noGrp="1"/>
          </p:cNvSpPr>
          <p:nvPr>
            <p:ph type="title"/>
          </p:nvPr>
        </p:nvSpPr>
        <p:spPr>
          <a:xfrm>
            <a:off x="492370" y="516835"/>
            <a:ext cx="3084844" cy="2103875"/>
          </a:xfrm>
        </p:spPr>
        <p:txBody>
          <a:bodyPr>
            <a:normAutofit/>
          </a:bodyPr>
          <a:lstStyle/>
          <a:p>
            <a:r>
              <a:rPr lang="en-US" sz="3600" dirty="0">
                <a:solidFill>
                  <a:srgbClr val="FFFFFF"/>
                </a:solidFill>
              </a:rPr>
              <a:t>Getting started on a research journey</a:t>
            </a:r>
          </a:p>
        </p:txBody>
      </p:sp>
      <p:pic>
        <p:nvPicPr>
          <p:cNvPr id="5" name="Content Placeholder 4" descr="A picture containing text&#10;&#10;Description automatically generated">
            <a:extLst>
              <a:ext uri="{FF2B5EF4-FFF2-40B4-BE49-F238E27FC236}">
                <a16:creationId xmlns:a16="http://schemas.microsoft.com/office/drawing/2014/main" id="{801876F6-B1E0-064C-A882-444F54F48129}"/>
              </a:ext>
            </a:extLst>
          </p:cNvPr>
          <p:cNvPicPr>
            <a:picLocks noChangeAspect="1"/>
          </p:cNvPicPr>
          <p:nvPr/>
        </p:nvPicPr>
        <p:blipFill rotWithShape="1">
          <a:blip r:embed="rId2"/>
          <a:srcRect l="9623" r="11428" b="-1"/>
          <a:stretch/>
        </p:blipFill>
        <p:spPr>
          <a:xfrm>
            <a:off x="4075043" y="10"/>
            <a:ext cx="8111272" cy="6857990"/>
          </a:xfrm>
          <a:prstGeom prst="rect">
            <a:avLst/>
          </a:prstGeom>
        </p:spPr>
      </p:pic>
      <p:sp>
        <p:nvSpPr>
          <p:cNvPr id="16" name="Rectangle 15">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599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8DE38C-EA15-B443-9063-FD98D6919200}"/>
              </a:ext>
            </a:extLst>
          </p:cNvPr>
          <p:cNvSpPr>
            <a:spLocks noGrp="1"/>
          </p:cNvSpPr>
          <p:nvPr>
            <p:ph type="title"/>
          </p:nvPr>
        </p:nvSpPr>
        <p:spPr>
          <a:xfrm>
            <a:off x="7859485" y="634946"/>
            <a:ext cx="3690257" cy="1450757"/>
          </a:xfrm>
        </p:spPr>
        <p:txBody>
          <a:bodyPr>
            <a:normAutofit/>
          </a:bodyPr>
          <a:lstStyle/>
          <a:p>
            <a:r>
              <a:rPr lang="en-US" dirty="0">
                <a:hlinkClick r:id="rId2"/>
              </a:rPr>
              <a:t>1. Internship</a:t>
            </a:r>
            <a:endParaRPr lang="en-US" dirty="0"/>
          </a:p>
        </p:txBody>
      </p:sp>
      <p:pic>
        <p:nvPicPr>
          <p:cNvPr id="4" name="Picture 3" descr="Text, whiteboard&#10;&#10;Description automatically generated">
            <a:extLst>
              <a:ext uri="{FF2B5EF4-FFF2-40B4-BE49-F238E27FC236}">
                <a16:creationId xmlns:a16="http://schemas.microsoft.com/office/drawing/2014/main" id="{5A60076B-2453-7249-950F-9C57FB10D129}"/>
              </a:ext>
            </a:extLst>
          </p:cNvPr>
          <p:cNvPicPr>
            <a:picLocks noChangeAspect="1"/>
          </p:cNvPicPr>
          <p:nvPr/>
        </p:nvPicPr>
        <p:blipFill rotWithShape="1">
          <a:blip r:embed="rId3"/>
          <a:srcRect l="505" r="12706" b="-1"/>
          <a:stretch/>
        </p:blipFill>
        <p:spPr>
          <a:xfrm>
            <a:off x="633999" y="640081"/>
            <a:ext cx="6909801" cy="5314406"/>
          </a:xfrm>
          <a:prstGeom prst="rect">
            <a:avLst/>
          </a:prstGeom>
        </p:spPr>
      </p:pic>
      <p:cxnSp>
        <p:nvCxnSpPr>
          <p:cNvPr id="11" name="Straight Connector 1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7" descr="A person's legs in the water&#10;&#10;Description automatically generated with low confidence">
            <a:extLst>
              <a:ext uri="{FF2B5EF4-FFF2-40B4-BE49-F238E27FC236}">
                <a16:creationId xmlns:a16="http://schemas.microsoft.com/office/drawing/2014/main" id="{8525EFD8-7AE5-9445-83F2-BF9A6EF03906}"/>
              </a:ext>
            </a:extLst>
          </p:cNvPr>
          <p:cNvPicPr>
            <a:picLocks noGrp="1" noChangeAspect="1"/>
          </p:cNvPicPr>
          <p:nvPr>
            <p:ph idx="1"/>
          </p:nvPr>
        </p:nvPicPr>
        <p:blipFill>
          <a:blip r:embed="rId4"/>
          <a:stretch>
            <a:fillRect/>
          </a:stretch>
        </p:blipFill>
        <p:spPr>
          <a:xfrm>
            <a:off x="7627280" y="2322577"/>
            <a:ext cx="4519495" cy="3261897"/>
          </a:xfrm>
        </p:spPr>
      </p:pic>
    </p:spTree>
    <p:extLst>
      <p:ext uri="{BB962C8B-B14F-4D97-AF65-F5344CB8AC3E}">
        <p14:creationId xmlns:p14="http://schemas.microsoft.com/office/powerpoint/2010/main" val="29965344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1593</TotalTime>
  <Words>1921</Words>
  <Application>Microsoft Macintosh PowerPoint</Application>
  <PresentationFormat>Widescreen</PresentationFormat>
  <Paragraphs>276</Paragraphs>
  <Slides>32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started on a research journey</vt:lpstr>
      <vt:lpstr>1. Internship</vt:lpstr>
      <vt:lpstr>1. Internships</vt:lpstr>
      <vt:lpstr>My NMAHP internship</vt:lpstr>
      <vt:lpstr>2. PCAF</vt:lpstr>
      <vt:lpstr>PowerPoint Presentation</vt:lpstr>
      <vt:lpstr>2. PCAF</vt:lpstr>
      <vt:lpstr>2. PCAF tips</vt:lpstr>
      <vt:lpstr>PowerPoint Presentation</vt:lpstr>
      <vt:lpstr>PowerPoint Presentation</vt:lpstr>
      <vt:lpstr>PowerPoint Presentation</vt:lpstr>
      <vt:lpstr>What’s the problem?  Older adults (&gt;65years) are vulnerable to functional decline in hospital.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https://www.youtube.com/watch?v=MsZrhNsmLEQ </vt:lpstr>
      <vt:lpstr>PowerPoint Presentation</vt:lpstr>
      <vt:lpstr>PowerPoint Presentation</vt:lpstr>
    </vt:vector>
  </TitlesOfParts>
  <Company>Newcastle Upon Tyne Hospital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 Acquired Deconditioning</dc:title>
  <dc:creator>Fallen-Bailey, Dara Roisin</dc:creator>
  <cp:lastModifiedBy>Roisin Fallen-Bailey Fallen Bailey (PGT)</cp:lastModifiedBy>
  <cp:revision>535</cp:revision>
  <dcterms:created xsi:type="dcterms:W3CDTF">2021-04-20T10:37:39Z</dcterms:created>
  <dcterms:modified xsi:type="dcterms:W3CDTF">2022-01-31T08:42:53Z</dcterms:modified>
</cp:coreProperties>
</file>