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14" r:id="rId5"/>
    <p:sldId id="310" r:id="rId6"/>
    <p:sldId id="311" r:id="rId7"/>
    <p:sldId id="321" r:id="rId8"/>
    <p:sldId id="313" r:id="rId9"/>
    <p:sldId id="316" r:id="rId10"/>
    <p:sldId id="319" r:id="rId11"/>
    <p:sldId id="320" r:id="rId12"/>
    <p:sldId id="322"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FFAF00"/>
    <a:srgbClr val="FFCF00"/>
    <a:srgbClr val="6F6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2"/>
    <p:restoredTop sz="94668"/>
  </p:normalViewPr>
  <p:slideViewPr>
    <p:cSldViewPr snapToGrid="0" snapToObjects="1">
      <p:cViewPr varScale="1">
        <p:scale>
          <a:sx n="79" d="100"/>
          <a:sy n="79" d="100"/>
        </p:scale>
        <p:origin x="91" y="115"/>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92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A6A19-0A04-43FB-8A00-3D6C9E651D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CBCE603-AA5C-449A-AEC9-EBEB610981AA}">
      <dgm:prSet phldrT="[Text]"/>
      <dgm:spPr/>
      <dgm:t>
        <a:bodyPr/>
        <a:lstStyle/>
        <a:p>
          <a:r>
            <a:rPr lang="en-US" dirty="0" smtClean="0"/>
            <a:t>Skill mix</a:t>
          </a:r>
          <a:endParaRPr lang="en-US" dirty="0"/>
        </a:p>
      </dgm:t>
    </dgm:pt>
    <dgm:pt modelId="{F015778D-5097-4FEF-A459-072A14BC2939}" type="parTrans" cxnId="{C0582F04-15CC-4F41-A31C-703BC2404133}">
      <dgm:prSet/>
      <dgm:spPr/>
      <dgm:t>
        <a:bodyPr/>
        <a:lstStyle/>
        <a:p>
          <a:endParaRPr lang="en-US"/>
        </a:p>
      </dgm:t>
    </dgm:pt>
    <dgm:pt modelId="{CE53061F-AE34-4EA1-B969-15DDA62DA30E}" type="sibTrans" cxnId="{C0582F04-15CC-4F41-A31C-703BC2404133}">
      <dgm:prSet/>
      <dgm:spPr/>
      <dgm:t>
        <a:bodyPr/>
        <a:lstStyle/>
        <a:p>
          <a:endParaRPr lang="en-US"/>
        </a:p>
      </dgm:t>
    </dgm:pt>
    <dgm:pt modelId="{1ABE65FE-F184-491B-B4CE-0FEA51A7464F}">
      <dgm:prSet phldrT="[Text]"/>
      <dgm:spPr/>
      <dgm:t>
        <a:bodyPr/>
        <a:lstStyle/>
        <a:p>
          <a:r>
            <a:rPr lang="en-US" dirty="0" smtClean="0"/>
            <a:t>Service user need</a:t>
          </a:r>
          <a:endParaRPr lang="en-US" dirty="0"/>
        </a:p>
      </dgm:t>
    </dgm:pt>
    <dgm:pt modelId="{FBD49DE3-CC58-40FD-BFB4-395977B209C6}" type="parTrans" cxnId="{CB37CCA1-6768-40B4-8536-61903943EC71}">
      <dgm:prSet/>
      <dgm:spPr/>
      <dgm:t>
        <a:bodyPr/>
        <a:lstStyle/>
        <a:p>
          <a:endParaRPr lang="en-US"/>
        </a:p>
      </dgm:t>
    </dgm:pt>
    <dgm:pt modelId="{4F0A7A48-9957-457A-9B3F-9D458D85FED3}" type="sibTrans" cxnId="{CB37CCA1-6768-40B4-8536-61903943EC71}">
      <dgm:prSet/>
      <dgm:spPr/>
      <dgm:t>
        <a:bodyPr/>
        <a:lstStyle/>
        <a:p>
          <a:endParaRPr lang="en-US"/>
        </a:p>
      </dgm:t>
    </dgm:pt>
    <dgm:pt modelId="{9CA1FF81-A912-4256-AEC2-D5E45B08720E}">
      <dgm:prSet phldrT="[Text]"/>
      <dgm:spPr/>
      <dgm:t>
        <a:bodyPr/>
        <a:lstStyle/>
        <a:p>
          <a:r>
            <a:rPr lang="en-US" dirty="0" smtClean="0"/>
            <a:t>Service need</a:t>
          </a:r>
          <a:endParaRPr lang="en-US" dirty="0"/>
        </a:p>
      </dgm:t>
    </dgm:pt>
    <dgm:pt modelId="{B9C442BF-4C14-411E-8D36-143502C3631A}" type="parTrans" cxnId="{D1601610-E7A2-42CB-A831-BEF4A104DBB6}">
      <dgm:prSet/>
      <dgm:spPr/>
      <dgm:t>
        <a:bodyPr/>
        <a:lstStyle/>
        <a:p>
          <a:endParaRPr lang="en-US"/>
        </a:p>
      </dgm:t>
    </dgm:pt>
    <dgm:pt modelId="{078BD68C-0B9A-4971-B37D-8497F7B643D0}" type="sibTrans" cxnId="{D1601610-E7A2-42CB-A831-BEF4A104DBB6}">
      <dgm:prSet/>
      <dgm:spPr/>
      <dgm:t>
        <a:bodyPr/>
        <a:lstStyle/>
        <a:p>
          <a:endParaRPr lang="en-US"/>
        </a:p>
      </dgm:t>
    </dgm:pt>
    <dgm:pt modelId="{353D3326-558F-4EC4-B0A1-0CFCC853C4E7}">
      <dgm:prSet phldrT="[Text]"/>
      <dgm:spPr/>
      <dgm:t>
        <a:bodyPr/>
        <a:lstStyle/>
        <a:p>
          <a:r>
            <a:rPr lang="en-US" dirty="0" smtClean="0"/>
            <a:t>Safe and effective care</a:t>
          </a:r>
          <a:endParaRPr lang="en-US" dirty="0"/>
        </a:p>
      </dgm:t>
    </dgm:pt>
    <dgm:pt modelId="{B6024675-C2E6-474A-A91C-7D6CAB8D1D9A}" type="parTrans" cxnId="{AA8BB0ED-95E1-4320-AB15-785838236018}">
      <dgm:prSet/>
      <dgm:spPr/>
      <dgm:t>
        <a:bodyPr/>
        <a:lstStyle/>
        <a:p>
          <a:endParaRPr lang="en-US"/>
        </a:p>
      </dgm:t>
    </dgm:pt>
    <dgm:pt modelId="{7AB790D4-DEB3-4757-99D8-C56051396EEF}" type="sibTrans" cxnId="{AA8BB0ED-95E1-4320-AB15-785838236018}">
      <dgm:prSet/>
      <dgm:spPr/>
      <dgm:t>
        <a:bodyPr/>
        <a:lstStyle/>
        <a:p>
          <a:endParaRPr lang="en-US"/>
        </a:p>
      </dgm:t>
    </dgm:pt>
    <dgm:pt modelId="{FD4B02AD-B8C4-406E-9A04-F287FA55740F}">
      <dgm:prSet phldrT="[Text]"/>
      <dgm:spPr/>
      <dgm:t>
        <a:bodyPr/>
        <a:lstStyle/>
        <a:p>
          <a:r>
            <a:rPr lang="en-US" dirty="0" smtClean="0"/>
            <a:t>Workforce planning</a:t>
          </a:r>
          <a:endParaRPr lang="en-US" dirty="0"/>
        </a:p>
      </dgm:t>
    </dgm:pt>
    <dgm:pt modelId="{86BE1C5C-9903-4EFD-ACCA-B3D1ED2273EE}" type="parTrans" cxnId="{664E667D-6AED-4E73-AF80-EB6A36227D46}">
      <dgm:prSet/>
      <dgm:spPr/>
      <dgm:t>
        <a:bodyPr/>
        <a:lstStyle/>
        <a:p>
          <a:endParaRPr lang="en-US"/>
        </a:p>
      </dgm:t>
    </dgm:pt>
    <dgm:pt modelId="{CFF2D19B-3B84-40E5-B023-7E7C7B7698FC}" type="sibTrans" cxnId="{664E667D-6AED-4E73-AF80-EB6A36227D46}">
      <dgm:prSet/>
      <dgm:spPr/>
      <dgm:t>
        <a:bodyPr/>
        <a:lstStyle/>
        <a:p>
          <a:endParaRPr lang="en-US"/>
        </a:p>
      </dgm:t>
    </dgm:pt>
    <dgm:pt modelId="{90A48637-1CBB-47FA-81F5-DC5F3B78163E}" type="pres">
      <dgm:prSet presAssocID="{C93A6A19-0A04-43FB-8A00-3D6C9E651DAE}" presName="diagram" presStyleCnt="0">
        <dgm:presLayoutVars>
          <dgm:chMax val="1"/>
          <dgm:dir/>
          <dgm:animLvl val="ctr"/>
          <dgm:resizeHandles val="exact"/>
        </dgm:presLayoutVars>
      </dgm:prSet>
      <dgm:spPr/>
      <dgm:t>
        <a:bodyPr/>
        <a:lstStyle/>
        <a:p>
          <a:endParaRPr lang="en-US"/>
        </a:p>
      </dgm:t>
    </dgm:pt>
    <dgm:pt modelId="{EBA6A559-BE8B-452A-A8C2-2BFD3B3AD710}" type="pres">
      <dgm:prSet presAssocID="{C93A6A19-0A04-43FB-8A00-3D6C9E651DAE}" presName="matrix" presStyleCnt="0"/>
      <dgm:spPr/>
    </dgm:pt>
    <dgm:pt modelId="{53680AFE-39E1-4BFC-9A2D-B37BA95DE7D0}" type="pres">
      <dgm:prSet presAssocID="{C93A6A19-0A04-43FB-8A00-3D6C9E651DAE}" presName="tile1" presStyleLbl="node1" presStyleIdx="0" presStyleCnt="4"/>
      <dgm:spPr/>
      <dgm:t>
        <a:bodyPr/>
        <a:lstStyle/>
        <a:p>
          <a:endParaRPr lang="en-US"/>
        </a:p>
      </dgm:t>
    </dgm:pt>
    <dgm:pt modelId="{29037B81-A76C-4087-8179-0AA98DD7FFB7}" type="pres">
      <dgm:prSet presAssocID="{C93A6A19-0A04-43FB-8A00-3D6C9E651DAE}" presName="tile1text" presStyleLbl="node1" presStyleIdx="0" presStyleCnt="4">
        <dgm:presLayoutVars>
          <dgm:chMax val="0"/>
          <dgm:chPref val="0"/>
          <dgm:bulletEnabled val="1"/>
        </dgm:presLayoutVars>
      </dgm:prSet>
      <dgm:spPr/>
      <dgm:t>
        <a:bodyPr/>
        <a:lstStyle/>
        <a:p>
          <a:endParaRPr lang="en-US"/>
        </a:p>
      </dgm:t>
    </dgm:pt>
    <dgm:pt modelId="{45953B6D-80D8-4889-85A9-DDE4F84873AE}" type="pres">
      <dgm:prSet presAssocID="{C93A6A19-0A04-43FB-8A00-3D6C9E651DAE}" presName="tile2" presStyleLbl="node1" presStyleIdx="1" presStyleCnt="4"/>
      <dgm:spPr/>
      <dgm:t>
        <a:bodyPr/>
        <a:lstStyle/>
        <a:p>
          <a:endParaRPr lang="en-US"/>
        </a:p>
      </dgm:t>
    </dgm:pt>
    <dgm:pt modelId="{839A0B37-ED97-43F6-8276-935A8CA351F0}" type="pres">
      <dgm:prSet presAssocID="{C93A6A19-0A04-43FB-8A00-3D6C9E651DAE}" presName="tile2text" presStyleLbl="node1" presStyleIdx="1" presStyleCnt="4">
        <dgm:presLayoutVars>
          <dgm:chMax val="0"/>
          <dgm:chPref val="0"/>
          <dgm:bulletEnabled val="1"/>
        </dgm:presLayoutVars>
      </dgm:prSet>
      <dgm:spPr/>
      <dgm:t>
        <a:bodyPr/>
        <a:lstStyle/>
        <a:p>
          <a:endParaRPr lang="en-US"/>
        </a:p>
      </dgm:t>
    </dgm:pt>
    <dgm:pt modelId="{F6F1F754-8571-4F95-8CD4-CBE359E51CA2}" type="pres">
      <dgm:prSet presAssocID="{C93A6A19-0A04-43FB-8A00-3D6C9E651DAE}" presName="tile3" presStyleLbl="node1" presStyleIdx="2" presStyleCnt="4"/>
      <dgm:spPr/>
      <dgm:t>
        <a:bodyPr/>
        <a:lstStyle/>
        <a:p>
          <a:endParaRPr lang="en-US"/>
        </a:p>
      </dgm:t>
    </dgm:pt>
    <dgm:pt modelId="{8037FE80-11FF-44C8-838E-A3547EF40A89}" type="pres">
      <dgm:prSet presAssocID="{C93A6A19-0A04-43FB-8A00-3D6C9E651DAE}" presName="tile3text" presStyleLbl="node1" presStyleIdx="2" presStyleCnt="4">
        <dgm:presLayoutVars>
          <dgm:chMax val="0"/>
          <dgm:chPref val="0"/>
          <dgm:bulletEnabled val="1"/>
        </dgm:presLayoutVars>
      </dgm:prSet>
      <dgm:spPr/>
      <dgm:t>
        <a:bodyPr/>
        <a:lstStyle/>
        <a:p>
          <a:endParaRPr lang="en-US"/>
        </a:p>
      </dgm:t>
    </dgm:pt>
    <dgm:pt modelId="{8CF594B1-8488-4534-8D5D-B9C9AE730ABA}" type="pres">
      <dgm:prSet presAssocID="{C93A6A19-0A04-43FB-8A00-3D6C9E651DAE}" presName="tile4" presStyleLbl="node1" presStyleIdx="3" presStyleCnt="4"/>
      <dgm:spPr/>
      <dgm:t>
        <a:bodyPr/>
        <a:lstStyle/>
        <a:p>
          <a:endParaRPr lang="en-US"/>
        </a:p>
      </dgm:t>
    </dgm:pt>
    <dgm:pt modelId="{DBA58B49-71F5-4ECE-9969-9A63554078CA}" type="pres">
      <dgm:prSet presAssocID="{C93A6A19-0A04-43FB-8A00-3D6C9E651DAE}" presName="tile4text" presStyleLbl="node1" presStyleIdx="3" presStyleCnt="4">
        <dgm:presLayoutVars>
          <dgm:chMax val="0"/>
          <dgm:chPref val="0"/>
          <dgm:bulletEnabled val="1"/>
        </dgm:presLayoutVars>
      </dgm:prSet>
      <dgm:spPr/>
      <dgm:t>
        <a:bodyPr/>
        <a:lstStyle/>
        <a:p>
          <a:endParaRPr lang="en-US"/>
        </a:p>
      </dgm:t>
    </dgm:pt>
    <dgm:pt modelId="{4B3BEABD-409F-4251-B02D-DB98590732D6}" type="pres">
      <dgm:prSet presAssocID="{C93A6A19-0A04-43FB-8A00-3D6C9E651DAE}" presName="centerTile" presStyleLbl="fgShp" presStyleIdx="0" presStyleCnt="1">
        <dgm:presLayoutVars>
          <dgm:chMax val="0"/>
          <dgm:chPref val="0"/>
        </dgm:presLayoutVars>
      </dgm:prSet>
      <dgm:spPr/>
      <dgm:t>
        <a:bodyPr/>
        <a:lstStyle/>
        <a:p>
          <a:endParaRPr lang="en-US"/>
        </a:p>
      </dgm:t>
    </dgm:pt>
  </dgm:ptLst>
  <dgm:cxnLst>
    <dgm:cxn modelId="{C0582F04-15CC-4F41-A31C-703BC2404133}" srcId="{C93A6A19-0A04-43FB-8A00-3D6C9E651DAE}" destId="{DCBCE603-AA5C-449A-AEC9-EBEB610981AA}" srcOrd="0" destOrd="0" parTransId="{F015778D-5097-4FEF-A459-072A14BC2939}" sibTransId="{CE53061F-AE34-4EA1-B969-15DDA62DA30E}"/>
    <dgm:cxn modelId="{4E0DE998-F5DB-49D7-9FB0-A58F6BCA6AB0}" type="presOf" srcId="{353D3326-558F-4EC4-B0A1-0CFCC853C4E7}" destId="{8037FE80-11FF-44C8-838E-A3547EF40A89}" srcOrd="1" destOrd="0" presId="urn:microsoft.com/office/officeart/2005/8/layout/matrix1"/>
    <dgm:cxn modelId="{D1601610-E7A2-42CB-A831-BEF4A104DBB6}" srcId="{DCBCE603-AA5C-449A-AEC9-EBEB610981AA}" destId="{9CA1FF81-A912-4256-AEC2-D5E45B08720E}" srcOrd="1" destOrd="0" parTransId="{B9C442BF-4C14-411E-8D36-143502C3631A}" sibTransId="{078BD68C-0B9A-4971-B37D-8497F7B643D0}"/>
    <dgm:cxn modelId="{43DE4EFC-F37A-41C6-BA7D-3395C9C16520}" type="presOf" srcId="{FD4B02AD-B8C4-406E-9A04-F287FA55740F}" destId="{DBA58B49-71F5-4ECE-9969-9A63554078CA}" srcOrd="1" destOrd="0" presId="urn:microsoft.com/office/officeart/2005/8/layout/matrix1"/>
    <dgm:cxn modelId="{1FC6121A-C4C3-4785-99F0-DE7E297935DA}" type="presOf" srcId="{353D3326-558F-4EC4-B0A1-0CFCC853C4E7}" destId="{F6F1F754-8571-4F95-8CD4-CBE359E51CA2}" srcOrd="0" destOrd="0" presId="urn:microsoft.com/office/officeart/2005/8/layout/matrix1"/>
    <dgm:cxn modelId="{664E667D-6AED-4E73-AF80-EB6A36227D46}" srcId="{DCBCE603-AA5C-449A-AEC9-EBEB610981AA}" destId="{FD4B02AD-B8C4-406E-9A04-F287FA55740F}" srcOrd="3" destOrd="0" parTransId="{86BE1C5C-9903-4EFD-ACCA-B3D1ED2273EE}" sibTransId="{CFF2D19B-3B84-40E5-B023-7E7C7B7698FC}"/>
    <dgm:cxn modelId="{F0EB58BB-5A89-4F04-A00F-BF5B33AE0226}" type="presOf" srcId="{9CA1FF81-A912-4256-AEC2-D5E45B08720E}" destId="{45953B6D-80D8-4889-85A9-DDE4F84873AE}" srcOrd="0" destOrd="0" presId="urn:microsoft.com/office/officeart/2005/8/layout/matrix1"/>
    <dgm:cxn modelId="{5A89EAEB-5D47-4DD5-9D6B-8B32FE743DB4}" type="presOf" srcId="{1ABE65FE-F184-491B-B4CE-0FEA51A7464F}" destId="{53680AFE-39E1-4BFC-9A2D-B37BA95DE7D0}" srcOrd="0" destOrd="0" presId="urn:microsoft.com/office/officeart/2005/8/layout/matrix1"/>
    <dgm:cxn modelId="{CB37CCA1-6768-40B4-8536-61903943EC71}" srcId="{DCBCE603-AA5C-449A-AEC9-EBEB610981AA}" destId="{1ABE65FE-F184-491B-B4CE-0FEA51A7464F}" srcOrd="0" destOrd="0" parTransId="{FBD49DE3-CC58-40FD-BFB4-395977B209C6}" sibTransId="{4F0A7A48-9957-457A-9B3F-9D458D85FED3}"/>
    <dgm:cxn modelId="{41CA8F6F-EEE9-476C-8319-F594B137C695}" type="presOf" srcId="{C93A6A19-0A04-43FB-8A00-3D6C9E651DAE}" destId="{90A48637-1CBB-47FA-81F5-DC5F3B78163E}" srcOrd="0" destOrd="0" presId="urn:microsoft.com/office/officeart/2005/8/layout/matrix1"/>
    <dgm:cxn modelId="{AA8BB0ED-95E1-4320-AB15-785838236018}" srcId="{DCBCE603-AA5C-449A-AEC9-EBEB610981AA}" destId="{353D3326-558F-4EC4-B0A1-0CFCC853C4E7}" srcOrd="2" destOrd="0" parTransId="{B6024675-C2E6-474A-A91C-7D6CAB8D1D9A}" sibTransId="{7AB790D4-DEB3-4757-99D8-C56051396EEF}"/>
    <dgm:cxn modelId="{C49BEC4C-1CE9-49A9-99ED-6DD0DFA51EF3}" type="presOf" srcId="{DCBCE603-AA5C-449A-AEC9-EBEB610981AA}" destId="{4B3BEABD-409F-4251-B02D-DB98590732D6}" srcOrd="0" destOrd="0" presId="urn:microsoft.com/office/officeart/2005/8/layout/matrix1"/>
    <dgm:cxn modelId="{AE4EF28A-2198-4B47-916F-C4734680F68F}" type="presOf" srcId="{FD4B02AD-B8C4-406E-9A04-F287FA55740F}" destId="{8CF594B1-8488-4534-8D5D-B9C9AE730ABA}" srcOrd="0" destOrd="0" presId="urn:microsoft.com/office/officeart/2005/8/layout/matrix1"/>
    <dgm:cxn modelId="{2158F4B4-D096-4DE4-A8B6-818B2000948E}" type="presOf" srcId="{9CA1FF81-A912-4256-AEC2-D5E45B08720E}" destId="{839A0B37-ED97-43F6-8276-935A8CA351F0}" srcOrd="1" destOrd="0" presId="urn:microsoft.com/office/officeart/2005/8/layout/matrix1"/>
    <dgm:cxn modelId="{EDF1A48B-BF26-4DC0-BB4F-443F085E3A5A}" type="presOf" srcId="{1ABE65FE-F184-491B-B4CE-0FEA51A7464F}" destId="{29037B81-A76C-4087-8179-0AA98DD7FFB7}" srcOrd="1" destOrd="0" presId="urn:microsoft.com/office/officeart/2005/8/layout/matrix1"/>
    <dgm:cxn modelId="{6D8F0184-611F-44E9-8EAB-A8243F357C6E}" type="presParOf" srcId="{90A48637-1CBB-47FA-81F5-DC5F3B78163E}" destId="{EBA6A559-BE8B-452A-A8C2-2BFD3B3AD710}" srcOrd="0" destOrd="0" presId="urn:microsoft.com/office/officeart/2005/8/layout/matrix1"/>
    <dgm:cxn modelId="{A4985858-7F88-45AB-9209-E7058E808976}" type="presParOf" srcId="{EBA6A559-BE8B-452A-A8C2-2BFD3B3AD710}" destId="{53680AFE-39E1-4BFC-9A2D-B37BA95DE7D0}" srcOrd="0" destOrd="0" presId="urn:microsoft.com/office/officeart/2005/8/layout/matrix1"/>
    <dgm:cxn modelId="{E2E4C6E9-E907-4BBB-B49D-743B9A05116F}" type="presParOf" srcId="{EBA6A559-BE8B-452A-A8C2-2BFD3B3AD710}" destId="{29037B81-A76C-4087-8179-0AA98DD7FFB7}" srcOrd="1" destOrd="0" presId="urn:microsoft.com/office/officeart/2005/8/layout/matrix1"/>
    <dgm:cxn modelId="{7F5A1188-EE8D-461C-A187-2F104C5AA285}" type="presParOf" srcId="{EBA6A559-BE8B-452A-A8C2-2BFD3B3AD710}" destId="{45953B6D-80D8-4889-85A9-DDE4F84873AE}" srcOrd="2" destOrd="0" presId="urn:microsoft.com/office/officeart/2005/8/layout/matrix1"/>
    <dgm:cxn modelId="{813F8279-9D8A-4D96-8725-D542A37FF339}" type="presParOf" srcId="{EBA6A559-BE8B-452A-A8C2-2BFD3B3AD710}" destId="{839A0B37-ED97-43F6-8276-935A8CA351F0}" srcOrd="3" destOrd="0" presId="urn:microsoft.com/office/officeart/2005/8/layout/matrix1"/>
    <dgm:cxn modelId="{C295F80C-36CC-4E0C-A65D-B5E765E21444}" type="presParOf" srcId="{EBA6A559-BE8B-452A-A8C2-2BFD3B3AD710}" destId="{F6F1F754-8571-4F95-8CD4-CBE359E51CA2}" srcOrd="4" destOrd="0" presId="urn:microsoft.com/office/officeart/2005/8/layout/matrix1"/>
    <dgm:cxn modelId="{C5B8D6AD-63F3-41DC-8E0E-1DF4B3406E06}" type="presParOf" srcId="{EBA6A559-BE8B-452A-A8C2-2BFD3B3AD710}" destId="{8037FE80-11FF-44C8-838E-A3547EF40A89}" srcOrd="5" destOrd="0" presId="urn:microsoft.com/office/officeart/2005/8/layout/matrix1"/>
    <dgm:cxn modelId="{E3783CA1-32EB-4D5A-8B9C-F7CA63BEF7F5}" type="presParOf" srcId="{EBA6A559-BE8B-452A-A8C2-2BFD3B3AD710}" destId="{8CF594B1-8488-4534-8D5D-B9C9AE730ABA}" srcOrd="6" destOrd="0" presId="urn:microsoft.com/office/officeart/2005/8/layout/matrix1"/>
    <dgm:cxn modelId="{CFB965B0-426E-4C8E-9984-5F310496029F}" type="presParOf" srcId="{EBA6A559-BE8B-452A-A8C2-2BFD3B3AD710}" destId="{DBA58B49-71F5-4ECE-9969-9A63554078CA}" srcOrd="7" destOrd="0" presId="urn:microsoft.com/office/officeart/2005/8/layout/matrix1"/>
    <dgm:cxn modelId="{44A0041A-71B5-4173-B653-91DB5FF510D3}" type="presParOf" srcId="{90A48637-1CBB-47FA-81F5-DC5F3B78163E}" destId="{4B3BEABD-409F-4251-B02D-DB98590732D6}"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0AFE-39E1-4BFC-9A2D-B37BA95DE7D0}">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Service user need</a:t>
          </a:r>
          <a:endParaRPr lang="en-US" sz="4000" kern="1200" dirty="0"/>
        </a:p>
      </dsp:txBody>
      <dsp:txXfrm rot="5400000">
        <a:off x="0" y="0"/>
        <a:ext cx="5257800" cy="1631751"/>
      </dsp:txXfrm>
    </dsp:sp>
    <dsp:sp modelId="{45953B6D-80D8-4889-85A9-DDE4F84873AE}">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Service need</a:t>
          </a:r>
          <a:endParaRPr lang="en-US" sz="4000" kern="1200" dirty="0"/>
        </a:p>
      </dsp:txBody>
      <dsp:txXfrm>
        <a:off x="5257800" y="0"/>
        <a:ext cx="5257800" cy="1631751"/>
      </dsp:txXfrm>
    </dsp:sp>
    <dsp:sp modelId="{F6F1F754-8571-4F95-8CD4-CBE359E51CA2}">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Safe and effective care</a:t>
          </a:r>
          <a:endParaRPr lang="en-US" sz="4000" kern="1200" dirty="0"/>
        </a:p>
      </dsp:txBody>
      <dsp:txXfrm rot="10800000">
        <a:off x="0" y="2719586"/>
        <a:ext cx="5257800" cy="1631751"/>
      </dsp:txXfrm>
    </dsp:sp>
    <dsp:sp modelId="{8CF594B1-8488-4534-8D5D-B9C9AE730ABA}">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Workforce planning</a:t>
          </a:r>
          <a:endParaRPr lang="en-US" sz="4000" kern="1200" dirty="0"/>
        </a:p>
      </dsp:txBody>
      <dsp:txXfrm rot="-5400000">
        <a:off x="5257800" y="2719586"/>
        <a:ext cx="5257800" cy="1631751"/>
      </dsp:txXfrm>
    </dsp:sp>
    <dsp:sp modelId="{4B3BEABD-409F-4251-B02D-DB98590732D6}">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Skill mix</a:t>
          </a:r>
          <a:endParaRPr lang="en-US" sz="4000" kern="1200" dirty="0"/>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2BD1E0-28D4-434E-A1CC-402C2FF029F0}" type="datetimeFigureOut">
              <a:rPr lang="en-GB" smtClean="0"/>
              <a:t>25/10/2021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5359A5E-4D57-472F-A799-64C671853CFA}" type="slidenum">
              <a:rPr lang="en-GB" smtClean="0"/>
              <a:t>‹#›</a:t>
            </a:fld>
            <a:endParaRPr lang="en-GB"/>
          </a:p>
        </p:txBody>
      </p:sp>
    </p:spTree>
    <p:extLst>
      <p:ext uri="{BB962C8B-B14F-4D97-AF65-F5344CB8AC3E}">
        <p14:creationId xmlns:p14="http://schemas.microsoft.com/office/powerpoint/2010/main" val="92667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8E210D-7FF2-A742-B32B-47074288530F}" type="datetimeFigureOut">
              <a:rPr lang="en-US" smtClean="0"/>
              <a:t>10/25/2021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55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53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5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17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9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47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0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53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757" y="4780694"/>
            <a:ext cx="5438140" cy="4458246"/>
          </a:xfrm>
        </p:spPr>
        <p:txBody>
          <a:bodyPr/>
          <a:lstStyle/>
          <a:p>
            <a:r>
              <a:rPr lang="en-GB" dirty="0" smtClean="0"/>
              <a:t>What do I hope you’ll take away from this presentation?</a:t>
            </a:r>
          </a:p>
          <a:p>
            <a:endParaRPr lang="en-GB" dirty="0"/>
          </a:p>
          <a:p>
            <a:r>
              <a:rPr lang="en-GB" dirty="0" smtClean="0"/>
              <a:t>Understand and know what to do to keep delegation safe in your practice</a:t>
            </a:r>
          </a:p>
          <a:p>
            <a:endParaRPr lang="en-GB" dirty="0"/>
          </a:p>
          <a:p>
            <a:r>
              <a:rPr lang="en-GB" dirty="0" smtClean="0"/>
              <a:t>Do that …..by turning the theoretical principles  on their heads and encouraging you to see delegation as a process and not an action. Give you some practical approaches with which to apply the principles in practice – at the end of the day we just like a bit of logic!</a:t>
            </a:r>
          </a:p>
          <a:p>
            <a:endParaRPr lang="en-GB" dirty="0"/>
          </a:p>
          <a:p>
            <a:r>
              <a:rPr lang="en-GB" dirty="0" smtClean="0"/>
              <a:t>By introducing you  to 2 approaches to support decision making  you’ll become aware of the systems and processes that when implemented in practice will give you, your services and most importantly your patients the assurances that you are indeed keeping delegation practices safe – the governance framework!</a:t>
            </a:r>
          </a:p>
          <a:p>
            <a:endParaRPr lang="en-GB" dirty="0"/>
          </a:p>
          <a:p>
            <a:r>
              <a:rPr lang="en-GB" dirty="0" smtClean="0"/>
              <a:t>You’ll see with the approaches I’m going to share with you how you can confidently address and bust some of the myths around delegation and in particular we’re going to walk through a practical example altogether. </a:t>
            </a:r>
          </a:p>
          <a:p>
            <a:r>
              <a:rPr lang="en-GB" dirty="0" smtClean="0"/>
              <a:t>Straw poll suction – yes, no, don’t know, depends</a:t>
            </a:r>
          </a:p>
          <a:p>
            <a:endParaRPr lang="en-GB" dirty="0" smtClean="0"/>
          </a:p>
          <a:p>
            <a:r>
              <a:rPr lang="en-GB" dirty="0" smtClean="0"/>
              <a:t>Any service managers? – when we talk about governance framework – you’ll have operational pressures melt down – introduce you to a tool to support you to make the case for the governance arrangements which will keep your teams delegation practices safe and appropriate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94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fordhamc@csp.org.uk"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a:xfrm>
            <a:off x="935476" y="1002048"/>
            <a:ext cx="10515600" cy="1325563"/>
          </a:xfrm>
        </p:spPr>
        <p:txBody>
          <a:bodyPr>
            <a:normAutofit fontScale="90000"/>
          </a:bodyPr>
          <a:lstStyle/>
          <a:p>
            <a:r>
              <a:rPr lang="en-GB" b="1" dirty="0" smtClean="0">
                <a:solidFill>
                  <a:srgbClr val="002060"/>
                </a:solidFill>
              </a:rPr>
              <a:t>Claire Fordham </a:t>
            </a:r>
            <a:br>
              <a:rPr lang="en-GB" b="1" dirty="0" smtClean="0">
                <a:solidFill>
                  <a:srgbClr val="002060"/>
                </a:solidFill>
              </a:rPr>
            </a:br>
            <a:r>
              <a:rPr lang="en-GB" sz="2200" dirty="0" smtClean="0">
                <a:solidFill>
                  <a:srgbClr val="002060"/>
                </a:solidFill>
              </a:rPr>
              <a:t>CSP Professional adviser</a:t>
            </a:r>
            <a:r>
              <a:rPr lang="en-GB" sz="2200" b="1" dirty="0" smtClean="0">
                <a:solidFill>
                  <a:srgbClr val="002060"/>
                </a:solidFill>
              </a:rPr>
              <a:t/>
            </a:r>
            <a:br>
              <a:rPr lang="en-GB" sz="2200" b="1" dirty="0" smtClean="0">
                <a:solidFill>
                  <a:srgbClr val="002060"/>
                </a:solidFill>
              </a:rPr>
            </a:br>
            <a:r>
              <a:rPr lang="en-GB" sz="2200" b="1" dirty="0" smtClean="0">
                <a:solidFill>
                  <a:srgbClr val="002060"/>
                </a:solidFill>
              </a:rPr>
              <a:t>workforce and education</a:t>
            </a:r>
            <a:r>
              <a:rPr lang="en-GB" sz="2200" b="1" dirty="0">
                <a:solidFill>
                  <a:srgbClr val="002060"/>
                </a:solidFill>
              </a:rPr>
              <a:t/>
            </a:r>
            <a:br>
              <a:rPr lang="en-GB" sz="2200" b="1" dirty="0">
                <a:solidFill>
                  <a:srgbClr val="002060"/>
                </a:solidFill>
              </a:rPr>
            </a:br>
            <a:r>
              <a:rPr lang="en-GB" sz="2200" b="1" dirty="0" smtClean="0">
                <a:solidFill>
                  <a:srgbClr val="002060"/>
                </a:solidFill>
              </a:rPr>
              <a:t>professional lead for the non-registered workforce  </a:t>
            </a:r>
            <a:br>
              <a:rPr lang="en-GB" sz="2200" b="1" dirty="0" smtClean="0">
                <a:solidFill>
                  <a:srgbClr val="002060"/>
                </a:solidFill>
              </a:rPr>
            </a:br>
            <a:r>
              <a:rPr lang="en-GB" sz="2200" b="1" dirty="0" smtClean="0">
                <a:solidFill>
                  <a:srgbClr val="002060"/>
                </a:solidFill>
                <a:hlinkClick r:id="rId5"/>
              </a:rPr>
              <a:t>fordhamc@csp.org.uk</a:t>
            </a:r>
            <a:r>
              <a:rPr lang="en-GB" sz="2200" b="1" dirty="0" smtClean="0">
                <a:solidFill>
                  <a:srgbClr val="002060"/>
                </a:solidFill>
              </a:rPr>
              <a:t> </a:t>
            </a:r>
            <a:br>
              <a:rPr lang="en-GB" sz="2200" b="1" dirty="0" smtClean="0">
                <a:solidFill>
                  <a:srgbClr val="002060"/>
                </a:solidFill>
              </a:rPr>
            </a:br>
            <a:r>
              <a:rPr lang="en-GB" sz="2200" b="1" dirty="0" smtClean="0">
                <a:solidFill>
                  <a:srgbClr val="002060"/>
                </a:solidFill>
              </a:rPr>
              <a:t>@clairefordham5</a:t>
            </a:r>
            <a:endParaRPr lang="en-GB" sz="2200" b="1" dirty="0">
              <a:solidFill>
                <a:srgbClr val="002060"/>
              </a:solidFill>
            </a:endParaRPr>
          </a:p>
        </p:txBody>
      </p:sp>
      <p:sp>
        <p:nvSpPr>
          <p:cNvPr id="8" name="Content Placeholder 7"/>
          <p:cNvSpPr>
            <a:spLocks noGrp="1"/>
          </p:cNvSpPr>
          <p:nvPr>
            <p:ph idx="1"/>
          </p:nvPr>
        </p:nvSpPr>
        <p:spPr>
          <a:xfrm>
            <a:off x="935476" y="2769207"/>
            <a:ext cx="10515600" cy="4351338"/>
          </a:xfrm>
        </p:spPr>
        <p:txBody>
          <a:bodyPr>
            <a:normAutofit/>
          </a:bodyPr>
          <a:lstStyle/>
          <a:p>
            <a:pPr marL="0" indent="0">
              <a:buNone/>
            </a:pPr>
            <a:r>
              <a:rPr lang="en-GB" b="1" dirty="0">
                <a:solidFill>
                  <a:srgbClr val="002060"/>
                </a:solidFill>
              </a:rPr>
              <a:t>What is possible beyond band 4 in the </a:t>
            </a:r>
            <a:r>
              <a:rPr lang="en-GB" b="1" dirty="0" smtClean="0">
                <a:solidFill>
                  <a:srgbClr val="002060"/>
                </a:solidFill>
              </a:rPr>
              <a:t>NHS?</a:t>
            </a:r>
          </a:p>
          <a:p>
            <a:pPr marL="0" indent="0">
              <a:buNone/>
            </a:pPr>
            <a:r>
              <a:rPr lang="en-GB" b="1" dirty="0" smtClean="0">
                <a:solidFill>
                  <a:srgbClr val="002060"/>
                </a:solidFill>
              </a:rPr>
              <a:t>Key </a:t>
            </a:r>
            <a:r>
              <a:rPr lang="en-GB" b="1" dirty="0">
                <a:solidFill>
                  <a:srgbClr val="002060"/>
                </a:solidFill>
              </a:rPr>
              <a:t>considerations for role and personal development </a:t>
            </a:r>
          </a:p>
          <a:p>
            <a:r>
              <a:rPr lang="en-GB" dirty="0" smtClean="0">
                <a:solidFill>
                  <a:srgbClr val="002060"/>
                </a:solidFill>
              </a:rPr>
              <a:t>outline </a:t>
            </a:r>
            <a:r>
              <a:rPr lang="en-GB" dirty="0">
                <a:solidFill>
                  <a:srgbClr val="002060"/>
                </a:solidFill>
              </a:rPr>
              <a:t>how and why it is possible </a:t>
            </a:r>
            <a:r>
              <a:rPr lang="en-GB" dirty="0" smtClean="0">
                <a:solidFill>
                  <a:srgbClr val="002060"/>
                </a:solidFill>
              </a:rPr>
              <a:t>for </a:t>
            </a:r>
            <a:r>
              <a:rPr lang="en-GB" dirty="0">
                <a:solidFill>
                  <a:srgbClr val="002060"/>
                </a:solidFill>
              </a:rPr>
              <a:t>a support worker to work in a role above Band </a:t>
            </a:r>
            <a:r>
              <a:rPr lang="en-GB" dirty="0" smtClean="0">
                <a:solidFill>
                  <a:srgbClr val="002060"/>
                </a:solidFill>
              </a:rPr>
              <a:t>4</a:t>
            </a:r>
          </a:p>
          <a:p>
            <a:r>
              <a:rPr lang="en-GB" dirty="0" smtClean="0">
                <a:solidFill>
                  <a:srgbClr val="002060"/>
                </a:solidFill>
              </a:rPr>
              <a:t>describe </a:t>
            </a:r>
            <a:r>
              <a:rPr lang="en-GB" dirty="0">
                <a:solidFill>
                  <a:srgbClr val="002060"/>
                </a:solidFill>
              </a:rPr>
              <a:t>circumstances in which a support worker role above Band 4 might be beneficial to a service</a:t>
            </a:r>
          </a:p>
          <a:p>
            <a:r>
              <a:rPr lang="en-GB" dirty="0" smtClean="0">
                <a:solidFill>
                  <a:srgbClr val="002060"/>
                </a:solidFill>
              </a:rPr>
              <a:t>outline </a:t>
            </a:r>
            <a:r>
              <a:rPr lang="en-GB" dirty="0">
                <a:solidFill>
                  <a:srgbClr val="002060"/>
                </a:solidFill>
              </a:rPr>
              <a:t>the knowledge, skills, attributes and experiences required to work as a support worker above Band 4 </a:t>
            </a:r>
            <a:endParaRPr lang="en-GB" dirty="0" smtClean="0">
              <a:solidFill>
                <a:srgbClr val="002060"/>
              </a:solidFill>
            </a:endParaRPr>
          </a:p>
          <a:p>
            <a:endParaRPr lang="en-GB" dirty="0"/>
          </a:p>
        </p:txBody>
      </p:sp>
    </p:spTree>
    <p:extLst>
      <p:ext uri="{BB962C8B-B14F-4D97-AF65-F5344CB8AC3E}">
        <p14:creationId xmlns:p14="http://schemas.microsoft.com/office/powerpoint/2010/main" val="33522085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Is it possible?</a:t>
            </a:r>
            <a:endParaRPr lang="en-GB" b="1" dirty="0">
              <a:solidFill>
                <a:srgbClr val="002060"/>
              </a:solidFill>
            </a:endParaRPr>
          </a:p>
        </p:txBody>
      </p:sp>
      <p:pic>
        <p:nvPicPr>
          <p:cNvPr id="9" name="Content Placeholder 8"/>
          <p:cNvPicPr>
            <a:picLocks noGrp="1" noChangeAspect="1"/>
          </p:cNvPicPr>
          <p:nvPr>
            <p:ph idx="1"/>
          </p:nvPr>
        </p:nvPicPr>
        <p:blipFill>
          <a:blip r:embed="rId5"/>
          <a:stretch>
            <a:fillRect/>
          </a:stretch>
        </p:blipFill>
        <p:spPr>
          <a:xfrm>
            <a:off x="2714017" y="2033080"/>
            <a:ext cx="2237362" cy="3036533"/>
          </a:xfrm>
          <a:prstGeom prst="rect">
            <a:avLst/>
          </a:prstGeom>
        </p:spPr>
      </p:pic>
      <p:pic>
        <p:nvPicPr>
          <p:cNvPr id="12" name="Picture 11"/>
          <p:cNvPicPr>
            <a:picLocks noChangeAspect="1"/>
          </p:cNvPicPr>
          <p:nvPr/>
        </p:nvPicPr>
        <p:blipFill>
          <a:blip r:embed="rId6"/>
          <a:stretch>
            <a:fillRect/>
          </a:stretch>
        </p:blipFill>
        <p:spPr>
          <a:xfrm>
            <a:off x="6877456" y="1690688"/>
            <a:ext cx="3307404" cy="3492229"/>
          </a:xfrm>
          <a:prstGeom prst="rect">
            <a:avLst/>
          </a:prstGeom>
        </p:spPr>
      </p:pic>
    </p:spTree>
    <p:extLst>
      <p:ext uri="{BB962C8B-B14F-4D97-AF65-F5344CB8AC3E}">
        <p14:creationId xmlns:p14="http://schemas.microsoft.com/office/powerpoint/2010/main" val="19026138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How is banding of a role in the NHS determined?</a:t>
            </a:r>
            <a:endParaRPr lang="en-GB" b="1" dirty="0">
              <a:solidFill>
                <a:srgbClr val="002060"/>
              </a:solidFill>
            </a:endParaRPr>
          </a:p>
        </p:txBody>
      </p:sp>
      <p:sp>
        <p:nvSpPr>
          <p:cNvPr id="8" name="Content Placeholder 7"/>
          <p:cNvSpPr>
            <a:spLocks noGrp="1"/>
          </p:cNvSpPr>
          <p:nvPr>
            <p:ph idx="1"/>
          </p:nvPr>
        </p:nvSpPr>
        <p:spPr>
          <a:xfrm>
            <a:off x="838200" y="1580575"/>
            <a:ext cx="10515600" cy="4625671"/>
          </a:xfrm>
        </p:spPr>
        <p:txBody>
          <a:bodyPr>
            <a:normAutofit fontScale="70000" lnSpcReduction="20000"/>
          </a:bodyPr>
          <a:lstStyle/>
          <a:p>
            <a:r>
              <a:rPr lang="en-GB" dirty="0" smtClean="0">
                <a:solidFill>
                  <a:srgbClr val="002060"/>
                </a:solidFill>
              </a:rPr>
              <a:t>By the demands of the job</a:t>
            </a:r>
          </a:p>
          <a:p>
            <a:r>
              <a:rPr lang="en-GB" dirty="0" smtClean="0">
                <a:solidFill>
                  <a:srgbClr val="002060"/>
                </a:solidFill>
              </a:rPr>
              <a:t>Demands are reviewed and scored through the </a:t>
            </a:r>
            <a:r>
              <a:rPr lang="en-GB" b="1" dirty="0" smtClean="0">
                <a:solidFill>
                  <a:srgbClr val="002060"/>
                </a:solidFill>
              </a:rPr>
              <a:t>Job Evaluation </a:t>
            </a:r>
            <a:r>
              <a:rPr lang="en-GB" dirty="0" smtClean="0">
                <a:solidFill>
                  <a:srgbClr val="002060"/>
                </a:solidFill>
              </a:rPr>
              <a:t>process</a:t>
            </a:r>
          </a:p>
          <a:p>
            <a:r>
              <a:rPr lang="en-GB" dirty="0" smtClean="0">
                <a:solidFill>
                  <a:srgbClr val="002060"/>
                </a:solidFill>
              </a:rPr>
              <a:t>16 </a:t>
            </a:r>
            <a:r>
              <a:rPr lang="en-GB" dirty="0">
                <a:solidFill>
                  <a:srgbClr val="002060"/>
                </a:solidFill>
              </a:rPr>
              <a:t>factors </a:t>
            </a:r>
            <a:r>
              <a:rPr lang="en-GB" dirty="0" smtClean="0">
                <a:solidFill>
                  <a:srgbClr val="002060"/>
                </a:solidFill>
              </a:rPr>
              <a:t>which describe </a:t>
            </a:r>
            <a:r>
              <a:rPr lang="en-GB" dirty="0">
                <a:solidFill>
                  <a:srgbClr val="002060"/>
                </a:solidFill>
              </a:rPr>
              <a:t>the knowledge, skill, </a:t>
            </a:r>
            <a:r>
              <a:rPr lang="en-GB" dirty="0" smtClean="0">
                <a:solidFill>
                  <a:srgbClr val="002060"/>
                </a:solidFill>
              </a:rPr>
              <a:t>training, experience</a:t>
            </a:r>
            <a:r>
              <a:rPr lang="en-GB" dirty="0">
                <a:solidFill>
                  <a:srgbClr val="002060"/>
                </a:solidFill>
              </a:rPr>
              <a:t>, responsibility and effort </a:t>
            </a:r>
            <a:r>
              <a:rPr lang="en-GB" dirty="0" smtClean="0">
                <a:solidFill>
                  <a:srgbClr val="002060"/>
                </a:solidFill>
              </a:rPr>
              <a:t>(K,S,T,E,R,E) required </a:t>
            </a:r>
            <a:r>
              <a:rPr lang="en-GB" dirty="0">
                <a:solidFill>
                  <a:srgbClr val="002060"/>
                </a:solidFill>
              </a:rPr>
              <a:t>to do the job </a:t>
            </a:r>
            <a:endParaRPr lang="en-GB" dirty="0" smtClean="0">
              <a:solidFill>
                <a:srgbClr val="002060"/>
              </a:solidFill>
            </a:endParaRPr>
          </a:p>
          <a:p>
            <a:r>
              <a:rPr lang="en-GB" dirty="0" smtClean="0">
                <a:solidFill>
                  <a:srgbClr val="002060"/>
                </a:solidFill>
              </a:rPr>
              <a:t>Each factor is assigned a level based on the extent of K,S,T,E,R,E required to do the job</a:t>
            </a:r>
          </a:p>
          <a:p>
            <a:r>
              <a:rPr lang="en-GB" dirty="0" smtClean="0">
                <a:solidFill>
                  <a:srgbClr val="002060"/>
                </a:solidFill>
              </a:rPr>
              <a:t>Each level has  score  </a:t>
            </a:r>
            <a:endParaRPr lang="en-GB" dirty="0">
              <a:solidFill>
                <a:srgbClr val="002060"/>
              </a:solidFill>
            </a:endParaRPr>
          </a:p>
          <a:p>
            <a:r>
              <a:rPr lang="en-GB" dirty="0" smtClean="0">
                <a:solidFill>
                  <a:srgbClr val="002060"/>
                </a:solidFill>
              </a:rPr>
              <a:t>The higher the level of K,S,T,E,R,E required to do the job - the higher the score for each factor </a:t>
            </a:r>
          </a:p>
          <a:p>
            <a:r>
              <a:rPr lang="en-GB" dirty="0" smtClean="0">
                <a:solidFill>
                  <a:srgbClr val="002060"/>
                </a:solidFill>
              </a:rPr>
              <a:t>Scores for each factor are totalled and the total score determines the band. </a:t>
            </a:r>
          </a:p>
          <a:p>
            <a:r>
              <a:rPr lang="en-GB" dirty="0" smtClean="0">
                <a:solidFill>
                  <a:srgbClr val="002060"/>
                </a:solidFill>
              </a:rPr>
              <a:t>JE score 271-325 = Band 4</a:t>
            </a:r>
          </a:p>
          <a:p>
            <a:r>
              <a:rPr lang="en-GB" dirty="0" smtClean="0">
                <a:solidFill>
                  <a:srgbClr val="002060"/>
                </a:solidFill>
              </a:rPr>
              <a:t>JE score 326-395 = Band 5</a:t>
            </a:r>
          </a:p>
          <a:p>
            <a:r>
              <a:rPr lang="en-GB" dirty="0" smtClean="0">
                <a:solidFill>
                  <a:srgbClr val="002060"/>
                </a:solidFill>
              </a:rPr>
              <a:t>Jobs where </a:t>
            </a:r>
            <a:r>
              <a:rPr lang="en-GB" b="1" dirty="0" smtClean="0">
                <a:solidFill>
                  <a:srgbClr val="002060"/>
                </a:solidFill>
              </a:rPr>
              <a:t>ultimate</a:t>
            </a:r>
            <a:r>
              <a:rPr lang="en-GB" dirty="0" smtClean="0">
                <a:solidFill>
                  <a:srgbClr val="002060"/>
                </a:solidFill>
              </a:rPr>
              <a:t> responsibility for patient care is required - generally there is a need for professional registration and therefore score more highly in a range of factors than those where there isn’t </a:t>
            </a:r>
            <a:r>
              <a:rPr lang="en-GB" b="1" dirty="0" smtClean="0">
                <a:solidFill>
                  <a:srgbClr val="002060"/>
                </a:solidFill>
              </a:rPr>
              <a:t>ultimate </a:t>
            </a:r>
            <a:r>
              <a:rPr lang="en-GB" dirty="0" smtClean="0">
                <a:solidFill>
                  <a:srgbClr val="002060"/>
                </a:solidFill>
              </a:rPr>
              <a:t>responsibility for patient care </a:t>
            </a:r>
          </a:p>
          <a:p>
            <a:r>
              <a:rPr lang="en-GB" dirty="0" smtClean="0">
                <a:solidFill>
                  <a:srgbClr val="002060"/>
                </a:solidFill>
              </a:rPr>
              <a:t>Graduate registrant jobs evaluate at Band 5</a:t>
            </a:r>
          </a:p>
          <a:p>
            <a:endParaRPr lang="en-GB" dirty="0">
              <a:solidFill>
                <a:srgbClr val="002060"/>
              </a:solidFill>
            </a:endParaRPr>
          </a:p>
        </p:txBody>
      </p:sp>
    </p:spTree>
    <p:extLst>
      <p:ext uri="{BB962C8B-B14F-4D97-AF65-F5344CB8AC3E}">
        <p14:creationId xmlns:p14="http://schemas.microsoft.com/office/powerpoint/2010/main" val="16147772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What does Band 5 or above look like for a physiotherapy non-registrant?</a:t>
            </a:r>
            <a:endParaRPr lang="en-GB" b="1" dirty="0">
              <a:solidFill>
                <a:srgbClr val="002060"/>
              </a:solidFill>
            </a:endParaRPr>
          </a:p>
        </p:txBody>
      </p:sp>
      <p:sp>
        <p:nvSpPr>
          <p:cNvPr id="8" name="Content Placeholder 7"/>
          <p:cNvSpPr>
            <a:spLocks noGrp="1"/>
          </p:cNvSpPr>
          <p:nvPr>
            <p:ph idx="1"/>
          </p:nvPr>
        </p:nvSpPr>
        <p:spPr>
          <a:xfrm>
            <a:off x="838200" y="1580575"/>
            <a:ext cx="10515600" cy="4625671"/>
          </a:xfrm>
        </p:spPr>
        <p:txBody>
          <a:bodyPr>
            <a:normAutofit/>
          </a:bodyPr>
          <a:lstStyle/>
          <a:p>
            <a:endParaRPr lang="en-GB" dirty="0">
              <a:solidFill>
                <a:srgbClr val="002060"/>
              </a:solidFill>
            </a:endParaRPr>
          </a:p>
        </p:txBody>
      </p:sp>
      <p:sp>
        <p:nvSpPr>
          <p:cNvPr id="10" name="TextBox 9"/>
          <p:cNvSpPr txBox="1"/>
          <p:nvPr/>
        </p:nvSpPr>
        <p:spPr>
          <a:xfrm>
            <a:off x="1157590" y="3255969"/>
            <a:ext cx="1984442" cy="461665"/>
          </a:xfrm>
          <a:prstGeom prst="rect">
            <a:avLst/>
          </a:prstGeom>
          <a:noFill/>
        </p:spPr>
        <p:txBody>
          <a:bodyPr wrap="square" rtlCol="0">
            <a:spAutoFit/>
          </a:bodyPr>
          <a:lstStyle/>
          <a:p>
            <a:r>
              <a:rPr lang="en-GB" sz="2400" dirty="0" smtClean="0"/>
              <a:t>Responsibility</a:t>
            </a:r>
            <a:endParaRPr lang="en-GB" sz="2400" dirty="0"/>
          </a:p>
        </p:txBody>
      </p:sp>
      <p:sp>
        <p:nvSpPr>
          <p:cNvPr id="14" name="TextBox 13"/>
          <p:cNvSpPr txBox="1"/>
          <p:nvPr/>
        </p:nvSpPr>
        <p:spPr>
          <a:xfrm>
            <a:off x="7088222" y="2906138"/>
            <a:ext cx="2775625" cy="1569660"/>
          </a:xfrm>
          <a:prstGeom prst="rect">
            <a:avLst/>
          </a:prstGeom>
          <a:noFill/>
        </p:spPr>
        <p:txBody>
          <a:bodyPr wrap="square" rtlCol="0">
            <a:spAutoFit/>
          </a:bodyPr>
          <a:lstStyle/>
          <a:p>
            <a:r>
              <a:rPr lang="en-GB" sz="2400" dirty="0" smtClean="0"/>
              <a:t>The requirement for a higher level of knowledge, skill, experience </a:t>
            </a:r>
            <a:endParaRPr lang="en-GB" sz="2400" dirty="0"/>
          </a:p>
        </p:txBody>
      </p:sp>
      <p:sp>
        <p:nvSpPr>
          <p:cNvPr id="15" name="Down Arrow 14"/>
          <p:cNvSpPr/>
          <p:nvPr/>
        </p:nvSpPr>
        <p:spPr>
          <a:xfrm rot="10800000">
            <a:off x="3142033" y="2721311"/>
            <a:ext cx="476655" cy="2901276"/>
          </a:xfrm>
          <a:prstGeom prst="downArrow">
            <a:avLst/>
          </a:prstGeom>
          <a:solidFill>
            <a:srgbClr val="7354C3"/>
          </a:solidFill>
          <a:ln>
            <a:solidFill>
              <a:srgbClr val="735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0800000">
            <a:off x="6342433" y="2721311"/>
            <a:ext cx="496111" cy="2901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3345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Key considerations for role development </a:t>
            </a:r>
            <a:endParaRPr lang="en-GB" b="1" dirty="0">
              <a:solidFill>
                <a:srgbClr val="002060"/>
              </a:solidFill>
            </a:endParaRP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4345223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4593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Jobs beyond Band 4 for Non-registrants</a:t>
            </a:r>
            <a:br>
              <a:rPr lang="en-GB" b="1" dirty="0" smtClean="0">
                <a:solidFill>
                  <a:srgbClr val="002060"/>
                </a:solidFill>
              </a:rPr>
            </a:br>
            <a:r>
              <a:rPr lang="en-GB" b="1" dirty="0" smtClean="0">
                <a:solidFill>
                  <a:srgbClr val="002060"/>
                </a:solidFill>
              </a:rPr>
              <a:t>What are the </a:t>
            </a:r>
            <a:r>
              <a:rPr lang="en-GB" b="1" dirty="0" smtClean="0">
                <a:solidFill>
                  <a:srgbClr val="002060"/>
                </a:solidFill>
              </a:rPr>
              <a:t>opportunities? </a:t>
            </a:r>
            <a:endParaRPr lang="en-GB"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GB" b="1" dirty="0" smtClean="0">
                <a:solidFill>
                  <a:srgbClr val="002060"/>
                </a:solidFill>
              </a:rPr>
              <a:t>Jobs</a:t>
            </a:r>
            <a:r>
              <a:rPr lang="en-GB" dirty="0" smtClean="0">
                <a:solidFill>
                  <a:srgbClr val="002060"/>
                </a:solidFill>
              </a:rPr>
              <a:t> with greater </a:t>
            </a:r>
            <a:r>
              <a:rPr lang="en-GB" b="1" dirty="0" smtClean="0">
                <a:solidFill>
                  <a:srgbClr val="002060"/>
                </a:solidFill>
              </a:rPr>
              <a:t>responsibility</a:t>
            </a:r>
            <a:r>
              <a:rPr lang="en-GB" dirty="0" smtClean="0">
                <a:solidFill>
                  <a:srgbClr val="002060"/>
                </a:solidFill>
              </a:rPr>
              <a:t> for clinical care in order to </a:t>
            </a:r>
            <a:r>
              <a:rPr lang="en-GB" b="1" dirty="0" smtClean="0">
                <a:solidFill>
                  <a:srgbClr val="002060"/>
                </a:solidFill>
              </a:rPr>
              <a:t>meet the needs of a service</a:t>
            </a:r>
            <a:r>
              <a:rPr lang="en-GB" dirty="0" smtClean="0">
                <a:solidFill>
                  <a:srgbClr val="002060"/>
                </a:solidFill>
              </a:rPr>
              <a:t> (Registrant will still hold ultimate responsibility for patient care</a:t>
            </a:r>
            <a:r>
              <a:rPr lang="en-GB" dirty="0" smtClean="0">
                <a:solidFill>
                  <a:srgbClr val="002060"/>
                </a:solidFill>
              </a:rPr>
              <a:t>)</a:t>
            </a:r>
          </a:p>
          <a:p>
            <a:pPr marL="0" indent="0">
              <a:buNone/>
            </a:pPr>
            <a:r>
              <a:rPr lang="en-GB" dirty="0" smtClean="0">
                <a:solidFill>
                  <a:srgbClr val="7354C3"/>
                </a:solidFill>
              </a:rPr>
              <a:t>Niche areas of expertise where continuity of service provision is required to release registered staff for highly complex care &amp; staff development</a:t>
            </a:r>
            <a:endParaRPr lang="en-GB" dirty="0" smtClean="0">
              <a:solidFill>
                <a:srgbClr val="7354C3"/>
              </a:solidFill>
            </a:endParaRPr>
          </a:p>
          <a:p>
            <a:r>
              <a:rPr lang="en-GB" b="1" dirty="0" smtClean="0">
                <a:solidFill>
                  <a:srgbClr val="002060"/>
                </a:solidFill>
              </a:rPr>
              <a:t>Jobs</a:t>
            </a:r>
            <a:r>
              <a:rPr lang="en-GB" dirty="0" smtClean="0">
                <a:solidFill>
                  <a:srgbClr val="002060"/>
                </a:solidFill>
              </a:rPr>
              <a:t> </a:t>
            </a:r>
            <a:r>
              <a:rPr lang="en-GB" dirty="0" smtClean="0">
                <a:solidFill>
                  <a:srgbClr val="002060"/>
                </a:solidFill>
              </a:rPr>
              <a:t>with greater </a:t>
            </a:r>
            <a:r>
              <a:rPr lang="en-GB" b="1" dirty="0" smtClean="0">
                <a:solidFill>
                  <a:srgbClr val="002060"/>
                </a:solidFill>
              </a:rPr>
              <a:t>responsibility</a:t>
            </a:r>
            <a:r>
              <a:rPr lang="en-GB" dirty="0" smtClean="0">
                <a:solidFill>
                  <a:srgbClr val="002060"/>
                </a:solidFill>
              </a:rPr>
              <a:t> for leadership, service development, staff management, staff  development  </a:t>
            </a:r>
            <a:endParaRPr lang="en-GB" dirty="0" smtClean="0">
              <a:solidFill>
                <a:srgbClr val="002060"/>
              </a:solidFill>
            </a:endParaRPr>
          </a:p>
          <a:p>
            <a:r>
              <a:rPr lang="en-GB" b="1" dirty="0" smtClean="0">
                <a:solidFill>
                  <a:srgbClr val="002060"/>
                </a:solidFill>
              </a:rPr>
              <a:t>Jobs</a:t>
            </a:r>
            <a:r>
              <a:rPr lang="en-GB" dirty="0" smtClean="0">
                <a:solidFill>
                  <a:srgbClr val="002060"/>
                </a:solidFill>
              </a:rPr>
              <a:t> with greater </a:t>
            </a:r>
            <a:r>
              <a:rPr lang="en-GB" b="1" dirty="0" smtClean="0">
                <a:solidFill>
                  <a:srgbClr val="002060"/>
                </a:solidFill>
              </a:rPr>
              <a:t>responsibility</a:t>
            </a:r>
            <a:r>
              <a:rPr lang="en-GB" dirty="0" smtClean="0">
                <a:solidFill>
                  <a:srgbClr val="002060"/>
                </a:solidFill>
              </a:rPr>
              <a:t> for clinical care and where work is referred vs delegated or managed in order to </a:t>
            </a:r>
            <a:r>
              <a:rPr lang="en-GB" b="1" dirty="0" smtClean="0">
                <a:solidFill>
                  <a:srgbClr val="002060"/>
                </a:solidFill>
              </a:rPr>
              <a:t>meet the needs of a service  </a:t>
            </a:r>
          </a:p>
          <a:p>
            <a:pPr marL="0" indent="0">
              <a:buNone/>
            </a:pPr>
            <a:r>
              <a:rPr lang="en-GB" dirty="0" smtClean="0">
                <a:solidFill>
                  <a:srgbClr val="7354C3"/>
                </a:solidFill>
              </a:rPr>
              <a:t>Low risk onward care pathways e.g. MSK practitioner - where a statutory healthcare registration is not required but another relevant and appropriate qualification is together with professional registration with a relevant body </a:t>
            </a:r>
            <a:endParaRPr lang="en-GB" dirty="0" smtClean="0">
              <a:solidFill>
                <a:srgbClr val="7354C3"/>
              </a:solidFill>
            </a:endParaRPr>
          </a:p>
          <a:p>
            <a:endParaRPr lang="en-GB" dirty="0"/>
          </a:p>
          <a:p>
            <a:endParaRPr lang="en-GB" dirty="0" smtClean="0"/>
          </a:p>
        </p:txBody>
      </p:sp>
    </p:spTree>
    <p:extLst>
      <p:ext uri="{BB962C8B-B14F-4D97-AF65-F5344CB8AC3E}">
        <p14:creationId xmlns:p14="http://schemas.microsoft.com/office/powerpoint/2010/main" val="36869670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What might be possible if we do provide opportunities?</a:t>
            </a:r>
            <a:endParaRPr lang="en-GB" b="1" dirty="0">
              <a:solidFill>
                <a:srgbClr val="002060"/>
              </a:solidFill>
            </a:endParaRPr>
          </a:p>
        </p:txBody>
      </p:sp>
      <p:sp>
        <p:nvSpPr>
          <p:cNvPr id="3" name="Content Placeholder 2"/>
          <p:cNvSpPr>
            <a:spLocks noGrp="1"/>
          </p:cNvSpPr>
          <p:nvPr>
            <p:ph idx="1"/>
          </p:nvPr>
        </p:nvSpPr>
        <p:spPr/>
        <p:txBody>
          <a:bodyPr/>
          <a:lstStyle/>
          <a:p>
            <a:endParaRPr lang="en-GB" dirty="0" smtClean="0"/>
          </a:p>
          <a:p>
            <a:r>
              <a:rPr lang="en-GB" dirty="0" smtClean="0">
                <a:solidFill>
                  <a:srgbClr val="002060"/>
                </a:solidFill>
              </a:rPr>
              <a:t>Registered </a:t>
            </a:r>
            <a:r>
              <a:rPr lang="en-GB" dirty="0" smtClean="0">
                <a:solidFill>
                  <a:srgbClr val="002060"/>
                </a:solidFill>
              </a:rPr>
              <a:t>staff capacity </a:t>
            </a:r>
          </a:p>
          <a:p>
            <a:r>
              <a:rPr lang="en-GB" dirty="0" smtClean="0">
                <a:solidFill>
                  <a:srgbClr val="002060"/>
                </a:solidFill>
              </a:rPr>
              <a:t>Efficiency of services </a:t>
            </a:r>
          </a:p>
          <a:p>
            <a:r>
              <a:rPr lang="en-GB" dirty="0" smtClean="0">
                <a:solidFill>
                  <a:srgbClr val="002060"/>
                </a:solidFill>
              </a:rPr>
              <a:t>Retention of non-registrants </a:t>
            </a:r>
          </a:p>
          <a:p>
            <a:r>
              <a:rPr lang="en-GB" dirty="0" smtClean="0">
                <a:solidFill>
                  <a:srgbClr val="002060"/>
                </a:solidFill>
              </a:rPr>
              <a:t>Leadership  diversity </a:t>
            </a:r>
          </a:p>
          <a:p>
            <a:endParaRPr lang="en-GB" dirty="0">
              <a:solidFill>
                <a:srgbClr val="002060"/>
              </a:solidFill>
            </a:endParaRPr>
          </a:p>
          <a:p>
            <a:r>
              <a:rPr lang="en-GB" dirty="0" smtClean="0">
                <a:solidFill>
                  <a:srgbClr val="002060"/>
                </a:solidFill>
              </a:rPr>
              <a:t>Better outcomes and experiences for patients </a:t>
            </a:r>
          </a:p>
        </p:txBody>
      </p:sp>
    </p:spTree>
    <p:extLst>
      <p:ext uri="{BB962C8B-B14F-4D97-AF65-F5344CB8AC3E}">
        <p14:creationId xmlns:p14="http://schemas.microsoft.com/office/powerpoint/2010/main" val="9568677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pPr algn="ctr"/>
            <a:r>
              <a:rPr lang="en-GB" b="1" dirty="0" smtClean="0">
                <a:solidFill>
                  <a:srgbClr val="002060"/>
                </a:solidFill>
              </a:rPr>
              <a:t>How can we get there? </a:t>
            </a:r>
            <a:endParaRPr lang="en-GB" b="1" dirty="0">
              <a:solidFill>
                <a:srgbClr val="002060"/>
              </a:solidFill>
            </a:endParaRPr>
          </a:p>
        </p:txBody>
      </p:sp>
      <p:sp>
        <p:nvSpPr>
          <p:cNvPr id="3" name="Content Placeholder 2"/>
          <p:cNvSpPr>
            <a:spLocks noGrp="1"/>
          </p:cNvSpPr>
          <p:nvPr>
            <p:ph idx="1"/>
          </p:nvPr>
        </p:nvSpPr>
        <p:spPr/>
        <p:txBody>
          <a:bodyPr/>
          <a:lstStyle/>
          <a:p>
            <a:r>
              <a:rPr lang="en-GB" dirty="0" smtClean="0">
                <a:solidFill>
                  <a:srgbClr val="002060"/>
                </a:solidFill>
              </a:rPr>
              <a:t>Jobs!</a:t>
            </a:r>
          </a:p>
          <a:p>
            <a:r>
              <a:rPr lang="en-GB" dirty="0" smtClean="0">
                <a:solidFill>
                  <a:srgbClr val="002060"/>
                </a:solidFill>
              </a:rPr>
              <a:t>Replacing </a:t>
            </a:r>
            <a:r>
              <a:rPr lang="en-GB" dirty="0">
                <a:solidFill>
                  <a:srgbClr val="002060"/>
                </a:solidFill>
              </a:rPr>
              <a:t>attitudes and beliefs with facts and evidence</a:t>
            </a:r>
          </a:p>
          <a:p>
            <a:r>
              <a:rPr lang="en-GB" dirty="0" smtClean="0">
                <a:solidFill>
                  <a:srgbClr val="002060"/>
                </a:solidFill>
              </a:rPr>
              <a:t>Forward thinking managers</a:t>
            </a:r>
          </a:p>
          <a:p>
            <a:r>
              <a:rPr lang="en-GB" dirty="0" smtClean="0">
                <a:solidFill>
                  <a:srgbClr val="002060"/>
                </a:solidFill>
              </a:rPr>
              <a:t>Courageous managers and teams</a:t>
            </a:r>
          </a:p>
          <a:p>
            <a:r>
              <a:rPr lang="en-GB" dirty="0" smtClean="0">
                <a:solidFill>
                  <a:srgbClr val="002060"/>
                </a:solidFill>
              </a:rPr>
              <a:t>Access to education and training </a:t>
            </a:r>
          </a:p>
          <a:p>
            <a:endParaRPr lang="en-GB" dirty="0" smtClean="0"/>
          </a:p>
        </p:txBody>
      </p:sp>
      <p:sp>
        <p:nvSpPr>
          <p:cNvPr id="4" name="AutoShape 2" descr="Data management made sim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5"/>
          <a:stretch>
            <a:fillRect/>
          </a:stretch>
        </p:blipFill>
        <p:spPr>
          <a:xfrm>
            <a:off x="9434919" y="1904763"/>
            <a:ext cx="2205266" cy="1609928"/>
          </a:xfrm>
          <a:prstGeom prst="rect">
            <a:avLst/>
          </a:prstGeom>
        </p:spPr>
      </p:pic>
      <p:pic>
        <p:nvPicPr>
          <p:cNvPr id="9" name="Picture 8"/>
          <p:cNvPicPr>
            <a:picLocks noChangeAspect="1"/>
          </p:cNvPicPr>
          <p:nvPr/>
        </p:nvPicPr>
        <p:blipFill>
          <a:blip r:embed="rId6"/>
          <a:stretch>
            <a:fillRect/>
          </a:stretch>
        </p:blipFill>
        <p:spPr>
          <a:xfrm>
            <a:off x="4281892" y="4436217"/>
            <a:ext cx="2143125" cy="1188192"/>
          </a:xfrm>
          <a:prstGeom prst="rect">
            <a:avLst/>
          </a:prstGeom>
        </p:spPr>
      </p:pic>
      <p:pic>
        <p:nvPicPr>
          <p:cNvPr id="10" name="Picture 9"/>
          <p:cNvPicPr>
            <a:picLocks noChangeAspect="1"/>
          </p:cNvPicPr>
          <p:nvPr/>
        </p:nvPicPr>
        <p:blipFill>
          <a:blip r:embed="rId7"/>
          <a:stretch>
            <a:fillRect/>
          </a:stretch>
        </p:blipFill>
        <p:spPr>
          <a:xfrm>
            <a:off x="442605" y="4436217"/>
            <a:ext cx="3699854" cy="1038225"/>
          </a:xfrm>
          <a:prstGeom prst="rect">
            <a:avLst/>
          </a:prstGeom>
        </p:spPr>
      </p:pic>
      <p:pic>
        <p:nvPicPr>
          <p:cNvPr id="11" name="Picture 10"/>
          <p:cNvPicPr>
            <a:picLocks noChangeAspect="1"/>
          </p:cNvPicPr>
          <p:nvPr/>
        </p:nvPicPr>
        <p:blipFill>
          <a:blip r:embed="rId8"/>
          <a:stretch>
            <a:fillRect/>
          </a:stretch>
        </p:blipFill>
        <p:spPr>
          <a:xfrm>
            <a:off x="6564450" y="4436217"/>
            <a:ext cx="1908341" cy="1334311"/>
          </a:xfrm>
          <a:prstGeom prst="rect">
            <a:avLst/>
          </a:prstGeom>
        </p:spPr>
      </p:pic>
      <p:pic>
        <p:nvPicPr>
          <p:cNvPr id="12" name="Picture 11"/>
          <p:cNvPicPr>
            <a:picLocks noChangeAspect="1"/>
          </p:cNvPicPr>
          <p:nvPr/>
        </p:nvPicPr>
        <p:blipFill>
          <a:blip r:embed="rId9"/>
          <a:stretch>
            <a:fillRect/>
          </a:stretch>
        </p:blipFill>
        <p:spPr>
          <a:xfrm>
            <a:off x="8350792" y="4451618"/>
            <a:ext cx="3800475" cy="1200150"/>
          </a:xfrm>
          <a:prstGeom prst="rect">
            <a:avLst/>
          </a:prstGeom>
        </p:spPr>
      </p:pic>
    </p:spTree>
    <p:extLst>
      <p:ext uri="{BB962C8B-B14F-4D97-AF65-F5344CB8AC3E}">
        <p14:creationId xmlns:p14="http://schemas.microsoft.com/office/powerpoint/2010/main" val="8083649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AutoShape 2" descr="Twitter's automation development rules | Twitte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fontScale="90000"/>
          </a:bodyPr>
          <a:lstStyle/>
          <a:p>
            <a:pPr algn="ctr"/>
            <a:r>
              <a:rPr lang="en-GB" b="1" dirty="0" smtClean="0">
                <a:solidFill>
                  <a:srgbClr val="002060"/>
                </a:solidFill>
              </a:rPr>
              <a:t>Hear what’s happening</a:t>
            </a:r>
            <a:br>
              <a:rPr lang="en-GB" b="1" dirty="0" smtClean="0">
                <a:solidFill>
                  <a:srgbClr val="002060"/>
                </a:solidFill>
              </a:rPr>
            </a:br>
            <a:r>
              <a:rPr lang="en-GB" b="1" dirty="0" smtClean="0">
                <a:solidFill>
                  <a:srgbClr val="002060"/>
                </a:solidFill>
              </a:rPr>
              <a:t>Get active with us </a:t>
            </a:r>
            <a:br>
              <a:rPr lang="en-GB" b="1" dirty="0" smtClean="0">
                <a:solidFill>
                  <a:srgbClr val="002060"/>
                </a:solidFill>
              </a:rPr>
            </a:br>
            <a:r>
              <a:rPr lang="en-GB" b="1" dirty="0" smtClean="0">
                <a:solidFill>
                  <a:srgbClr val="002060"/>
                </a:solidFill>
              </a:rPr>
              <a:t>Celebrate progress  </a:t>
            </a:r>
            <a:endParaRPr lang="en-GB" b="1" dirty="0">
              <a:solidFill>
                <a:srgbClr val="002060"/>
              </a:solidFill>
            </a:endParaRPr>
          </a:p>
        </p:txBody>
      </p:sp>
      <p:sp>
        <p:nvSpPr>
          <p:cNvPr id="4" name="AutoShape 2" descr="Data management made sim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s://www.csp.org.uk/sites/default/files/styles/section_index_teaser/public/images/2019-06/east_of_england.jpg?h=705ad906&amp;itok=MxH9nU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2775" y="2625843"/>
            <a:ext cx="4191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23752" y="2762655"/>
            <a:ext cx="3667328" cy="2308324"/>
          </a:xfrm>
          <a:prstGeom prst="rect">
            <a:avLst/>
          </a:prstGeom>
          <a:noFill/>
        </p:spPr>
        <p:txBody>
          <a:bodyPr wrap="square" rtlCol="0">
            <a:spAutoFit/>
          </a:bodyPr>
          <a:lstStyle/>
          <a:p>
            <a:r>
              <a:rPr lang="en-GB" sz="2400" b="1" dirty="0" smtClean="0">
                <a:solidFill>
                  <a:srgbClr val="002060"/>
                </a:solidFill>
              </a:rPr>
              <a:t>23</a:t>
            </a:r>
            <a:r>
              <a:rPr lang="en-GB" sz="2400" b="1" baseline="30000" dirty="0" smtClean="0">
                <a:solidFill>
                  <a:srgbClr val="002060"/>
                </a:solidFill>
              </a:rPr>
              <a:t>rd</a:t>
            </a:r>
            <a:r>
              <a:rPr lang="en-GB" sz="2400" b="1" dirty="0" smtClean="0">
                <a:solidFill>
                  <a:srgbClr val="002060"/>
                </a:solidFill>
              </a:rPr>
              <a:t> November 12-1pm</a:t>
            </a:r>
          </a:p>
          <a:p>
            <a:endParaRPr lang="en-GB" sz="2400" b="1" dirty="0">
              <a:solidFill>
                <a:srgbClr val="002060"/>
              </a:solidFill>
            </a:endParaRPr>
          </a:p>
          <a:p>
            <a:r>
              <a:rPr lang="en-GB" sz="2400" b="1" dirty="0" smtClean="0">
                <a:solidFill>
                  <a:srgbClr val="002060"/>
                </a:solidFill>
              </a:rPr>
              <a:t>Link will go live shortly</a:t>
            </a:r>
          </a:p>
          <a:p>
            <a:endParaRPr lang="en-GB" sz="2400" b="1" dirty="0">
              <a:solidFill>
                <a:srgbClr val="002060"/>
              </a:solidFill>
            </a:endParaRPr>
          </a:p>
          <a:p>
            <a:r>
              <a:rPr lang="en-GB" sz="2400" b="1" dirty="0" smtClean="0">
                <a:solidFill>
                  <a:srgbClr val="002060"/>
                </a:solidFill>
              </a:rPr>
              <a:t>Key note address by Karen Middleton </a:t>
            </a:r>
            <a:endParaRPr lang="en-GB" sz="2400" b="1" dirty="0">
              <a:solidFill>
                <a:srgbClr val="002060"/>
              </a:solidFill>
            </a:endParaRPr>
          </a:p>
        </p:txBody>
      </p:sp>
      <p:pic>
        <p:nvPicPr>
          <p:cNvPr id="15" name="Picture 14"/>
          <p:cNvPicPr>
            <a:picLocks noChangeAspect="1"/>
          </p:cNvPicPr>
          <p:nvPr/>
        </p:nvPicPr>
        <p:blipFill>
          <a:blip r:embed="rId6"/>
          <a:stretch>
            <a:fillRect/>
          </a:stretch>
        </p:blipFill>
        <p:spPr>
          <a:xfrm>
            <a:off x="9311057" y="3180924"/>
            <a:ext cx="2259711" cy="1271087"/>
          </a:xfrm>
          <a:prstGeom prst="rect">
            <a:avLst/>
          </a:prstGeom>
        </p:spPr>
      </p:pic>
    </p:spTree>
    <p:extLst>
      <p:ext uri="{BB962C8B-B14F-4D97-AF65-F5344CB8AC3E}">
        <p14:creationId xmlns:p14="http://schemas.microsoft.com/office/powerpoint/2010/main" val="31354217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13" ma:contentTypeDescription="Create a new document." ma:contentTypeScope="" ma:versionID="901287f7d17eb4dfe20591f2c0b5f214">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45c8c954592ca4757ab0911558aff710"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B3EC11-0F0E-482E-9BB9-05618F551D97}">
  <ds:schemaRefs>
    <ds:schemaRef ds:uri="http://schemas.microsoft.com/sharepoint/v3/contenttype/forms"/>
  </ds:schemaRefs>
</ds:datastoreItem>
</file>

<file path=customXml/itemProps2.xml><?xml version="1.0" encoding="utf-8"?>
<ds:datastoreItem xmlns:ds="http://schemas.openxmlformats.org/officeDocument/2006/customXml" ds:itemID="{7E5EE7CC-55E5-4533-B60F-476451B99C15}"/>
</file>

<file path=customXml/itemProps3.xml><?xml version="1.0" encoding="utf-8"?>
<ds:datastoreItem xmlns:ds="http://schemas.openxmlformats.org/officeDocument/2006/customXml" ds:itemID="{C1449EFB-49E7-488E-918A-613529B7EB74}">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745705b5-8c3f-4465-8de1-88fd9c548a8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CSP_Corporate Powerpoint Template 2018</Template>
  <TotalTime>3347</TotalTime>
  <Words>2507</Words>
  <Application>Microsoft Office PowerPoint</Application>
  <PresentationFormat>Widescreen</PresentationFormat>
  <Paragraphs>171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Claire Fordham  CSP Professional adviser workforce and education professional lead for the non-registered workforce   fordhamc@csp.org.uk  @clairefordham5</vt:lpstr>
      <vt:lpstr>Is it possible?</vt:lpstr>
      <vt:lpstr>How is banding of a role in the NHS determined?</vt:lpstr>
      <vt:lpstr>What does Band 5 or above look like for a physiotherapy non-registrant?</vt:lpstr>
      <vt:lpstr>Key considerations for role development </vt:lpstr>
      <vt:lpstr>Jobs beyond Band 4 for Non-registrants What are the opportunities? </vt:lpstr>
      <vt:lpstr>What might be possible if we do provide opportunities?</vt:lpstr>
      <vt:lpstr>How can we get there? </vt:lpstr>
      <vt:lpstr>Hear what’s happening Get active with us  Celebrate progress  </vt:lpstr>
    </vt:vector>
  </TitlesOfParts>
  <Company>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Fordham</dc:creator>
  <cp:lastModifiedBy>Claire Fordham</cp:lastModifiedBy>
  <cp:revision>171</cp:revision>
  <cp:lastPrinted>2021-04-05T15:32:31Z</cp:lastPrinted>
  <dcterms:created xsi:type="dcterms:W3CDTF">2018-09-03T13:00:18Z</dcterms:created>
  <dcterms:modified xsi:type="dcterms:W3CDTF">2021-10-25T07:42:27Z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y fmtid="{D5CDD505-2E9C-101B-9397-08002B2CF9AE}" pid="3" name="_Level">
    <vt:i4>1</vt:i4>
  </property>
</Properties>
</file>