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2" r:id="rId4"/>
    <p:sldId id="275" r:id="rId5"/>
    <p:sldId id="276" r:id="rId6"/>
    <p:sldId id="264" r:id="rId7"/>
    <p:sldId id="283" r:id="rId8"/>
    <p:sldId id="262" r:id="rId9"/>
    <p:sldId id="274" r:id="rId10"/>
    <p:sldId id="263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21"/>
    <p:restoredTop sz="69479" autoAdjust="0"/>
  </p:normalViewPr>
  <p:slideViewPr>
    <p:cSldViewPr snapToGrid="0" snapToObjects="1">
      <p:cViewPr varScale="1">
        <p:scale>
          <a:sx n="51" d="100"/>
          <a:sy n="51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C19DC-9F81-254B-A499-303781B118E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BBF6C-B12E-7041-9367-1E41675DA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9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2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BF6C-B12E-7041-9367-1E41675DAF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27DD-A89D-584D-B3D2-CB76DE2D3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71B06-A574-2E45-84A5-4785CCB4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DF56C-A9D1-6044-BC08-00112F5B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49A-CBE4-D44F-89B8-5003D12D6FB0}" type="datetime1">
              <a:rPr lang="en-GB" smtClean="0"/>
              <a:t>27/11/2020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56D1-FBE1-AC4A-AFDC-E4B3A426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F1F6-EBF6-F343-8544-789BA1A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B0ED-FD47-F648-9667-25F6141F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1F2AE-406A-4841-A95D-D2840C32C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5AB3-547E-3A43-896F-35B3A6DD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64A8-2114-B247-B571-C747A426FB2B}" type="datetime1">
              <a:rPr lang="en-GB" smtClean="0"/>
              <a:t>27/11/2020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38EC-0BB8-5A4F-AD97-AABEC2CD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8672-EC84-DE42-A31A-E3C63A37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0988A-976A-534D-B0D8-B6C60F2E4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321D0-36E7-E242-BA1D-6B1FD7D44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CC7B6-D41A-7241-8649-EC303F5D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CDE-9AE5-E94A-BACD-1A07C77199BB}" type="datetime1">
              <a:rPr lang="en-GB" smtClean="0"/>
              <a:t>27/11/2020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0C551-FCE2-D241-80F6-D9D24E3F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7603-CC81-F14D-B9AA-E16DCF87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6106-21EF-FD43-B5AC-1E1AD1A0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4522-2421-BC40-87DC-4D728610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5DB4-9E84-3D45-B576-3FE3E215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876F-ED5B-FA49-8D42-EC491E2858CA}" type="datetime1">
              <a:rPr lang="en-GB" smtClean="0"/>
              <a:t>27/11/2020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70481-7239-BB41-8058-BDCC231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6A8E-D5F0-C244-A04B-68AC1EC0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9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6257-7D19-6446-AA71-5DCF1164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D6136-6245-1A43-A591-D2E08A064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9776-3C83-D249-A1CF-97AE9025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D0FD-9C44-A844-B70E-73597DB0E918}" type="datetime1">
              <a:rPr lang="en-GB" smtClean="0"/>
              <a:t>27/11/2020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FA13-C45C-F747-B84D-6B735DDF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EF668-62E5-D44E-9961-45A8929E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DD12-35BB-D742-8A73-33222652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C4DE-D2D5-9F44-86FC-F6DF9798B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A4AAA-0265-AF47-A30C-284D37AA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85ABC-A290-7149-9C6F-1235EC07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F15-903B-794F-8F20-3C930CB2466B}" type="datetime1">
              <a:rPr lang="en-GB" smtClean="0"/>
              <a:t>27/11/2020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13423-1901-8A4C-ACFF-67295155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97AFF-9325-E041-8CB4-8C4B22D3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5557-AC7D-2843-A4A8-239512FC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6276-1E31-AC46-8A39-81BB4100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22D34-77DB-2D45-96E6-62F8AB78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59423-BD4F-AA4D-98D0-973133385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3C197-7F03-0144-818E-A48583F65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EF1DE-DC5C-0944-A012-A8D70CC6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27B-7672-E145-8C63-03C54CED6A88}" type="datetime1">
              <a:rPr lang="en-GB" smtClean="0"/>
              <a:t>27/11/2020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13159-0F70-5C44-A845-1837D456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7B1DB-40E4-6D41-BB7E-F0E5DE3F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FB81-0ACA-E646-99B5-560BCEE0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33925-AB1D-D74C-9B2F-345E6691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4386-DB39-DB4B-A11F-89A5D6F2F034}" type="datetime1">
              <a:rPr lang="en-GB" smtClean="0"/>
              <a:t>27/11/2020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40A52-0118-0B4B-8AA6-7EC88F71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873CE-5F8A-DB40-B805-90BECACC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83015-AE65-9B4D-9625-67F1B703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93F5-E792-9449-A4BA-A05225CB3105}" type="datetime1">
              <a:rPr lang="en-GB" smtClean="0"/>
              <a:t>27/11/2020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89A88-B001-E048-8329-BBF66330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B5778-3908-3F40-A875-12F0439C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4142-2E0D-3746-9B82-171CAB10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87C65-EF6A-3E49-A72F-0FA63093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ACD58-3F0B-7D4B-AB0B-CBCA5AC24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6C605-A34C-954C-B2A3-86373CF9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C069-7FBB-ED41-9C86-9D8EF76BAA8D}" type="datetime1">
              <a:rPr lang="en-GB" smtClean="0"/>
              <a:t>27/11/2020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AD46E-E9AF-A547-87B5-539A04D2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0BE2E-F28F-714C-BA7F-710EEB10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1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4808-6EEA-EB4F-A70E-4E438EEC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37C0E-45AE-F345-B10E-033670480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A870E-88B4-8D41-BC4F-9C1BB0ED7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A31BF-C87E-6C49-8B50-A104489D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B653-4D02-A948-8DE4-2C9F8EA94042}" type="datetime1">
              <a:rPr lang="en-GB" smtClean="0"/>
              <a:t>27/11/2020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9C230-343A-A943-A62C-CB65B546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www.thelifearchitect.co.uk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740C6-BC0F-E542-95BC-87E1B5F1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CEC19-08C6-164D-A6D5-A5B8DC42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0D720-DC73-5F4F-890E-0EFB467D5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68455-6C36-2747-A495-AED534A27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0FCF-6420-C443-BA14-C5F5C332D643}" type="datetime1">
              <a:rPr lang="en-GB" smtClean="0"/>
              <a:t>27/11/2020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1D9F4-86C0-744D-AC98-130B54AB0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www.thelifearchitect.co.uk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E3B88-B9B2-9044-B339-B933351D3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F573-3BDB-D54F-9E12-A64D772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ifearchitect.co.uk/sho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udhir@thelifearchitect.co.u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thelifearchitect.co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hyperlink" Target="https://www.linkedin.com/in/sudhirdaya/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Sudhir@thelifearchitect.co.uk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45982-D073-1248-93DD-C6F57B4B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C4AB56-0E2D-7F47-9D91-3862F69B0C35}"/>
              </a:ext>
            </a:extLst>
          </p:cNvPr>
          <p:cNvSpPr/>
          <p:nvPr/>
        </p:nvSpPr>
        <p:spPr>
          <a:xfrm>
            <a:off x="3048000" y="-12821602"/>
            <a:ext cx="6096000" cy="95102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>Slide glove = </a:t>
            </a:r>
            <a:r>
              <a:rPr lang="en-GB" dirty="0" err="1">
                <a:latin typeface="Occupied" pitchFamily="2" charset="0"/>
              </a:rPr>
              <a:t>enotions</a:t>
            </a:r>
            <a:r>
              <a:rPr lang="en-GB" dirty="0">
                <a:latin typeface="Occupied" pitchFamily="2" charset="0"/>
              </a:rPr>
              <a:t> 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r>
              <a:rPr lang="en-GB" dirty="0">
                <a:latin typeface="Occupied" pitchFamily="2" charset="0"/>
              </a:rPr>
              <a:t>Let’s zoom out now</a:t>
            </a:r>
          </a:p>
          <a:p>
            <a:r>
              <a:rPr lang="en-GB" dirty="0">
                <a:latin typeface="Occupied" pitchFamily="2" charset="0"/>
              </a:rPr>
              <a:t>Take a moment to reflect on where you are tonight? 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>What Events experiences generate these emotions?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>Where would you </a:t>
            </a:r>
            <a:r>
              <a:rPr lang="en-GB" dirty="0" err="1">
                <a:latin typeface="Occupied" pitchFamily="2" charset="0"/>
              </a:rPr>
              <a:t>ike</a:t>
            </a:r>
            <a:r>
              <a:rPr lang="en-GB" dirty="0">
                <a:latin typeface="Occupied" pitchFamily="2" charset="0"/>
              </a:rPr>
              <a:t> to be?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r>
              <a:rPr lang="en-GB" dirty="0">
                <a:latin typeface="Occupied" pitchFamily="2" charset="0"/>
              </a:rPr>
              <a:t>We are all unique with our our wiring and have individual preferences  What strategies activities generate 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>Slide grid </a:t>
            </a:r>
          </a:p>
          <a:p>
            <a:r>
              <a:rPr lang="en-GB" dirty="0">
                <a:latin typeface="Occupied" pitchFamily="2" charset="0"/>
              </a:rPr>
              <a:t>acceptance?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>In </a:t>
            </a: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endParaRPr lang="en-GB" dirty="0">
              <a:latin typeface="Occupied" pitchFamily="2" charset="0"/>
            </a:endParaRPr>
          </a:p>
          <a:p>
            <a:r>
              <a:rPr lang="en-GB" dirty="0">
                <a:latin typeface="Occupied" pitchFamily="2" charset="0"/>
              </a:rPr>
              <a:t>Slide offering download </a:t>
            </a:r>
            <a:endParaRPr lang="en-GB" dirty="0">
              <a:effectLst/>
              <a:latin typeface="Occupie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894AD-8F85-F34B-AEF6-50154CCB83FC}"/>
              </a:ext>
            </a:extLst>
          </p:cNvPr>
          <p:cNvSpPr txBox="1"/>
          <p:nvPr/>
        </p:nvSpPr>
        <p:spPr>
          <a:xfrm>
            <a:off x="3982937" y="933368"/>
            <a:ext cx="277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Occupied" pitchFamily="2" charset="0"/>
              </a:rPr>
              <a:t>EMOTIONS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7E6B9-C33F-CE43-858A-FFF7D4ED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946166"/>
            <a:ext cx="2667000" cy="3898900"/>
          </a:xfrm>
          <a:prstGeom prst="rect">
            <a:avLst/>
          </a:prstGeom>
        </p:spPr>
      </p:pic>
      <p:pic>
        <p:nvPicPr>
          <p:cNvPr id="11" name="Picture 10" descr="A close up of a persons hand&#10;&#10;Description automatically generated">
            <a:extLst>
              <a:ext uri="{FF2B5EF4-FFF2-40B4-BE49-F238E27FC236}">
                <a16:creationId xmlns:a16="http://schemas.microsoft.com/office/drawing/2014/main" id="{BBF93AE1-7496-443F-ADF7-F092E8786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701" y="1702809"/>
            <a:ext cx="2226834" cy="3750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EFDC6-A409-4B13-BA0C-516C0DCE2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5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A5EA-981D-F64D-A528-E1E1265A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ccupied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716E-8FE0-9842-BAFE-DC558610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539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Occupied" pitchFamily="2" charset="0"/>
              </a:rPr>
              <a:t>Free downloads:</a:t>
            </a:r>
          </a:p>
          <a:p>
            <a:pPr lvl="1"/>
            <a:r>
              <a:rPr lang="en-US" dirty="0">
                <a:latin typeface="Occupied" pitchFamily="2" charset="0"/>
              </a:rPr>
              <a:t>Reference list of journal articles and books</a:t>
            </a:r>
          </a:p>
          <a:p>
            <a:pPr lvl="1"/>
            <a:r>
              <a:rPr lang="en-US" dirty="0">
                <a:latin typeface="Occupied" pitchFamily="2" charset="0"/>
              </a:rPr>
              <a:t>3-2-1 worksheet</a:t>
            </a:r>
          </a:p>
          <a:p>
            <a:pPr lvl="1"/>
            <a:r>
              <a:rPr lang="en-US" dirty="0">
                <a:latin typeface="Occupied" pitchFamily="2" charset="0"/>
              </a:rPr>
              <a:t>Slides code: EMOTIONS</a:t>
            </a:r>
          </a:p>
          <a:p>
            <a:pPr lvl="1"/>
            <a:r>
              <a:rPr lang="en-US" dirty="0">
                <a:latin typeface="Occupied" pitchFamily="2" charset="0"/>
              </a:rPr>
              <a:t>Website: </a:t>
            </a:r>
            <a:r>
              <a:rPr lang="en-US" dirty="0">
                <a:latin typeface="Occupied" pitchFamily="2" charset="0"/>
                <a:hlinkClick r:id="rId3"/>
              </a:rPr>
              <a:t>https://www.thelifearchitect.co.uk/shop</a:t>
            </a:r>
            <a:endParaRPr lang="en-US" dirty="0">
              <a:latin typeface="Occupied" pitchFamily="2" charset="0"/>
            </a:endParaRPr>
          </a:p>
          <a:p>
            <a:pPr lvl="1"/>
            <a:endParaRPr lang="en-US" dirty="0">
              <a:latin typeface="Occupied" pitchFamily="2" charset="0"/>
            </a:endParaRPr>
          </a:p>
          <a:p>
            <a:r>
              <a:rPr lang="en-US" dirty="0">
                <a:latin typeface="Occupied" pitchFamily="2" charset="0"/>
              </a:rPr>
              <a:t>I would like to support you, so for attendees of this webinar, I am giving 25</a:t>
            </a:r>
            <a:r>
              <a:rPr lang="en-US" dirty="0">
                <a:latin typeface="+mj-lt"/>
              </a:rPr>
              <a:t>%</a:t>
            </a:r>
            <a:r>
              <a:rPr lang="en-US" dirty="0">
                <a:latin typeface="Occupied" pitchFamily="2" charset="0"/>
              </a:rPr>
              <a:t> off your first remote coaching session with myself</a:t>
            </a:r>
          </a:p>
          <a:p>
            <a:pPr lvl="1"/>
            <a:r>
              <a:rPr lang="en-US" dirty="0">
                <a:latin typeface="Occupied" pitchFamily="2" charset="0"/>
              </a:rPr>
              <a:t>Send me an e-mail at </a:t>
            </a:r>
            <a:r>
              <a:rPr lang="en-US" dirty="0">
                <a:latin typeface="Occupied" pitchFamily="2" charset="0"/>
                <a:hlinkClick r:id="rId4"/>
              </a:rPr>
              <a:t>sudhir</a:t>
            </a:r>
            <a:r>
              <a:rPr lang="en-US" dirty="0">
                <a:latin typeface="+mj-lt"/>
                <a:hlinkClick r:id="rId4"/>
              </a:rPr>
              <a:t>@</a:t>
            </a:r>
            <a:r>
              <a:rPr lang="en-US" dirty="0">
                <a:latin typeface="Occupied" pitchFamily="2" charset="0"/>
                <a:hlinkClick r:id="rId4"/>
              </a:rPr>
              <a:t>thelifearchitect.co.uk</a:t>
            </a:r>
            <a:r>
              <a:rPr lang="en-US" dirty="0">
                <a:latin typeface="Occupied" pitchFamily="2" charset="0"/>
              </a:rPr>
              <a:t> </a:t>
            </a:r>
          </a:p>
          <a:p>
            <a:pPr lvl="1"/>
            <a:r>
              <a:rPr lang="en-US" dirty="0">
                <a:latin typeface="Occupied" pitchFamily="2" charset="0"/>
              </a:rPr>
              <a:t>Discount code: CSPSW</a:t>
            </a:r>
          </a:p>
          <a:p>
            <a:pPr lvl="1"/>
            <a:r>
              <a:rPr lang="en-US" dirty="0">
                <a:latin typeface="Occupied" pitchFamily="2" charset="0"/>
              </a:rPr>
              <a:t>Expires on 11 December 2020</a:t>
            </a:r>
            <a:r>
              <a:rPr lang="en-US" dirty="0">
                <a:latin typeface="+mj-lt"/>
              </a:rPr>
              <a:t>*</a:t>
            </a:r>
          </a:p>
          <a:p>
            <a:pPr marL="457200" lvl="1" indent="0">
              <a:buNone/>
            </a:pPr>
            <a:endParaRPr lang="en-US" dirty="0">
              <a:latin typeface="Occupied" pitchFamily="2" charset="0"/>
            </a:endParaRPr>
          </a:p>
          <a:p>
            <a:r>
              <a:rPr lang="en-US" dirty="0">
                <a:latin typeface="Occupied" pitchFamily="2" charset="0"/>
              </a:rPr>
              <a:t>Face to face emotional stress HRV assessment 25</a:t>
            </a:r>
            <a:r>
              <a:rPr lang="en-US" dirty="0">
                <a:latin typeface="+mj-lt"/>
              </a:rPr>
              <a:t>% </a:t>
            </a:r>
            <a:r>
              <a:rPr lang="en-US" dirty="0">
                <a:latin typeface="Occupied" pitchFamily="2" charset="0"/>
              </a:rPr>
              <a:t>off</a:t>
            </a:r>
          </a:p>
          <a:p>
            <a:pPr lvl="1"/>
            <a:r>
              <a:rPr lang="en-US" dirty="0">
                <a:latin typeface="Occupied" pitchFamily="2" charset="0"/>
              </a:rPr>
              <a:t>Send me an e-mail </a:t>
            </a:r>
            <a:r>
              <a:rPr lang="en-US" dirty="0">
                <a:latin typeface="Occupied" pitchFamily="2" charset="0"/>
                <a:hlinkClick r:id="rId4"/>
              </a:rPr>
              <a:t>sudhir</a:t>
            </a:r>
            <a:r>
              <a:rPr lang="en-US" dirty="0">
                <a:latin typeface="+mj-lt"/>
                <a:hlinkClick r:id="rId4"/>
              </a:rPr>
              <a:t>@</a:t>
            </a:r>
            <a:r>
              <a:rPr lang="en-US" dirty="0">
                <a:latin typeface="Occupied" pitchFamily="2" charset="0"/>
                <a:hlinkClick r:id="rId4"/>
              </a:rPr>
              <a:t>thelifearchitect.co.uk</a:t>
            </a:r>
            <a:r>
              <a:rPr lang="en-US" dirty="0">
                <a:latin typeface="Occupied" pitchFamily="2" charset="0"/>
              </a:rPr>
              <a:t> </a:t>
            </a:r>
          </a:p>
          <a:p>
            <a:pPr lvl="1"/>
            <a:r>
              <a:rPr lang="en-US" dirty="0">
                <a:latin typeface="Occupied" pitchFamily="2" charset="0"/>
              </a:rPr>
              <a:t>Discount code: CSPHRV</a:t>
            </a:r>
          </a:p>
          <a:p>
            <a:pPr lvl="1"/>
            <a:r>
              <a:rPr lang="en-US" dirty="0">
                <a:latin typeface="Occupied" pitchFamily="2" charset="0"/>
              </a:rPr>
              <a:t>Expires on 11 December 2020</a:t>
            </a:r>
            <a:r>
              <a:rPr lang="en-US" dirty="0">
                <a:latin typeface="+mj-lt"/>
              </a:rPr>
              <a:t> *</a:t>
            </a: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r>
              <a:rPr lang="en-US" sz="2500" dirty="0">
                <a:latin typeface="+mj-lt"/>
              </a:rPr>
              <a:t> *</a:t>
            </a:r>
            <a:r>
              <a:rPr lang="en-US" sz="2500" dirty="0">
                <a:latin typeface="Occupied" pitchFamily="2" charset="0"/>
              </a:rPr>
              <a:t>you don’t have to have your session by this date, just be booked in my diary</a:t>
            </a: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A8626-4F95-314A-AAAC-905C96D9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latin typeface="Occupied" pitchFamily="2" charset="0"/>
              </a:rPr>
              <a:t>www.thelifearchitect.co.uk</a:t>
            </a:r>
            <a:endParaRPr lang="en-US" dirty="0">
              <a:latin typeface="Occupied" pitchFamily="2" charset="0"/>
            </a:endParaRP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  <a:p>
            <a:endParaRPr lang="en-US" dirty="0">
              <a:latin typeface="Occupied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98386-1871-4317-B6EE-4C58463EA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7587-A268-F24E-8EAE-5F0961F4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ccupied" pitchFamily="2" charset="0"/>
              </a:rPr>
              <a:t>Questions and stay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6A9C-DC9F-6B47-9982-07D81A4B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373" y="1825625"/>
            <a:ext cx="57201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Occupied" pitchFamily="2" charset="0"/>
                <a:hlinkClick r:id="rId3"/>
              </a:rPr>
              <a:t>www.thelifearchitect.co.uk</a:t>
            </a: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r>
              <a:rPr lang="en-US" dirty="0">
                <a:latin typeface="Occupied" pitchFamily="2" charset="0"/>
                <a:hlinkClick r:id="rId4"/>
              </a:rPr>
              <a:t>Sudhir</a:t>
            </a:r>
            <a:r>
              <a:rPr lang="en-US" dirty="0">
                <a:latin typeface="+mj-lt"/>
                <a:hlinkClick r:id="rId4"/>
              </a:rPr>
              <a:t>@</a:t>
            </a:r>
            <a:r>
              <a:rPr lang="en-US" dirty="0">
                <a:latin typeface="Occupied" pitchFamily="2" charset="0"/>
                <a:hlinkClick r:id="rId4"/>
              </a:rPr>
              <a:t>thelifearchitect.co.uk</a:t>
            </a: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r>
              <a:rPr lang="en-US" dirty="0">
                <a:latin typeface="Occupied" pitchFamily="2" charset="0"/>
                <a:hlinkClick r:id="rId5"/>
              </a:rPr>
              <a:t>https://www.linkedin.com/in/sudhirdaya/</a:t>
            </a: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r>
              <a:rPr lang="en-US" dirty="0">
                <a:latin typeface="Occupied" pitchFamily="2" charset="0"/>
              </a:rPr>
              <a:t>Facebook </a:t>
            </a:r>
            <a:r>
              <a:rPr lang="en-US" dirty="0">
                <a:latin typeface="+mj-lt"/>
              </a:rPr>
              <a:t>@</a:t>
            </a:r>
            <a:r>
              <a:rPr lang="en-US" dirty="0">
                <a:latin typeface="Occupied" pitchFamily="2" charset="0"/>
              </a:rPr>
              <a:t>sudhirdayathelifearchitect</a:t>
            </a: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r>
              <a:rPr lang="en-US" dirty="0">
                <a:latin typeface="Occupied" pitchFamily="2" charset="0"/>
              </a:rPr>
              <a:t>Instagram </a:t>
            </a:r>
            <a:r>
              <a:rPr lang="en-US" dirty="0">
                <a:latin typeface="+mj-lt"/>
              </a:rPr>
              <a:t>@</a:t>
            </a:r>
            <a:r>
              <a:rPr lang="en-US" dirty="0">
                <a:latin typeface="Occupied" pitchFamily="2" charset="0"/>
              </a:rPr>
              <a:t>sudhirdaya.thelifearchitect</a:t>
            </a:r>
          </a:p>
          <a:p>
            <a:pPr marL="0" indent="0">
              <a:buNone/>
            </a:pPr>
            <a:endParaRPr lang="en-US" dirty="0">
              <a:latin typeface="Occupied" pitchFamily="2" charset="0"/>
            </a:endParaRPr>
          </a:p>
          <a:p>
            <a:pPr marL="0" indent="0">
              <a:buNone/>
            </a:pPr>
            <a:r>
              <a:rPr lang="en-US" dirty="0">
                <a:latin typeface="Occupied" pitchFamily="2" charset="0"/>
              </a:rPr>
              <a:t>Twitter </a:t>
            </a:r>
            <a:r>
              <a:rPr lang="en-US" dirty="0">
                <a:latin typeface="+mj-lt"/>
              </a:rPr>
              <a:t>@</a:t>
            </a:r>
            <a:r>
              <a:rPr lang="en-US" dirty="0">
                <a:latin typeface="Occupied" pitchFamily="2" charset="0"/>
              </a:rPr>
              <a:t>sudhir</a:t>
            </a:r>
            <a:r>
              <a:rPr lang="en-US" dirty="0">
                <a:latin typeface="+mj-lt"/>
              </a:rPr>
              <a:t>_</a:t>
            </a:r>
            <a:r>
              <a:rPr lang="en-US" dirty="0">
                <a:latin typeface="Occupied" pitchFamily="2" charset="0"/>
              </a:rPr>
              <a:t>daya</a:t>
            </a:r>
          </a:p>
        </p:txBody>
      </p:sp>
      <p:pic>
        <p:nvPicPr>
          <p:cNvPr id="1027" name="Picture 3" descr="Free Icon Download | Linkedin">
            <a:extLst>
              <a:ext uri="{FF2B5EF4-FFF2-40B4-BE49-F238E27FC236}">
                <a16:creationId xmlns:a16="http://schemas.microsoft.com/office/drawing/2014/main" id="{81F1E283-1572-46DA-9995-8109BDFD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7" y="3213222"/>
            <a:ext cx="626085" cy="6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acebook Icon transparent PNG - StickPNG">
            <a:extLst>
              <a:ext uri="{FF2B5EF4-FFF2-40B4-BE49-F238E27FC236}">
                <a16:creationId xmlns:a16="http://schemas.microsoft.com/office/drawing/2014/main" id="{50535C14-EE8A-4047-8A14-2CDF4696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7" y="3974244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nstagram Logo transparent PNG - StickPNG">
            <a:extLst>
              <a:ext uri="{FF2B5EF4-FFF2-40B4-BE49-F238E27FC236}">
                <a16:creationId xmlns:a16="http://schemas.microsoft.com/office/drawing/2014/main" id="{76787452-56AE-4A89-BDC1-D64679A5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1" y="4666457"/>
            <a:ext cx="731594" cy="7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Twitter - Free social media icons">
            <a:extLst>
              <a:ext uri="{FF2B5EF4-FFF2-40B4-BE49-F238E27FC236}">
                <a16:creationId xmlns:a16="http://schemas.microsoft.com/office/drawing/2014/main" id="{673810FF-5204-4DA1-B471-3AE4C98B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6" y="5439509"/>
            <a:ext cx="626085" cy="6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Email - Free multimedia icons">
            <a:extLst>
              <a:ext uri="{FF2B5EF4-FFF2-40B4-BE49-F238E27FC236}">
                <a16:creationId xmlns:a16="http://schemas.microsoft.com/office/drawing/2014/main" id="{D8A42F53-E96D-4330-83A5-15A2360D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1" y="2437851"/>
            <a:ext cx="664002" cy="6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Free Icons Png - Transparent Website Icon Small | Transparent PNG Download  #10288 - Vippng">
            <a:extLst>
              <a:ext uri="{FF2B5EF4-FFF2-40B4-BE49-F238E27FC236}">
                <a16:creationId xmlns:a16="http://schemas.microsoft.com/office/drawing/2014/main" id="{AD2ADE5C-E290-4C05-80FE-DBDDD9BD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1" y="1755165"/>
            <a:ext cx="647251" cy="6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E0EB703-C761-443F-AEC1-D6020C92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8FD7F-F06A-BC4D-A711-027AB47A1605}"/>
              </a:ext>
            </a:extLst>
          </p:cNvPr>
          <p:cNvSpPr txBox="1"/>
          <p:nvPr/>
        </p:nvSpPr>
        <p:spPr>
          <a:xfrm>
            <a:off x="8153400" y="2027181"/>
            <a:ext cx="332500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ccupied" pitchFamily="2" charset="0"/>
              </a:rPr>
              <a:t>Want to explore more?</a:t>
            </a:r>
          </a:p>
          <a:p>
            <a:endParaRPr lang="en-US" dirty="0">
              <a:latin typeface="Occupied" pitchFamily="2" charset="0"/>
            </a:endParaRPr>
          </a:p>
          <a:p>
            <a:r>
              <a:rPr lang="en-US" dirty="0">
                <a:latin typeface="Occupied" pitchFamily="2" charset="0"/>
              </a:rPr>
              <a:t>Get in touch to arrange a bespoke training event like a workshop or seminar.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30E23-606C-4F94-BFC0-FB5B428356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5259-EF4C-FD44-81CB-2012DFA4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ccupied" pitchFamily="2" charset="0"/>
              </a:rPr>
              <a:t>Emotions</a:t>
            </a:r>
          </a:p>
        </p:txBody>
      </p:sp>
      <p:pic>
        <p:nvPicPr>
          <p:cNvPr id="6" name="Picture 5" descr="A close up of a street&#10;&#10;Description automatically generated">
            <a:extLst>
              <a:ext uri="{FF2B5EF4-FFF2-40B4-BE49-F238E27FC236}">
                <a16:creationId xmlns:a16="http://schemas.microsoft.com/office/drawing/2014/main" id="{0C156489-6181-499E-9837-001D315F5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15" y="1279526"/>
            <a:ext cx="3247291" cy="4870937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B9738E0-67A7-4CBB-AD1D-DB717D5C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4E20A-A914-5748-8EE9-8C9EFFF0F903}"/>
              </a:ext>
            </a:extLst>
          </p:cNvPr>
          <p:cNvSpPr txBox="1"/>
          <p:nvPr/>
        </p:nvSpPr>
        <p:spPr>
          <a:xfrm>
            <a:off x="9407401" y="5660048"/>
            <a:ext cx="287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(</a:t>
            </a:r>
            <a:r>
              <a:rPr lang="en-US" sz="1600" dirty="0">
                <a:latin typeface="Occupied" pitchFamily="2" charset="0"/>
              </a:rPr>
              <a:t>McCraty </a:t>
            </a:r>
            <a:r>
              <a:rPr lang="en-US" sz="1600" dirty="0"/>
              <a:t>&amp; </a:t>
            </a:r>
            <a:r>
              <a:rPr lang="en-US" sz="1600" dirty="0">
                <a:latin typeface="Occupied" pitchFamily="2" charset="0"/>
              </a:rPr>
              <a:t>Zayas, 2014</a:t>
            </a:r>
            <a:r>
              <a:rPr lang="en-US" dirty="0">
                <a:latin typeface="Occupied" pitchFamily="2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9FF0D-7D1E-4DE7-9156-BEC3651C7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C3DD-C608-314B-A9E3-E5606EFE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6" y="204495"/>
            <a:ext cx="10515600" cy="1325563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Emotions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2328D3-F31A-9042-B007-7C64DAF09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713873"/>
              </p:ext>
            </p:extLst>
          </p:nvPr>
        </p:nvGraphicFramePr>
        <p:xfrm>
          <a:off x="709246" y="1516625"/>
          <a:ext cx="10826262" cy="4714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5708">
                  <a:extLst>
                    <a:ext uri="{9D8B030D-6E8A-4147-A177-3AD203B41FA5}">
                      <a16:colId xmlns:a16="http://schemas.microsoft.com/office/drawing/2014/main" val="1126065600"/>
                    </a:ext>
                  </a:extLst>
                </a:gridCol>
                <a:gridCol w="5310554">
                  <a:extLst>
                    <a:ext uri="{9D8B030D-6E8A-4147-A177-3AD203B41FA5}">
                      <a16:colId xmlns:a16="http://schemas.microsoft.com/office/drawing/2014/main" val="3093682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Occupied" pitchFamily="2" charset="0"/>
                        </a:rPr>
                        <a:t>Historically generally perceived unpleasant/“Negative” emotions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Occupied" pitchFamily="2" charset="0"/>
                        </a:rPr>
                        <a:t>Historically generally perceived pleasant/“Positive” emotions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5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66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1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3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64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7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82480"/>
                  </a:ext>
                </a:extLst>
              </a:tr>
              <a:tr h="242618"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ccupied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326"/>
                  </a:ext>
                </a:extLst>
              </a:tr>
            </a:tbl>
          </a:graphicData>
        </a:graphic>
      </p:graphicFrame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D49C5C-613E-4944-98A7-511FFB23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1F9E3-234E-42A8-9630-55F049C1C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C3DD-C608-314B-A9E3-E5606EFE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6" y="204495"/>
            <a:ext cx="10515600" cy="1325563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Emotions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2328D3-F31A-9042-B007-7C64DAF09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42388"/>
              </p:ext>
            </p:extLst>
          </p:nvPr>
        </p:nvGraphicFramePr>
        <p:xfrm>
          <a:off x="709246" y="1315907"/>
          <a:ext cx="10826262" cy="471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5708">
                  <a:extLst>
                    <a:ext uri="{9D8B030D-6E8A-4147-A177-3AD203B41FA5}">
                      <a16:colId xmlns:a16="http://schemas.microsoft.com/office/drawing/2014/main" val="1126065600"/>
                    </a:ext>
                  </a:extLst>
                </a:gridCol>
                <a:gridCol w="5310554">
                  <a:extLst>
                    <a:ext uri="{9D8B030D-6E8A-4147-A177-3AD203B41FA5}">
                      <a16:colId xmlns:a16="http://schemas.microsoft.com/office/drawing/2014/main" val="3093682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Occupied" pitchFamily="2" charset="0"/>
                        </a:rPr>
                        <a:t>Historically generally perceived “Negative” emotions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Occupied" pitchFamily="2" charset="0"/>
                        </a:rPr>
                        <a:t>Historically generally perceived “Positive” emotions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5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Frustration/irritability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Joy/happiness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66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1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Hatred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Passion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Occupied" pitchFamily="2" charset="0"/>
                        </a:rPr>
                        <a:t>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3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Nervous/Anxiety,/Impatience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Occupied" pitchFamily="2" charset="0"/>
                        </a:rPr>
                        <a:t>Excitement/Enthusiasm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Depression/apathy/withdrawn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Peace/serenity/contentment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64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Shame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Appreciation/gratitude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7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Resentment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Compassion/kindness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Guilt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Acceptance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Disgust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8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ccupied" pitchFamily="2" charset="0"/>
                        </a:rPr>
                        <a:t>Curiosity/Awe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326"/>
                  </a:ext>
                </a:extLst>
              </a:tr>
            </a:tbl>
          </a:graphicData>
        </a:graphic>
      </p:graphicFrame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D49C5C-613E-4944-98A7-511FFB23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BC42A5-2DCF-4104-AE72-520D00B9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1943-4DE1-C745-B1DC-E83CFA0F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45" y="371903"/>
            <a:ext cx="10515600" cy="1325563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Emotions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30A374-F392-7C41-851E-67B87E93286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152322" y="1570085"/>
            <a:ext cx="0" cy="4214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C2FF3B-356D-B948-9B91-B16FC33C578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609080" y="3546816"/>
            <a:ext cx="69140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4AD083-D150-2642-A077-18762E131BE6}"/>
              </a:ext>
            </a:extLst>
          </p:cNvPr>
          <p:cNvSpPr txBox="1"/>
          <p:nvPr/>
        </p:nvSpPr>
        <p:spPr>
          <a:xfrm>
            <a:off x="9609759" y="3429000"/>
            <a:ext cx="252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“Positive” emotions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776F2-F2FD-AD4A-8F50-AAB9E23EF164}"/>
              </a:ext>
            </a:extLst>
          </p:cNvPr>
          <p:cNvSpPr txBox="1"/>
          <p:nvPr/>
        </p:nvSpPr>
        <p:spPr>
          <a:xfrm>
            <a:off x="256819" y="3362150"/>
            <a:ext cx="235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“Negative” emotions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18FF3-CD20-B64F-9ED2-A96ED512018A}"/>
              </a:ext>
            </a:extLst>
          </p:cNvPr>
          <p:cNvSpPr txBox="1"/>
          <p:nvPr/>
        </p:nvSpPr>
        <p:spPr>
          <a:xfrm>
            <a:off x="3847208" y="1200753"/>
            <a:ext cx="46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ccupied" pitchFamily="2" charset="0"/>
              </a:rPr>
              <a:t>High heart 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9E5CF-E45F-EE45-BBD1-4A21A6C59EC7}"/>
              </a:ext>
            </a:extLst>
          </p:cNvPr>
          <p:cNvSpPr txBox="1"/>
          <p:nvPr/>
        </p:nvSpPr>
        <p:spPr>
          <a:xfrm>
            <a:off x="3847208" y="5811234"/>
            <a:ext cx="472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ccupied" pitchFamily="2" charset="0"/>
              </a:rPr>
              <a:t>Low heart rate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9517CD-652B-9245-AE08-3D55410F3D88}"/>
              </a:ext>
            </a:extLst>
          </p:cNvPr>
          <p:cNvSpPr txBox="1"/>
          <p:nvPr/>
        </p:nvSpPr>
        <p:spPr>
          <a:xfrm>
            <a:off x="3548270" y="1928436"/>
            <a:ext cx="9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Anger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70D2C-433A-F845-8D4D-9A158047301B}"/>
              </a:ext>
            </a:extLst>
          </p:cNvPr>
          <p:cNvSpPr txBox="1"/>
          <p:nvPr/>
        </p:nvSpPr>
        <p:spPr>
          <a:xfrm>
            <a:off x="6998349" y="4533705"/>
            <a:ext cx="196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Relaxed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1EF7703-AECE-4DC3-8021-1E52D429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3F1411-2FF1-4777-BC82-62EB37F1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385DB1-AD31-45FC-B902-C2A41A9A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20" y="139639"/>
            <a:ext cx="5887615" cy="58659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ccupied" pitchFamily="2" charset="0"/>
              </a:rPr>
              <a:t>Emotions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20ACC-0EEA-4CAF-BDC6-209421BDD378}"/>
              </a:ext>
            </a:extLst>
          </p:cNvPr>
          <p:cNvSpPr/>
          <p:nvPr/>
        </p:nvSpPr>
        <p:spPr>
          <a:xfrm>
            <a:off x="727788" y="1416094"/>
            <a:ext cx="5066522" cy="4254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3B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ccupie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04D67-3033-4954-B3A9-ECA7D6F254E3}"/>
              </a:ext>
            </a:extLst>
          </p:cNvPr>
          <p:cNvSpPr/>
          <p:nvPr/>
        </p:nvSpPr>
        <p:spPr>
          <a:xfrm>
            <a:off x="5794310" y="1416093"/>
            <a:ext cx="5066522" cy="42547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3B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ccupied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D55B5F-5A79-40C4-A3FA-F0CC0D2DCFD8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flipV="1">
            <a:off x="727788" y="3543473"/>
            <a:ext cx="10133044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FEABE1-BFEC-495F-9A87-CE3CC0793770}"/>
              </a:ext>
            </a:extLst>
          </p:cNvPr>
          <p:cNvCxnSpPr>
            <a:cxnSpLocks/>
          </p:cNvCxnSpPr>
          <p:nvPr/>
        </p:nvCxnSpPr>
        <p:spPr>
          <a:xfrm flipV="1">
            <a:off x="5794310" y="1416094"/>
            <a:ext cx="0" cy="42547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70EBA5-1E4B-4297-821E-A56931D2EF95}"/>
              </a:ext>
            </a:extLst>
          </p:cNvPr>
          <p:cNvSpPr txBox="1"/>
          <p:nvPr/>
        </p:nvSpPr>
        <p:spPr>
          <a:xfrm>
            <a:off x="3792378" y="3553552"/>
            <a:ext cx="2194464" cy="36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ccupied" pitchFamily="2" charset="0"/>
              </a:rPr>
              <a:t>Hormonal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3D4BF8-D149-4DB1-9A79-5642D5882A67}"/>
              </a:ext>
            </a:extLst>
          </p:cNvPr>
          <p:cNvSpPr txBox="1"/>
          <p:nvPr/>
        </p:nvSpPr>
        <p:spPr>
          <a:xfrm>
            <a:off x="4898227" y="980717"/>
            <a:ext cx="19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high heart rate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EFA7AB-6239-4ACB-A285-81DD9415C416}"/>
              </a:ext>
            </a:extLst>
          </p:cNvPr>
          <p:cNvSpPr txBox="1"/>
          <p:nvPr/>
        </p:nvSpPr>
        <p:spPr>
          <a:xfrm>
            <a:off x="4984600" y="5671015"/>
            <a:ext cx="184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low heart rate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0419C9-556D-4B69-B5AE-4E6EFAF3F37E}"/>
              </a:ext>
            </a:extLst>
          </p:cNvPr>
          <p:cNvSpPr txBox="1"/>
          <p:nvPr/>
        </p:nvSpPr>
        <p:spPr>
          <a:xfrm>
            <a:off x="1410325" y="1724346"/>
            <a:ext cx="324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Upset/Anger/Rage</a:t>
            </a:r>
          </a:p>
          <a:p>
            <a:r>
              <a:rPr lang="en-GB" dirty="0">
                <a:latin typeface="Occupied" pitchFamily="2" charset="0"/>
              </a:rPr>
              <a:t>Frustration</a:t>
            </a:r>
          </a:p>
          <a:p>
            <a:r>
              <a:rPr lang="en-GB" dirty="0">
                <a:latin typeface="Occupied" pitchFamily="2" charset="0"/>
              </a:rPr>
              <a:t>Anxiety/Panic/Fear/Scared</a:t>
            </a:r>
          </a:p>
          <a:p>
            <a:r>
              <a:rPr lang="en-GB" dirty="0">
                <a:latin typeface="Occupied" pitchFamily="2" charset="0"/>
              </a:rPr>
              <a:t>Tension/Worry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B4A14A-9E04-487F-938F-177EEA290410}"/>
              </a:ext>
            </a:extLst>
          </p:cNvPr>
          <p:cNvSpPr txBox="1"/>
          <p:nvPr/>
        </p:nvSpPr>
        <p:spPr>
          <a:xfrm>
            <a:off x="6546114" y="1724346"/>
            <a:ext cx="3530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Joy/Excitement/Surprise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Enthusiasm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Courage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Passion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Happiness</a:t>
            </a:r>
            <a:endParaRPr lang="en-GB" dirty="0">
              <a:solidFill>
                <a:srgbClr val="FF0000"/>
              </a:solidFill>
              <a:latin typeface="Occupied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Love (honeymoon phase)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AE46FA-2B65-416F-A0DA-CA2D7718C8EF}"/>
              </a:ext>
            </a:extLst>
          </p:cNvPr>
          <p:cNvSpPr txBox="1"/>
          <p:nvPr/>
        </p:nvSpPr>
        <p:spPr>
          <a:xfrm>
            <a:off x="1410325" y="3794184"/>
            <a:ext cx="3574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Sadness</a:t>
            </a:r>
          </a:p>
          <a:p>
            <a:r>
              <a:rPr lang="en-GB" dirty="0">
                <a:latin typeface="Occupied" pitchFamily="2" charset="0"/>
              </a:rPr>
              <a:t>Shame</a:t>
            </a:r>
          </a:p>
          <a:p>
            <a:r>
              <a:rPr lang="en-GB" dirty="0">
                <a:latin typeface="Occupied" pitchFamily="2" charset="0"/>
              </a:rPr>
              <a:t>Guilt</a:t>
            </a:r>
          </a:p>
          <a:p>
            <a:r>
              <a:rPr lang="en-GB" dirty="0">
                <a:latin typeface="Occupied" pitchFamily="2" charset="0"/>
              </a:rPr>
              <a:t>Withdrawn/depressed/apathy</a:t>
            </a:r>
          </a:p>
          <a:p>
            <a:r>
              <a:rPr lang="en-GB" dirty="0">
                <a:latin typeface="Occupied" pitchFamily="2" charset="0"/>
              </a:rPr>
              <a:t>Resentment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ADCD12-5C41-4529-ADAA-F62796C02B62}"/>
              </a:ext>
            </a:extLst>
          </p:cNvPr>
          <p:cNvSpPr txBox="1"/>
          <p:nvPr/>
        </p:nvSpPr>
        <p:spPr>
          <a:xfrm>
            <a:off x="6552734" y="3590295"/>
            <a:ext cx="3530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Contentment/Peace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Appreciation/Gratitude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Love/Compassion,/Kindness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Acceptance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Trust/hope</a:t>
            </a:r>
          </a:p>
          <a:p>
            <a:endParaRPr lang="en-GB" dirty="0">
              <a:solidFill>
                <a:schemeClr val="bg1"/>
              </a:solidFill>
              <a:latin typeface="Occupied" pitchFamily="2" charset="0"/>
            </a:endParaRPr>
          </a:p>
          <a:p>
            <a:endParaRPr lang="en-GB" dirty="0">
              <a:solidFill>
                <a:schemeClr val="bg1"/>
              </a:solidFill>
              <a:latin typeface="Occupied" pitchFamily="2" charset="0"/>
            </a:endParaRPr>
          </a:p>
          <a:p>
            <a:endParaRPr lang="en-GB" dirty="0">
              <a:solidFill>
                <a:srgbClr val="FF0000"/>
              </a:solidFill>
              <a:latin typeface="Occupie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6EDF9-11E4-0340-BED0-81EBF0C25D99}"/>
              </a:ext>
            </a:extLst>
          </p:cNvPr>
          <p:cNvSpPr txBox="1"/>
          <p:nvPr/>
        </p:nvSpPr>
        <p:spPr>
          <a:xfrm>
            <a:off x="4136570" y="344145"/>
            <a:ext cx="331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Sympathetic branch of ANS</a:t>
            </a:r>
          </a:p>
          <a:p>
            <a:pPr algn="ctr"/>
            <a:r>
              <a:rPr lang="en-US" dirty="0">
                <a:latin typeface="Occupied" pitchFamily="2" charset="0"/>
              </a:rPr>
              <a:t>Fight, flight, freeze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2C208-DBA7-0C4C-8B87-1D445DD47B12}"/>
              </a:ext>
            </a:extLst>
          </p:cNvPr>
          <p:cNvSpPr txBox="1"/>
          <p:nvPr/>
        </p:nvSpPr>
        <p:spPr>
          <a:xfrm>
            <a:off x="4051408" y="5921562"/>
            <a:ext cx="353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Parasympathetic branch of ANS</a:t>
            </a:r>
          </a:p>
          <a:p>
            <a:pPr algn="ctr"/>
            <a:r>
              <a:rPr lang="en-US" dirty="0">
                <a:latin typeface="Occupied" pitchFamily="2" charset="0"/>
              </a:rPr>
              <a:t>Rest and digest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3564BF-D375-3F41-88DC-FD94B96E27C9}"/>
              </a:ext>
            </a:extLst>
          </p:cNvPr>
          <p:cNvSpPr txBox="1"/>
          <p:nvPr/>
        </p:nvSpPr>
        <p:spPr>
          <a:xfrm rot="16200000">
            <a:off x="-1330769" y="3142656"/>
            <a:ext cx="374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Cortisol, Noradrenaline, Serotonin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7540C1-E805-9848-8B7A-DFD0A487258F}"/>
              </a:ext>
            </a:extLst>
          </p:cNvPr>
          <p:cNvSpPr txBox="1"/>
          <p:nvPr/>
        </p:nvSpPr>
        <p:spPr>
          <a:xfrm rot="5400000">
            <a:off x="9387758" y="3358805"/>
            <a:ext cx="331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Dopamine, DHEA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0960E-685A-CD49-A835-2FBEE0E943AB}"/>
              </a:ext>
            </a:extLst>
          </p:cNvPr>
          <p:cNvSpPr txBox="1"/>
          <p:nvPr/>
        </p:nvSpPr>
        <p:spPr>
          <a:xfrm rot="16200000">
            <a:off x="4984495" y="2285805"/>
            <a:ext cx="20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ccupied" pitchFamily="2" charset="0"/>
              </a:rPr>
              <a:t>nervous  system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118A500A-B356-4437-B5D6-908504E3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965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0588B2-7517-40BB-8DE1-361D7083C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77AB544-04DC-C746-9D11-E4872211BF66}"/>
              </a:ext>
            </a:extLst>
          </p:cNvPr>
          <p:cNvSpPr txBox="1"/>
          <p:nvPr/>
        </p:nvSpPr>
        <p:spPr>
          <a:xfrm>
            <a:off x="8605797" y="6014056"/>
            <a:ext cx="3578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ccupied" pitchFamily="2" charset="0"/>
              </a:rPr>
              <a:t>(Wang et al, 2020; Russell et al., 1989)</a:t>
            </a:r>
          </a:p>
        </p:txBody>
      </p:sp>
    </p:spTree>
    <p:extLst>
      <p:ext uri="{BB962C8B-B14F-4D97-AF65-F5344CB8AC3E}">
        <p14:creationId xmlns:p14="http://schemas.microsoft.com/office/powerpoint/2010/main" val="21078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9" grpId="0"/>
      <p:bldP spid="30" grpId="0"/>
      <p:bldP spid="31" grpId="0"/>
      <p:bldP spid="2" grpId="0"/>
      <p:bldP spid="22" grpId="0"/>
      <p:bldP spid="23" grpId="0"/>
      <p:bldP spid="25" grpId="0"/>
      <p:bldP spid="2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385DB1-AD31-45FC-B902-C2A41A9A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20" y="139639"/>
            <a:ext cx="5887615" cy="58659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ccupied" pitchFamily="2" charset="0"/>
              </a:rPr>
              <a:t>Emotions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20ACC-0EEA-4CAF-BDC6-209421BDD378}"/>
              </a:ext>
            </a:extLst>
          </p:cNvPr>
          <p:cNvSpPr/>
          <p:nvPr/>
        </p:nvSpPr>
        <p:spPr>
          <a:xfrm>
            <a:off x="727788" y="1416094"/>
            <a:ext cx="5066522" cy="4254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3B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ccupie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04D67-3033-4954-B3A9-ECA7D6F254E3}"/>
              </a:ext>
            </a:extLst>
          </p:cNvPr>
          <p:cNvSpPr/>
          <p:nvPr/>
        </p:nvSpPr>
        <p:spPr>
          <a:xfrm>
            <a:off x="5794310" y="1416093"/>
            <a:ext cx="5066522" cy="42547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3B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ccupied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D55B5F-5A79-40C4-A3FA-F0CC0D2DCFD8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flipV="1">
            <a:off x="727788" y="3543473"/>
            <a:ext cx="10133044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FEABE1-BFEC-495F-9A87-CE3CC0793770}"/>
              </a:ext>
            </a:extLst>
          </p:cNvPr>
          <p:cNvCxnSpPr>
            <a:cxnSpLocks/>
          </p:cNvCxnSpPr>
          <p:nvPr/>
        </p:nvCxnSpPr>
        <p:spPr>
          <a:xfrm flipV="1">
            <a:off x="5794310" y="1416094"/>
            <a:ext cx="0" cy="42547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70EBA5-1E4B-4297-821E-A56931D2EF95}"/>
              </a:ext>
            </a:extLst>
          </p:cNvPr>
          <p:cNvSpPr txBox="1"/>
          <p:nvPr/>
        </p:nvSpPr>
        <p:spPr>
          <a:xfrm>
            <a:off x="3792378" y="3553552"/>
            <a:ext cx="2194464" cy="36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ccupied" pitchFamily="2" charset="0"/>
              </a:rPr>
              <a:t>Hormonal 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3D4BF8-D149-4DB1-9A79-5642D5882A67}"/>
              </a:ext>
            </a:extLst>
          </p:cNvPr>
          <p:cNvSpPr txBox="1"/>
          <p:nvPr/>
        </p:nvSpPr>
        <p:spPr>
          <a:xfrm>
            <a:off x="4898227" y="980717"/>
            <a:ext cx="19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high heart rate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EFA7AB-6239-4ACB-A285-81DD9415C416}"/>
              </a:ext>
            </a:extLst>
          </p:cNvPr>
          <p:cNvSpPr txBox="1"/>
          <p:nvPr/>
        </p:nvSpPr>
        <p:spPr>
          <a:xfrm>
            <a:off x="4984600" y="5671015"/>
            <a:ext cx="184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low heart rate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0419C9-556D-4B69-B5AE-4E6EFAF3F37E}"/>
              </a:ext>
            </a:extLst>
          </p:cNvPr>
          <p:cNvSpPr txBox="1"/>
          <p:nvPr/>
        </p:nvSpPr>
        <p:spPr>
          <a:xfrm>
            <a:off x="1410336" y="1724346"/>
            <a:ext cx="278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Anger/Rage</a:t>
            </a:r>
          </a:p>
          <a:p>
            <a:r>
              <a:rPr lang="en-GB" dirty="0">
                <a:latin typeface="Occupied" pitchFamily="2" charset="0"/>
              </a:rPr>
              <a:t>Frustration</a:t>
            </a:r>
          </a:p>
          <a:p>
            <a:r>
              <a:rPr lang="en-GB" dirty="0">
                <a:latin typeface="Occupied" pitchFamily="2" charset="0"/>
              </a:rPr>
              <a:t>Anxiety/Panic</a:t>
            </a:r>
          </a:p>
          <a:p>
            <a:r>
              <a:rPr lang="en-GB" dirty="0">
                <a:latin typeface="Occupied" pitchFamily="2" charset="0"/>
              </a:rPr>
              <a:t>Tension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B4A14A-9E04-487F-938F-177EEA290410}"/>
              </a:ext>
            </a:extLst>
          </p:cNvPr>
          <p:cNvSpPr txBox="1"/>
          <p:nvPr/>
        </p:nvSpPr>
        <p:spPr>
          <a:xfrm>
            <a:off x="6546133" y="1724346"/>
            <a:ext cx="353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Joy/Excitement/Surprise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Enthusiasm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Courage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Passion/Happiness</a:t>
            </a:r>
            <a:endParaRPr lang="en-GB" dirty="0">
              <a:solidFill>
                <a:srgbClr val="FF0000"/>
              </a:solidFill>
              <a:latin typeface="Occupied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Love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AE46FA-2B65-416F-A0DA-CA2D7718C8EF}"/>
              </a:ext>
            </a:extLst>
          </p:cNvPr>
          <p:cNvSpPr txBox="1"/>
          <p:nvPr/>
        </p:nvSpPr>
        <p:spPr>
          <a:xfrm>
            <a:off x="1410336" y="3794184"/>
            <a:ext cx="2782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Impatience</a:t>
            </a:r>
          </a:p>
          <a:p>
            <a:r>
              <a:rPr lang="en-GB" dirty="0">
                <a:latin typeface="Occupied" pitchFamily="2" charset="0"/>
              </a:rPr>
              <a:t>Withdrawn</a:t>
            </a:r>
          </a:p>
          <a:p>
            <a:r>
              <a:rPr lang="en-GB" dirty="0">
                <a:latin typeface="Occupied" pitchFamily="2" charset="0"/>
              </a:rPr>
              <a:t>Resentment</a:t>
            </a:r>
          </a:p>
          <a:p>
            <a:r>
              <a:rPr lang="en-GB" dirty="0">
                <a:latin typeface="Occupied" pitchFamily="2" charset="0"/>
              </a:rPr>
              <a:t>Apathy</a:t>
            </a:r>
          </a:p>
          <a:p>
            <a:r>
              <a:rPr lang="en-GB" dirty="0">
                <a:latin typeface="Occupied" pitchFamily="2" charset="0"/>
              </a:rPr>
              <a:t>Depression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ADCD12-5C41-4529-ADAA-F62796C02B62}"/>
              </a:ext>
            </a:extLst>
          </p:cNvPr>
          <p:cNvSpPr txBox="1"/>
          <p:nvPr/>
        </p:nvSpPr>
        <p:spPr>
          <a:xfrm>
            <a:off x="6552753" y="3590295"/>
            <a:ext cx="353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Contentment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Appreciation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Dignity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Peace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Love Compassion, reciprocity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Kindness</a:t>
            </a:r>
          </a:p>
          <a:p>
            <a:r>
              <a:rPr lang="en-GB" dirty="0">
                <a:solidFill>
                  <a:schemeClr val="bg1"/>
                </a:solidFill>
                <a:latin typeface="Occupied" pitchFamily="2" charset="0"/>
              </a:rPr>
              <a:t>Acceptance</a:t>
            </a:r>
            <a:endParaRPr lang="en-GB" dirty="0">
              <a:solidFill>
                <a:srgbClr val="FF0000"/>
              </a:solidFill>
              <a:latin typeface="Occupie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6EDF9-11E4-0340-BED0-81EBF0C25D99}"/>
              </a:ext>
            </a:extLst>
          </p:cNvPr>
          <p:cNvSpPr txBox="1"/>
          <p:nvPr/>
        </p:nvSpPr>
        <p:spPr>
          <a:xfrm>
            <a:off x="4193268" y="328474"/>
            <a:ext cx="331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Sympathetic branch of ANS</a:t>
            </a:r>
          </a:p>
          <a:p>
            <a:pPr algn="ctr"/>
            <a:r>
              <a:rPr lang="en-US" dirty="0">
                <a:latin typeface="Occupied" pitchFamily="2" charset="0"/>
              </a:rPr>
              <a:t>Fight, flight, freeze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2C208-DBA7-0C4C-8B87-1D445DD47B12}"/>
              </a:ext>
            </a:extLst>
          </p:cNvPr>
          <p:cNvSpPr txBox="1"/>
          <p:nvPr/>
        </p:nvSpPr>
        <p:spPr>
          <a:xfrm>
            <a:off x="4051408" y="5904491"/>
            <a:ext cx="353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cupied" pitchFamily="2" charset="0"/>
              </a:rPr>
              <a:t>Parasympathetic branch of ANS</a:t>
            </a:r>
          </a:p>
          <a:p>
            <a:pPr algn="ctr"/>
            <a:r>
              <a:rPr lang="en-US" dirty="0">
                <a:latin typeface="Occupied" pitchFamily="2" charset="0"/>
              </a:rPr>
              <a:t>Rest and digest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3564BF-D375-3F41-88DC-FD94B96E27C9}"/>
              </a:ext>
            </a:extLst>
          </p:cNvPr>
          <p:cNvSpPr txBox="1"/>
          <p:nvPr/>
        </p:nvSpPr>
        <p:spPr>
          <a:xfrm rot="16200000">
            <a:off x="-1297857" y="3175568"/>
            <a:ext cx="368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Cortisol, Serotonin, Noradrenaline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7540C1-E805-9848-8B7A-DFD0A487258F}"/>
              </a:ext>
            </a:extLst>
          </p:cNvPr>
          <p:cNvSpPr txBox="1"/>
          <p:nvPr/>
        </p:nvSpPr>
        <p:spPr>
          <a:xfrm rot="5400000">
            <a:off x="9387758" y="3358805"/>
            <a:ext cx="331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Occupied" pitchFamily="2" charset="0"/>
              </a:rPr>
              <a:t>Dopamine, DHEA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0960E-685A-CD49-A835-2FBEE0E943AB}"/>
              </a:ext>
            </a:extLst>
          </p:cNvPr>
          <p:cNvSpPr txBox="1"/>
          <p:nvPr/>
        </p:nvSpPr>
        <p:spPr>
          <a:xfrm rot="16200000">
            <a:off x="4984495" y="2285805"/>
            <a:ext cx="20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ccupied" pitchFamily="2" charset="0"/>
              </a:rPr>
              <a:t>nervous  system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118A500A-B356-4437-B5D6-908504E3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965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6D8CA-A477-4A81-8640-E18DAF626855}"/>
              </a:ext>
            </a:extLst>
          </p:cNvPr>
          <p:cNvSpPr/>
          <p:nvPr/>
        </p:nvSpPr>
        <p:spPr>
          <a:xfrm>
            <a:off x="727788" y="875567"/>
            <a:ext cx="2155371" cy="538062"/>
          </a:xfrm>
          <a:prstGeom prst="rect">
            <a:avLst/>
          </a:prstGeom>
          <a:solidFill>
            <a:schemeClr val="bg2"/>
          </a:solidFill>
          <a:ln>
            <a:solidFill>
              <a:srgbClr val="D3B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ccupied" pitchFamily="2" charset="0"/>
              </a:rPr>
              <a:t>Depleting emotions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AB5C69-200D-41F0-BB3F-9476C38B66FA}"/>
              </a:ext>
            </a:extLst>
          </p:cNvPr>
          <p:cNvSpPr/>
          <p:nvPr/>
        </p:nvSpPr>
        <p:spPr>
          <a:xfrm>
            <a:off x="8705460" y="935574"/>
            <a:ext cx="2155371" cy="538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ccupied" pitchFamily="2" charset="0"/>
              </a:rPr>
              <a:t>Restorative emotions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8563E8-E8BD-4AFA-A4FB-FE26A58A00CF}"/>
              </a:ext>
            </a:extLst>
          </p:cNvPr>
          <p:cNvSpPr/>
          <p:nvPr/>
        </p:nvSpPr>
        <p:spPr>
          <a:xfrm>
            <a:off x="2468562" y="1337345"/>
            <a:ext cx="3293788" cy="2425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99518-B4A6-4A06-90B5-F7C27F74FA5A}"/>
              </a:ext>
            </a:extLst>
          </p:cNvPr>
          <p:cNvSpPr txBox="1"/>
          <p:nvPr/>
        </p:nvSpPr>
        <p:spPr>
          <a:xfrm rot="20122756">
            <a:off x="2603225" y="2123021"/>
            <a:ext cx="30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Occupied" pitchFamily="2" charset="0"/>
              </a:rPr>
              <a:t>S T R E S 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4B0D5C-76C4-45A8-811C-8FFB239CB4BE}"/>
              </a:ext>
            </a:extLst>
          </p:cNvPr>
          <p:cNvSpPr/>
          <p:nvPr/>
        </p:nvSpPr>
        <p:spPr>
          <a:xfrm>
            <a:off x="8456304" y="3616616"/>
            <a:ext cx="2101365" cy="1971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0FB05E-1C55-44D7-A0EB-A640816969F6}"/>
              </a:ext>
            </a:extLst>
          </p:cNvPr>
          <p:cNvSpPr txBox="1"/>
          <p:nvPr/>
        </p:nvSpPr>
        <p:spPr>
          <a:xfrm rot="20122756">
            <a:off x="8470446" y="4225905"/>
            <a:ext cx="225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Occupied" pitchFamily="2" charset="0"/>
              </a:rPr>
              <a:t>S A F 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44B456-01B8-4159-A461-B4E80BC16C78}"/>
              </a:ext>
            </a:extLst>
          </p:cNvPr>
          <p:cNvCxnSpPr>
            <a:cxnSpLocks/>
          </p:cNvCxnSpPr>
          <p:nvPr/>
        </p:nvCxnSpPr>
        <p:spPr>
          <a:xfrm flipH="1">
            <a:off x="435836" y="3762606"/>
            <a:ext cx="3025211" cy="18253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78B5FE-74EC-4EBD-AA22-EDA6DD4BCF47}"/>
              </a:ext>
            </a:extLst>
          </p:cNvPr>
          <p:cNvSpPr txBox="1"/>
          <p:nvPr/>
        </p:nvSpPr>
        <p:spPr>
          <a:xfrm rot="19741149">
            <a:off x="778618" y="4788347"/>
            <a:ext cx="279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Occupied" pitchFamily="2" charset="0"/>
              </a:rPr>
              <a:t>BURNOUT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B967D6C-B295-44AC-8D6D-F2DC6DD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" grpId="0" animBg="1"/>
      <p:bldP spid="4" grpId="0"/>
      <p:bldP spid="34" grpId="0" animBg="1"/>
      <p:bldP spid="3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persons hand&#10;&#10;Description automatically generated">
            <a:extLst>
              <a:ext uri="{FF2B5EF4-FFF2-40B4-BE49-F238E27FC236}">
                <a16:creationId xmlns:a16="http://schemas.microsoft.com/office/drawing/2014/main" id="{3FBA4F79-A022-4C41-8AB2-B972DA79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32820" y="1192370"/>
            <a:ext cx="2353975" cy="3750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01A37-0A34-B94D-A506-501D47F4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365125"/>
            <a:ext cx="1121465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Occupied" pitchFamily="2" charset="0"/>
              </a:rPr>
              <a:t>Six Steps for Self Care </a:t>
            </a:r>
            <a:r>
              <a:rPr lang="en-GB" dirty="0"/>
              <a:t>&amp; </a:t>
            </a:r>
            <a:r>
              <a:rPr lang="en-GB" dirty="0">
                <a:latin typeface="Occupied" pitchFamily="2" charset="0"/>
              </a:rPr>
              <a:t>Shifting Stress </a:t>
            </a:r>
            <a:br>
              <a:rPr lang="en-GB" dirty="0">
                <a:latin typeface="Occupied" pitchFamily="2" charset="0"/>
              </a:rPr>
            </a:br>
            <a:endParaRPr lang="en-US" dirty="0">
              <a:latin typeface="Occupie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EBF8-45A6-F441-960D-8FE89AB1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86" y="1192370"/>
            <a:ext cx="10515600" cy="493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ccupied" pitchFamily="2" charset="0"/>
              </a:rPr>
              <a:t/>
            </a:r>
            <a:br>
              <a:rPr lang="en-GB" dirty="0">
                <a:latin typeface="Occupied" pitchFamily="2" charset="0"/>
              </a:rPr>
            </a:br>
            <a:r>
              <a:rPr lang="en-GB" dirty="0">
                <a:latin typeface="Occupied" pitchFamily="2" charset="0"/>
              </a:rPr>
              <a:t>1. Self awareness</a:t>
            </a:r>
          </a:p>
          <a:p>
            <a:pPr marL="0" indent="0">
              <a:buNone/>
            </a:pPr>
            <a:r>
              <a:rPr lang="en-GB" dirty="0">
                <a:latin typeface="Occupied" pitchFamily="2" charset="0"/>
              </a:rPr>
              <a:t>2. Seek support </a:t>
            </a:r>
            <a:br>
              <a:rPr lang="en-GB" dirty="0">
                <a:latin typeface="Occupied" pitchFamily="2" charset="0"/>
              </a:rPr>
            </a:br>
            <a:r>
              <a:rPr lang="en-GB" dirty="0">
                <a:latin typeface="Occupied" pitchFamily="2" charset="0"/>
              </a:rPr>
              <a:t>	</a:t>
            </a:r>
            <a:r>
              <a:rPr lang="en-GB" sz="1400" dirty="0">
                <a:latin typeface="Occupied" pitchFamily="2" charset="0"/>
              </a:rPr>
              <a:t>(Southwick et al., 2016)</a:t>
            </a:r>
          </a:p>
          <a:p>
            <a:pPr marL="0" indent="0">
              <a:buNone/>
            </a:pPr>
            <a:r>
              <a:rPr lang="en-GB" dirty="0">
                <a:latin typeface="Occupied" pitchFamily="2" charset="0"/>
              </a:rPr>
              <a:t>3. Sustain microbiome 	</a:t>
            </a:r>
          </a:p>
          <a:p>
            <a:pPr marL="0" indent="0">
              <a:buNone/>
            </a:pPr>
            <a:r>
              <a:rPr lang="en-GB" sz="1400" dirty="0">
                <a:latin typeface="Occupied" pitchFamily="2" charset="0"/>
              </a:rPr>
              <a:t>	(Wallace and </a:t>
            </a:r>
            <a:r>
              <a:rPr lang="en-GB" sz="1400" dirty="0" err="1">
                <a:latin typeface="Occupied" pitchFamily="2" charset="0"/>
              </a:rPr>
              <a:t>Milev</a:t>
            </a:r>
            <a:r>
              <a:rPr lang="en-GB" sz="1400" dirty="0">
                <a:latin typeface="Occupied" pitchFamily="2" charset="0"/>
              </a:rPr>
              <a:t>, 2016; Zhang et el. 2019) </a:t>
            </a:r>
          </a:p>
          <a:p>
            <a:pPr marL="0" indent="0">
              <a:buNone/>
            </a:pPr>
            <a:r>
              <a:rPr lang="en-GB" dirty="0">
                <a:latin typeface="Occupied" pitchFamily="2" charset="0"/>
              </a:rPr>
              <a:t>4. Sleep 						</a:t>
            </a:r>
          </a:p>
          <a:p>
            <a:pPr marL="0" indent="0">
              <a:buNone/>
            </a:pPr>
            <a:r>
              <a:rPr lang="en-GB" sz="1400" dirty="0">
                <a:latin typeface="Occupied" pitchFamily="2" charset="0"/>
              </a:rPr>
              <a:t>	(Walker 2017; van </a:t>
            </a:r>
            <a:r>
              <a:rPr lang="en-GB" sz="1400" dirty="0" err="1">
                <a:latin typeface="Occupied" pitchFamily="2" charset="0"/>
              </a:rPr>
              <a:t>Dalfsen</a:t>
            </a:r>
            <a:r>
              <a:rPr lang="en-GB" sz="1400" dirty="0">
                <a:latin typeface="Occupied" pitchFamily="2" charset="0"/>
              </a:rPr>
              <a:t> &amp; Markus, 2019)</a:t>
            </a:r>
          </a:p>
          <a:p>
            <a:pPr marL="0" indent="0">
              <a:buNone/>
            </a:pPr>
            <a:r>
              <a:rPr lang="en-GB" dirty="0">
                <a:latin typeface="Occupied" pitchFamily="2" charset="0"/>
              </a:rPr>
              <a:t>5. Stimulate your </a:t>
            </a:r>
            <a:r>
              <a:rPr lang="en-GB" dirty="0" err="1">
                <a:latin typeface="Occupied" pitchFamily="2" charset="0"/>
              </a:rPr>
              <a:t>Vagus</a:t>
            </a:r>
            <a:r>
              <a:rPr lang="en-GB" dirty="0">
                <a:latin typeface="Occupied" pitchFamily="2" charset="0"/>
              </a:rPr>
              <a:t> nerve </a:t>
            </a:r>
            <a:br>
              <a:rPr lang="en-GB" dirty="0">
                <a:latin typeface="Occupied" pitchFamily="2" charset="0"/>
              </a:rPr>
            </a:br>
            <a:r>
              <a:rPr lang="en-GB" dirty="0">
                <a:latin typeface="Occupied" pitchFamily="2" charset="0"/>
              </a:rPr>
              <a:t>	</a:t>
            </a:r>
            <a:r>
              <a:rPr lang="en-GB" sz="1400" dirty="0">
                <a:latin typeface="Occupied" pitchFamily="2" charset="0"/>
              </a:rPr>
              <a:t>(</a:t>
            </a:r>
            <a:r>
              <a:rPr lang="en-GB" sz="1400" dirty="0" err="1">
                <a:latin typeface="Occupied" pitchFamily="2" charset="0"/>
              </a:rPr>
              <a:t>Moraes</a:t>
            </a:r>
            <a:r>
              <a:rPr lang="en-GB" sz="1400" dirty="0">
                <a:latin typeface="Occupied" pitchFamily="2" charset="0"/>
              </a:rPr>
              <a:t> et al. 2018; </a:t>
            </a:r>
            <a:r>
              <a:rPr lang="en-GB" sz="1400" dirty="0" err="1">
                <a:latin typeface="Occupied" pitchFamily="2" charset="0"/>
              </a:rPr>
              <a:t>Porges</a:t>
            </a:r>
            <a:r>
              <a:rPr lang="en-GB" sz="1400" dirty="0">
                <a:latin typeface="Occupied" pitchFamily="2" charset="0"/>
              </a:rPr>
              <a:t> 2009)</a:t>
            </a:r>
          </a:p>
          <a:p>
            <a:pPr marL="0" indent="0">
              <a:buNone/>
            </a:pPr>
            <a:r>
              <a:rPr lang="en-GB" dirty="0">
                <a:latin typeface="Occupied" pitchFamily="2" charset="0"/>
              </a:rPr>
              <a:t>6. Save into your emotional bank account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966B536-BD50-4816-8CA5-78425F28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93854-19D3-4A23-96D5-5F194FEC7297}"/>
              </a:ext>
            </a:extLst>
          </p:cNvPr>
          <p:cNvSpPr txBox="1"/>
          <p:nvPr/>
        </p:nvSpPr>
        <p:spPr>
          <a:xfrm>
            <a:off x="6997184" y="2383113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1B043-C664-4962-8AE2-DC9B9B56186E}"/>
              </a:ext>
            </a:extLst>
          </p:cNvPr>
          <p:cNvSpPr txBox="1"/>
          <p:nvPr/>
        </p:nvSpPr>
        <p:spPr>
          <a:xfrm>
            <a:off x="7543276" y="1480184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49088-2939-4CBF-9608-B6C2F30D777B}"/>
              </a:ext>
            </a:extLst>
          </p:cNvPr>
          <p:cNvSpPr txBox="1"/>
          <p:nvPr/>
        </p:nvSpPr>
        <p:spPr>
          <a:xfrm>
            <a:off x="7997778" y="1413689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0A33F-EC65-4221-9332-433DAEFEDDD2}"/>
              </a:ext>
            </a:extLst>
          </p:cNvPr>
          <p:cNvSpPr txBox="1"/>
          <p:nvPr/>
        </p:nvSpPr>
        <p:spPr>
          <a:xfrm>
            <a:off x="8504047" y="1506022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1AA8D-BAE1-41A9-A48F-530390B5C3C3}"/>
              </a:ext>
            </a:extLst>
          </p:cNvPr>
          <p:cNvSpPr txBox="1"/>
          <p:nvPr/>
        </p:nvSpPr>
        <p:spPr>
          <a:xfrm>
            <a:off x="8958549" y="2080209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BA018-2ED1-4423-8F60-3DCB8A38B346}"/>
              </a:ext>
            </a:extLst>
          </p:cNvPr>
          <p:cNvSpPr txBox="1"/>
          <p:nvPr/>
        </p:nvSpPr>
        <p:spPr>
          <a:xfrm>
            <a:off x="8003284" y="3067598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cupied" pitchFamily="2" charset="0"/>
              </a:rPr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85C97-1AF0-4F85-A587-32EBFD14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CA6B-37D7-4793-9267-E55B44B4516F}"/>
              </a:ext>
            </a:extLst>
          </p:cNvPr>
          <p:cNvSpPr/>
          <p:nvPr/>
        </p:nvSpPr>
        <p:spPr>
          <a:xfrm>
            <a:off x="0" y="1288255"/>
            <a:ext cx="12192000" cy="5040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833FF-11A7-4D50-B260-5FA42972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9525"/>
            <a:ext cx="10515600" cy="1325563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How to use emotions to  develop resilience</a:t>
            </a:r>
            <a:endParaRPr lang="en-GB" dirty="0">
              <a:latin typeface="Occupied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3E3191-26D1-4C82-8916-34CB3E45B4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797632"/>
            <a:ext cx="10515600" cy="413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u="sng" dirty="0">
                <a:latin typeface="Occupied" pitchFamily="2" charset="0"/>
                <a:cs typeface="Alcefun Bold"/>
              </a:rPr>
              <a:t>3-2-1 game</a:t>
            </a:r>
            <a:endParaRPr lang="en-US" sz="3200" dirty="0">
              <a:latin typeface="Occupied" pitchFamily="2" charset="0"/>
              <a:cs typeface="Alcefun Bold"/>
            </a:endParaRPr>
          </a:p>
          <a:p>
            <a:pPr marL="0" indent="0">
              <a:buNone/>
            </a:pPr>
            <a:r>
              <a:rPr lang="en-US" sz="2400" b="1" dirty="0">
                <a:latin typeface="Occupied" pitchFamily="2" charset="0"/>
                <a:cs typeface="Alcefun Bold"/>
              </a:rPr>
              <a:t>3: Three for thanks </a:t>
            </a:r>
          </a:p>
          <a:p>
            <a:pPr marL="0" lvl="2" indent="0">
              <a:buNone/>
            </a:pPr>
            <a:r>
              <a:rPr lang="en-US" sz="2400" i="1" dirty="0">
                <a:latin typeface="Occupied" pitchFamily="2" charset="0"/>
                <a:cs typeface="Alcefun Bold"/>
              </a:rPr>
              <a:t>– what 3 things am I grateful for today?</a:t>
            </a:r>
          </a:p>
          <a:p>
            <a:pPr marL="0" indent="0">
              <a:buNone/>
            </a:pPr>
            <a:endParaRPr lang="en-US" sz="2400" dirty="0">
              <a:latin typeface="Occupied" pitchFamily="2" charset="0"/>
              <a:cs typeface="Alcefun Bold"/>
            </a:endParaRPr>
          </a:p>
          <a:p>
            <a:pPr marL="0" indent="0">
              <a:buNone/>
            </a:pPr>
            <a:r>
              <a:rPr lang="en-US" sz="2400" b="1" dirty="0">
                <a:latin typeface="Occupied" pitchFamily="2" charset="0"/>
                <a:cs typeface="Alcefun Bold"/>
              </a:rPr>
              <a:t>2: Two for do</a:t>
            </a:r>
          </a:p>
          <a:p>
            <a:pPr marL="0" lvl="1" indent="0">
              <a:buNone/>
            </a:pPr>
            <a:r>
              <a:rPr lang="en-US" i="1" dirty="0">
                <a:latin typeface="Occupied" pitchFamily="2" charset="0"/>
                <a:cs typeface="Alcefun Bold"/>
              </a:rPr>
              <a:t>- what 2 things did I do well today?</a:t>
            </a:r>
          </a:p>
          <a:p>
            <a:pPr marL="0" indent="0">
              <a:buNone/>
            </a:pPr>
            <a:endParaRPr lang="en-US" sz="2400" dirty="0">
              <a:latin typeface="Occupied" pitchFamily="2" charset="0"/>
              <a:cs typeface="Alcefun Bold"/>
            </a:endParaRPr>
          </a:p>
          <a:p>
            <a:pPr marL="0" indent="0">
              <a:buNone/>
            </a:pPr>
            <a:r>
              <a:rPr lang="en-US" sz="2400" b="1" dirty="0">
                <a:latin typeface="Occupied" pitchFamily="2" charset="0"/>
                <a:cs typeface="Alcefun Bold"/>
              </a:rPr>
              <a:t>1: One for you</a:t>
            </a:r>
          </a:p>
          <a:p>
            <a:pPr marL="342900" lvl="1" indent="-342900">
              <a:buFontTx/>
              <a:buChar char="-"/>
            </a:pPr>
            <a:r>
              <a:rPr lang="en-US" i="1" dirty="0">
                <a:latin typeface="Occupied" pitchFamily="2" charset="0"/>
                <a:cs typeface="Alcefun Bold"/>
              </a:rPr>
              <a:t>what 1 thing do you think I did well today?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3E6004D-21DD-423E-8698-76DF94D7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Occupied" pitchFamily="2" charset="0"/>
              </a:rPr>
              <a:t>www.thelifearchitect.co.uk</a:t>
            </a:r>
          </a:p>
          <a:p>
            <a:r>
              <a:rPr lang="en-US" dirty="0">
                <a:latin typeface="Occupied" pitchFamily="2" charset="0"/>
              </a:rPr>
              <a:t>© Sudhir Daya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077ED-E2F7-4D45-98C5-54D73852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745" y="38645"/>
            <a:ext cx="1341903" cy="11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ertainty 1305020" id="{6D0C4A6A-BD3D-7A41-9645-9BC0E6CA30D4}" vid="{97E2764A-4347-9543-8E0C-206962FD7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503</Words>
  <Application>Microsoft Office PowerPoint</Application>
  <PresentationFormat>Widescreen</PresentationFormat>
  <Paragraphs>219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Alcefun Bold</vt:lpstr>
      <vt:lpstr>Arial</vt:lpstr>
      <vt:lpstr>Calibri</vt:lpstr>
      <vt:lpstr>Calibri Light</vt:lpstr>
      <vt:lpstr>Helvetica Neue</vt:lpstr>
      <vt:lpstr>Occupied</vt:lpstr>
      <vt:lpstr>Office Theme</vt:lpstr>
      <vt:lpstr>PowerPoint Presentation</vt:lpstr>
      <vt:lpstr>Emotions</vt:lpstr>
      <vt:lpstr>Emotions</vt:lpstr>
      <vt:lpstr>Emotions</vt:lpstr>
      <vt:lpstr>Emotions</vt:lpstr>
      <vt:lpstr>Emotions</vt:lpstr>
      <vt:lpstr>Emotions</vt:lpstr>
      <vt:lpstr>Six Steps for Self Care &amp; Shifting Stress  </vt:lpstr>
      <vt:lpstr>How to use emotions to  develop resilience</vt:lpstr>
      <vt:lpstr>Resources</vt:lpstr>
      <vt:lpstr>Questions and stay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Sudhir Daya</dc:creator>
  <cp:lastModifiedBy>Haroon Atif</cp:lastModifiedBy>
  <cp:revision>90</cp:revision>
  <dcterms:created xsi:type="dcterms:W3CDTF">2020-11-09T20:48:06Z</dcterms:created>
  <dcterms:modified xsi:type="dcterms:W3CDTF">2020-11-27T09:52:59Z</dcterms:modified>
</cp:coreProperties>
</file>