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9"/>
  </p:notesMasterIdLst>
  <p:sldIdLst>
    <p:sldId id="259" r:id="rId2"/>
    <p:sldId id="274" r:id="rId3"/>
    <p:sldId id="263" r:id="rId4"/>
    <p:sldId id="275" r:id="rId5"/>
    <p:sldId id="262" r:id="rId6"/>
    <p:sldId id="267" r:id="rId7"/>
    <p:sldId id="281" r:id="rId8"/>
    <p:sldId id="278" r:id="rId9"/>
    <p:sldId id="268" r:id="rId10"/>
    <p:sldId id="258" r:id="rId11"/>
    <p:sldId id="276" r:id="rId12"/>
    <p:sldId id="269" r:id="rId13"/>
    <p:sldId id="270" r:id="rId14"/>
    <p:sldId id="271" r:id="rId15"/>
    <p:sldId id="272" r:id="rId16"/>
    <p:sldId id="282" r:id="rId17"/>
    <p:sldId id="283"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Title Page" id="{0C5EFF9B-9FB5-4F6D-93F8-C30D1AC509B1}">
          <p14:sldIdLst>
            <p14:sldId id="259"/>
            <p14:sldId id="274"/>
            <p14:sldId id="263"/>
            <p14:sldId id="275"/>
            <p14:sldId id="262"/>
            <p14:sldId id="267"/>
            <p14:sldId id="281"/>
            <p14:sldId id="278"/>
            <p14:sldId id="268"/>
            <p14:sldId id="258"/>
            <p14:sldId id="276"/>
            <p14:sldId id="269"/>
            <p14:sldId id="270"/>
            <p14:sldId id="271"/>
            <p14:sldId id="272"/>
            <p14:sldId id="282"/>
            <p14:sldId id="283"/>
          </p14:sldIdLst>
        </p14:section>
        <p14:section name="Content" id="{2E4F3D9C-FF7C-4571-B770-A2751BA8E5C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EB018-BAD5-4DA1-86F7-A2B2D63BB793}" type="datetimeFigureOut">
              <a:rPr lang="en-GB" smtClean="0"/>
              <a:t>24/05/2019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71B921-8199-401F-A432-0A646EF5C8FB}" type="slidenum">
              <a:rPr lang="en-GB" smtClean="0"/>
              <a:t>‹#›</a:t>
            </a:fld>
            <a:endParaRPr lang="en-GB"/>
          </a:p>
        </p:txBody>
      </p:sp>
    </p:spTree>
    <p:extLst>
      <p:ext uri="{BB962C8B-B14F-4D97-AF65-F5344CB8AC3E}">
        <p14:creationId xmlns:p14="http://schemas.microsoft.com/office/powerpoint/2010/main" val="1689360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6671B921-8199-401F-A432-0A646EF5C8FB}" type="slidenum">
              <a:rPr lang="en-GB" smtClean="0"/>
              <a:t>6</a:t>
            </a:fld>
            <a:endParaRPr lang="en-GB"/>
          </a:p>
        </p:txBody>
      </p:sp>
    </p:spTree>
    <p:extLst>
      <p:ext uri="{BB962C8B-B14F-4D97-AF65-F5344CB8AC3E}">
        <p14:creationId xmlns:p14="http://schemas.microsoft.com/office/powerpoint/2010/main" val="1498738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71B921-8199-401F-A432-0A646EF5C8FB}" type="slidenum">
              <a:rPr lang="en-GB" smtClean="0"/>
              <a:t>7</a:t>
            </a:fld>
            <a:endParaRPr lang="en-GB"/>
          </a:p>
        </p:txBody>
      </p:sp>
    </p:spTree>
    <p:extLst>
      <p:ext uri="{BB962C8B-B14F-4D97-AF65-F5344CB8AC3E}">
        <p14:creationId xmlns:p14="http://schemas.microsoft.com/office/powerpoint/2010/main" val="27327834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964" y="1341438"/>
            <a:ext cx="6904508" cy="1800225"/>
          </a:xfrm>
        </p:spPr>
        <p:txBody>
          <a:bodyPr>
            <a:normAutofit/>
          </a:bodyPr>
          <a:lstStyle>
            <a:lvl1pPr algn="l">
              <a:defRPr sz="5400"/>
            </a:lvl1pPr>
          </a:lstStyle>
          <a:p>
            <a:r>
              <a:rPr lang="en-US" smtClean="0"/>
              <a:t>Click to edit Master title style</a:t>
            </a:r>
            <a:endParaRPr lang="en-GB"/>
          </a:p>
        </p:txBody>
      </p:sp>
      <p:sp>
        <p:nvSpPr>
          <p:cNvPr id="3" name="Subtitle 2"/>
          <p:cNvSpPr>
            <a:spLocks noGrp="1"/>
          </p:cNvSpPr>
          <p:nvPr>
            <p:ph type="subTitle" idx="1"/>
          </p:nvPr>
        </p:nvSpPr>
        <p:spPr>
          <a:xfrm>
            <a:off x="242888" y="3861048"/>
            <a:ext cx="857758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pic>
        <p:nvPicPr>
          <p:cNvPr id="14"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668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Line 4"/>
          <p:cNvSpPr>
            <a:spLocks noChangeShapeType="1"/>
          </p:cNvSpPr>
          <p:nvPr userDrawn="1"/>
        </p:nvSpPr>
        <p:spPr bwMode="auto">
          <a:xfrm>
            <a:off x="1905000" y="1341438"/>
            <a:ext cx="0" cy="1800225"/>
          </a:xfrm>
          <a:prstGeom prst="line">
            <a:avLst/>
          </a:prstGeom>
          <a:noFill/>
          <a:ln w="349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Oval 5"/>
          <p:cNvSpPr>
            <a:spLocks noChangeArrowheads="1"/>
          </p:cNvSpPr>
          <p:nvPr userDrawn="1"/>
        </p:nvSpPr>
        <p:spPr bwMode="auto">
          <a:xfrm>
            <a:off x="242888" y="2070100"/>
            <a:ext cx="347662" cy="347663"/>
          </a:xfrm>
          <a:prstGeom prst="ellipse">
            <a:avLst/>
          </a:prstGeom>
          <a:solidFill>
            <a:srgbClr val="22BBD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sp>
        <p:nvSpPr>
          <p:cNvPr id="17" name="Oval 6"/>
          <p:cNvSpPr>
            <a:spLocks noChangeArrowheads="1"/>
          </p:cNvSpPr>
          <p:nvPr userDrawn="1"/>
        </p:nvSpPr>
        <p:spPr bwMode="auto">
          <a:xfrm>
            <a:off x="822325" y="2073275"/>
            <a:ext cx="349250" cy="347663"/>
          </a:xfrm>
          <a:prstGeom prst="ellipse">
            <a:avLst/>
          </a:prstGeom>
          <a:solidFill>
            <a:srgbClr val="2BB1B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sp>
        <p:nvSpPr>
          <p:cNvPr id="18" name="Oval 7"/>
          <p:cNvSpPr>
            <a:spLocks noChangeArrowheads="1"/>
          </p:cNvSpPr>
          <p:nvPr userDrawn="1"/>
        </p:nvSpPr>
        <p:spPr bwMode="auto">
          <a:xfrm>
            <a:off x="1403350" y="2081213"/>
            <a:ext cx="347663" cy="347662"/>
          </a:xfrm>
          <a:prstGeom prst="ellipse">
            <a:avLst/>
          </a:prstGeom>
          <a:solidFill>
            <a:srgbClr val="3084A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pic>
        <p:nvPicPr>
          <p:cNvPr id="19" name="Picture 16"/>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4733354" y="0"/>
            <a:ext cx="4375150" cy="737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323428"/>
            <a:ext cx="9144000" cy="534572"/>
          </a:xfrm>
          <a:prstGeom prst="rect">
            <a:avLst/>
          </a:prstGeom>
        </p:spPr>
      </p:pic>
      <p:sp>
        <p:nvSpPr>
          <p:cNvPr id="11" name="TextBox 10"/>
          <p:cNvSpPr txBox="1"/>
          <p:nvPr userDrawn="1"/>
        </p:nvSpPr>
        <p:spPr>
          <a:xfrm>
            <a:off x="2806036" y="6407962"/>
            <a:ext cx="3531928" cy="276999"/>
          </a:xfrm>
          <a:prstGeom prst="rect">
            <a:avLst/>
          </a:prstGeom>
          <a:noFill/>
        </p:spPr>
        <p:txBody>
          <a:bodyPr wrap="none" rtlCol="0">
            <a:spAutoFit/>
          </a:bodyPr>
          <a:lstStyle/>
          <a:p>
            <a:pPr algn="r"/>
            <a:r>
              <a:rPr lang="en-GB" sz="1200" b="1" dirty="0" smtClean="0">
                <a:solidFill>
                  <a:schemeClr val="bg1"/>
                </a:solidFill>
                <a:latin typeface="Corbel" panose="020B0503020204020204" pitchFamily="34" charset="0"/>
              </a:rPr>
              <a:t>North Tyneside Integrated Musculoskeletal</a:t>
            </a:r>
            <a:r>
              <a:rPr lang="en-GB" sz="1200" b="1" baseline="0" dirty="0" smtClean="0">
                <a:solidFill>
                  <a:schemeClr val="bg1"/>
                </a:solidFill>
                <a:latin typeface="Corbel" panose="020B0503020204020204" pitchFamily="34" charset="0"/>
              </a:rPr>
              <a:t> Service</a:t>
            </a:r>
            <a:endParaRPr lang="en-GB" sz="1200" b="1" dirty="0">
              <a:solidFill>
                <a:schemeClr val="bg1"/>
              </a:solidFill>
              <a:latin typeface="Corbel" panose="020B0503020204020204" pitchFamily="34" charset="0"/>
            </a:endParaRPr>
          </a:p>
        </p:txBody>
      </p:sp>
    </p:spTree>
    <p:extLst>
      <p:ext uri="{BB962C8B-B14F-4D97-AF65-F5344CB8AC3E}">
        <p14:creationId xmlns:p14="http://schemas.microsoft.com/office/powerpoint/2010/main" val="663119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14909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80728"/>
            <a:ext cx="2057400" cy="5145435"/>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1331640" y="980728"/>
            <a:ext cx="5145360" cy="51454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93202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 Defaul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16000" y="828000"/>
            <a:ext cx="8676480" cy="5121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849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8978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1628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844824"/>
            <a:ext cx="4038600" cy="42813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844824"/>
            <a:ext cx="4038600" cy="42813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28481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78112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20889"/>
            <a:ext cx="4040188" cy="370527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78112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20887"/>
            <a:ext cx="4041775" cy="3705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97004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16820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0924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2564904"/>
            <a:ext cx="3008313" cy="35612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7986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2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954088"/>
            <a:ext cx="7304856" cy="817562"/>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34975" y="1916832"/>
            <a:ext cx="8251825" cy="432048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Line 4"/>
          <p:cNvSpPr>
            <a:spLocks noChangeShapeType="1"/>
          </p:cNvSpPr>
          <p:nvPr/>
        </p:nvSpPr>
        <p:spPr bwMode="auto">
          <a:xfrm flipV="1">
            <a:off x="1371600" y="981075"/>
            <a:ext cx="0" cy="790575"/>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8" name="Picture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668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val 5"/>
          <p:cNvSpPr>
            <a:spLocks noChangeArrowheads="1"/>
          </p:cNvSpPr>
          <p:nvPr/>
        </p:nvSpPr>
        <p:spPr bwMode="auto">
          <a:xfrm>
            <a:off x="434975" y="1255713"/>
            <a:ext cx="173038" cy="174625"/>
          </a:xfrm>
          <a:prstGeom prst="ellipse">
            <a:avLst/>
          </a:prstGeom>
          <a:solidFill>
            <a:srgbClr val="22BBD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sp>
        <p:nvSpPr>
          <p:cNvPr id="11" name="Oval 6"/>
          <p:cNvSpPr>
            <a:spLocks noChangeArrowheads="1"/>
          </p:cNvSpPr>
          <p:nvPr/>
        </p:nvSpPr>
        <p:spPr bwMode="auto">
          <a:xfrm>
            <a:off x="736600" y="1258888"/>
            <a:ext cx="174625" cy="174625"/>
          </a:xfrm>
          <a:prstGeom prst="ellipse">
            <a:avLst/>
          </a:prstGeom>
          <a:solidFill>
            <a:srgbClr val="2BB1B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sp>
        <p:nvSpPr>
          <p:cNvPr id="12" name="Oval 7"/>
          <p:cNvSpPr>
            <a:spLocks noChangeArrowheads="1"/>
          </p:cNvSpPr>
          <p:nvPr/>
        </p:nvSpPr>
        <p:spPr bwMode="auto">
          <a:xfrm>
            <a:off x="1039813" y="1266825"/>
            <a:ext cx="174625" cy="173038"/>
          </a:xfrm>
          <a:prstGeom prst="ellipse">
            <a:avLst/>
          </a:prstGeom>
          <a:solidFill>
            <a:srgbClr val="3084A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sz="2400">
              <a:latin typeface="Times New Roman" pitchFamily="18" charset="0"/>
            </a:endParaRPr>
          </a:p>
        </p:txBody>
      </p:sp>
      <p:pic>
        <p:nvPicPr>
          <p:cNvPr id="14" name="Picture 1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6323428"/>
            <a:ext cx="9144000" cy="534572"/>
          </a:xfrm>
          <a:prstGeom prst="rect">
            <a:avLst/>
          </a:prstGeom>
        </p:spPr>
      </p:pic>
      <p:pic>
        <p:nvPicPr>
          <p:cNvPr id="15" name="Picture 16"/>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4733354" y="0"/>
            <a:ext cx="4375150" cy="737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806036" y="6407962"/>
            <a:ext cx="3531928" cy="276999"/>
          </a:xfrm>
          <a:prstGeom prst="rect">
            <a:avLst/>
          </a:prstGeom>
          <a:noFill/>
        </p:spPr>
        <p:txBody>
          <a:bodyPr wrap="none" rtlCol="0">
            <a:spAutoFit/>
          </a:bodyPr>
          <a:lstStyle/>
          <a:p>
            <a:pPr algn="r"/>
            <a:r>
              <a:rPr lang="en-GB" sz="1200" b="1" dirty="0" smtClean="0">
                <a:solidFill>
                  <a:schemeClr val="bg1"/>
                </a:solidFill>
                <a:latin typeface="Corbel" panose="020B0503020204020204" pitchFamily="34" charset="0"/>
              </a:rPr>
              <a:t>North Tyneside Integrated Musculoskeletal</a:t>
            </a:r>
            <a:r>
              <a:rPr lang="en-GB" sz="1200" b="1" baseline="0" dirty="0" smtClean="0">
                <a:solidFill>
                  <a:schemeClr val="bg1"/>
                </a:solidFill>
                <a:latin typeface="Corbel" panose="020B0503020204020204" pitchFamily="34" charset="0"/>
              </a:rPr>
              <a:t> Service</a:t>
            </a:r>
            <a:endParaRPr lang="en-GB" sz="1200" b="1" dirty="0">
              <a:solidFill>
                <a:schemeClr val="bg1"/>
              </a:solidFill>
              <a:latin typeface="Corbel" panose="020B0503020204020204" pitchFamily="34" charset="0"/>
            </a:endParaRPr>
          </a:p>
        </p:txBody>
      </p:sp>
    </p:spTree>
    <p:extLst>
      <p:ext uri="{BB962C8B-B14F-4D97-AF65-F5344CB8AC3E}">
        <p14:creationId xmlns:p14="http://schemas.microsoft.com/office/powerpoint/2010/main" val="146476782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ESCAPE Pain</a:t>
            </a:r>
            <a:br>
              <a:rPr lang="en-GB" dirty="0" smtClean="0"/>
            </a:br>
            <a:r>
              <a:rPr lang="en-GB" sz="4900" dirty="0"/>
              <a:t>T</a:t>
            </a:r>
            <a:r>
              <a:rPr lang="en-GB" sz="4900" dirty="0" smtClean="0"/>
              <a:t>he Northumbria Challenge</a:t>
            </a:r>
            <a:endParaRPr lang="en-GB" sz="4900" dirty="0"/>
          </a:p>
        </p:txBody>
      </p:sp>
      <p:sp>
        <p:nvSpPr>
          <p:cNvPr id="3" name="Subtitle 2"/>
          <p:cNvSpPr>
            <a:spLocks noGrp="1"/>
          </p:cNvSpPr>
          <p:nvPr>
            <p:ph type="subTitle" idx="1"/>
          </p:nvPr>
        </p:nvSpPr>
        <p:spPr/>
        <p:txBody>
          <a:bodyPr/>
          <a:lstStyle/>
          <a:p>
            <a:r>
              <a:rPr lang="en-GB" dirty="0" smtClean="0"/>
              <a:t>Angela Larkin</a:t>
            </a:r>
          </a:p>
          <a:p>
            <a:r>
              <a:rPr lang="en-GB" dirty="0" smtClean="0"/>
              <a:t>Acting Physiotherapy Clinical Manager</a:t>
            </a:r>
          </a:p>
          <a:p>
            <a:r>
              <a:rPr lang="en-GB" dirty="0" smtClean="0"/>
              <a:t>Northumbria Healthcare</a:t>
            </a:r>
            <a:endParaRPr lang="en-GB" dirty="0"/>
          </a:p>
        </p:txBody>
      </p:sp>
    </p:spTree>
    <p:extLst>
      <p:ext uri="{BB962C8B-B14F-4D97-AF65-F5344CB8AC3E}">
        <p14:creationId xmlns:p14="http://schemas.microsoft.com/office/powerpoint/2010/main" val="3996323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286440"/>
              </p:ext>
            </p:extLst>
          </p:nvPr>
        </p:nvGraphicFramePr>
        <p:xfrm>
          <a:off x="1475656" y="1124744"/>
          <a:ext cx="6336704" cy="3528392"/>
        </p:xfrm>
        <a:graphic>
          <a:graphicData uri="http://schemas.openxmlformats.org/drawingml/2006/table">
            <a:tbl>
              <a:tblPr firstRow="1" firstCol="1" bandRow="1">
                <a:tableStyleId>{5C22544A-7EE6-4342-B048-85BDC9FD1C3A}</a:tableStyleId>
              </a:tblPr>
              <a:tblGrid>
                <a:gridCol w="6336704">
                  <a:extLst>
                    <a:ext uri="{9D8B030D-6E8A-4147-A177-3AD203B41FA5}">
                      <a16:colId xmlns:a16="http://schemas.microsoft.com/office/drawing/2014/main" val="20000"/>
                    </a:ext>
                  </a:extLst>
                </a:gridCol>
              </a:tblGrid>
              <a:tr h="3528392">
                <a:tc>
                  <a:txBody>
                    <a:bodyPr/>
                    <a:lstStyle/>
                    <a:p>
                      <a:pPr algn="just">
                        <a:spcAft>
                          <a:spcPts val="0"/>
                        </a:spcAft>
                      </a:pPr>
                      <a:r>
                        <a:rPr lang="en-GB" sz="2000" dirty="0">
                          <a:effectLst/>
                        </a:rPr>
                        <a:t>Exclusion Criteria</a:t>
                      </a:r>
                    </a:p>
                    <a:p>
                      <a:pPr marL="342900" lvl="0" indent="-342900" algn="just">
                        <a:lnSpc>
                          <a:spcPct val="115000"/>
                        </a:lnSpc>
                        <a:spcAft>
                          <a:spcPts val="0"/>
                        </a:spcAft>
                        <a:buFont typeface="Symbol"/>
                        <a:buChar char=""/>
                      </a:pPr>
                      <a:r>
                        <a:rPr lang="en-GB" sz="2000" dirty="0">
                          <a:effectLst/>
                        </a:rPr>
                        <a:t>Unstable angina</a:t>
                      </a:r>
                    </a:p>
                    <a:p>
                      <a:pPr marL="342900" lvl="0" indent="-342900" algn="just">
                        <a:lnSpc>
                          <a:spcPct val="115000"/>
                        </a:lnSpc>
                        <a:spcAft>
                          <a:spcPts val="0"/>
                        </a:spcAft>
                        <a:buFont typeface="Symbol"/>
                        <a:buChar char=""/>
                      </a:pPr>
                      <a:r>
                        <a:rPr lang="en-GB" sz="2000" dirty="0">
                          <a:effectLst/>
                        </a:rPr>
                        <a:t>Systolic blood pressure &gt;180 and/or diastolic blood pressure &gt;100</a:t>
                      </a:r>
                    </a:p>
                    <a:p>
                      <a:pPr marL="342900" lvl="0" indent="-342900" algn="just">
                        <a:lnSpc>
                          <a:spcPct val="115000"/>
                        </a:lnSpc>
                        <a:spcAft>
                          <a:spcPts val="0"/>
                        </a:spcAft>
                        <a:buFont typeface="Symbol"/>
                        <a:buChar char=""/>
                      </a:pPr>
                      <a:r>
                        <a:rPr lang="en-GB" sz="2000" dirty="0">
                          <a:effectLst/>
                        </a:rPr>
                        <a:t>BP drop &gt;20mm Hg demonstrated during  ETT </a:t>
                      </a:r>
                    </a:p>
                    <a:p>
                      <a:pPr marL="342900" lvl="0" indent="-342900" algn="just">
                        <a:lnSpc>
                          <a:spcPct val="115000"/>
                        </a:lnSpc>
                        <a:spcAft>
                          <a:spcPts val="0"/>
                        </a:spcAft>
                        <a:buFont typeface="Symbol"/>
                        <a:buChar char=""/>
                      </a:pPr>
                      <a:r>
                        <a:rPr lang="en-GB" sz="2000" dirty="0">
                          <a:effectLst/>
                        </a:rPr>
                        <a:t>Resting tachycardia &gt;100bpm</a:t>
                      </a:r>
                    </a:p>
                    <a:p>
                      <a:pPr marL="342900" lvl="0" indent="-342900" algn="just">
                        <a:lnSpc>
                          <a:spcPct val="115000"/>
                        </a:lnSpc>
                        <a:spcAft>
                          <a:spcPts val="0"/>
                        </a:spcAft>
                        <a:buFont typeface="Symbol"/>
                        <a:buChar char=""/>
                      </a:pPr>
                      <a:r>
                        <a:rPr lang="en-GB" sz="2000" dirty="0">
                          <a:effectLst/>
                        </a:rPr>
                        <a:t>Uncontrolled atrial or ventricular arrhythmias</a:t>
                      </a:r>
                    </a:p>
                    <a:p>
                      <a:pPr marL="342900" lvl="0" indent="-342900" algn="just">
                        <a:lnSpc>
                          <a:spcPct val="115000"/>
                        </a:lnSpc>
                        <a:spcAft>
                          <a:spcPts val="0"/>
                        </a:spcAft>
                        <a:buFont typeface="Symbol"/>
                        <a:buChar char=""/>
                      </a:pPr>
                      <a:r>
                        <a:rPr lang="en-GB" sz="2000" dirty="0">
                          <a:effectLst/>
                        </a:rPr>
                        <a:t>Unstable or acute heart failure</a:t>
                      </a:r>
                    </a:p>
                    <a:p>
                      <a:pPr marL="342900" lvl="0" indent="-342900" algn="just">
                        <a:lnSpc>
                          <a:spcPct val="115000"/>
                        </a:lnSpc>
                        <a:spcAft>
                          <a:spcPts val="0"/>
                        </a:spcAft>
                        <a:buFont typeface="Symbol"/>
                        <a:buChar char=""/>
                      </a:pPr>
                      <a:r>
                        <a:rPr lang="en-GB" sz="2000" dirty="0">
                          <a:effectLst/>
                        </a:rPr>
                        <a:t>Unstable diabetes </a:t>
                      </a:r>
                    </a:p>
                    <a:p>
                      <a:pPr marL="342900" lvl="0" indent="-342900" algn="just">
                        <a:lnSpc>
                          <a:spcPct val="115000"/>
                        </a:lnSpc>
                        <a:spcAft>
                          <a:spcPts val="1000"/>
                        </a:spcAft>
                        <a:buFont typeface="Symbol"/>
                        <a:buChar char=""/>
                      </a:pPr>
                      <a:r>
                        <a:rPr lang="en-GB" sz="2000" dirty="0">
                          <a:effectLst/>
                        </a:rPr>
                        <a:t>Febrile illness</a:t>
                      </a:r>
                      <a:endParaRPr lang="en-GB"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14495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84492169"/>
              </p:ext>
            </p:extLst>
          </p:nvPr>
        </p:nvGraphicFramePr>
        <p:xfrm>
          <a:off x="2344734" y="1628796"/>
          <a:ext cx="4891561" cy="3209904"/>
        </p:xfrm>
        <a:graphic>
          <a:graphicData uri="http://schemas.openxmlformats.org/drawingml/2006/table">
            <a:tbl>
              <a:tblPr>
                <a:tableStyleId>{5C22544A-7EE6-4342-B048-85BDC9FD1C3A}</a:tableStyleId>
              </a:tblPr>
              <a:tblGrid>
                <a:gridCol w="1527736">
                  <a:extLst>
                    <a:ext uri="{9D8B030D-6E8A-4147-A177-3AD203B41FA5}">
                      <a16:colId xmlns:a16="http://schemas.microsoft.com/office/drawing/2014/main" val="20000"/>
                    </a:ext>
                  </a:extLst>
                </a:gridCol>
                <a:gridCol w="672765">
                  <a:extLst>
                    <a:ext uri="{9D8B030D-6E8A-4147-A177-3AD203B41FA5}">
                      <a16:colId xmlns:a16="http://schemas.microsoft.com/office/drawing/2014/main" val="20001"/>
                    </a:ext>
                  </a:extLst>
                </a:gridCol>
                <a:gridCol w="672765">
                  <a:extLst>
                    <a:ext uri="{9D8B030D-6E8A-4147-A177-3AD203B41FA5}">
                      <a16:colId xmlns:a16="http://schemas.microsoft.com/office/drawing/2014/main" val="20002"/>
                    </a:ext>
                  </a:extLst>
                </a:gridCol>
                <a:gridCol w="672765">
                  <a:extLst>
                    <a:ext uri="{9D8B030D-6E8A-4147-A177-3AD203B41FA5}">
                      <a16:colId xmlns:a16="http://schemas.microsoft.com/office/drawing/2014/main" val="20003"/>
                    </a:ext>
                  </a:extLst>
                </a:gridCol>
                <a:gridCol w="672765">
                  <a:extLst>
                    <a:ext uri="{9D8B030D-6E8A-4147-A177-3AD203B41FA5}">
                      <a16:colId xmlns:a16="http://schemas.microsoft.com/office/drawing/2014/main" val="20004"/>
                    </a:ext>
                  </a:extLst>
                </a:gridCol>
                <a:gridCol w="672765">
                  <a:extLst>
                    <a:ext uri="{9D8B030D-6E8A-4147-A177-3AD203B41FA5}">
                      <a16:colId xmlns:a16="http://schemas.microsoft.com/office/drawing/2014/main" val="20005"/>
                    </a:ext>
                  </a:extLst>
                </a:gridCol>
              </a:tblGrid>
              <a:tr h="401238">
                <a:tc>
                  <a:txBody>
                    <a:bodyPr/>
                    <a:lstStyle/>
                    <a:p>
                      <a:pPr algn="l" fontAlgn="b"/>
                      <a:endParaRPr lang="en-GB" sz="1100" b="0" i="0" u="none" strike="noStrike">
                        <a:solidFill>
                          <a:srgbClr val="000000"/>
                        </a:solidFill>
                        <a:effectLst/>
                        <a:latin typeface="Calibri"/>
                      </a:endParaRPr>
                    </a:p>
                  </a:txBody>
                  <a:tcPr marL="9525" marR="9525" marT="9525" marB="0" anchor="b"/>
                </a:tc>
                <a:tc gridSpan="3">
                  <a:txBody>
                    <a:bodyPr/>
                    <a:lstStyle/>
                    <a:p>
                      <a:pPr algn="l" fontAlgn="b"/>
                      <a:r>
                        <a:rPr lang="en-GB" sz="1100" u="none" strike="noStrike">
                          <a:effectLst/>
                        </a:rPr>
                        <a:t>ESCAPE Pain Referals</a:t>
                      </a:r>
                      <a:endParaRPr lang="en-GB" sz="1100" b="0" i="0" u="none" strike="noStrike">
                        <a:solidFill>
                          <a:srgbClr val="000000"/>
                        </a:solidFill>
                        <a:effectLst/>
                        <a:latin typeface="Calibri"/>
                      </a:endParaRPr>
                    </a:p>
                  </a:txBody>
                  <a:tcPr marL="9525" marR="9525" marT="9525" marB="0" anchor="b"/>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40123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gridSpan="2">
                  <a:txBody>
                    <a:bodyPr/>
                    <a:lstStyle/>
                    <a:p>
                      <a:pPr algn="l" fontAlgn="b"/>
                      <a:r>
                        <a:rPr lang="en-GB" sz="1100" u="none" strike="noStrike">
                          <a:effectLst/>
                        </a:rPr>
                        <a:t>Number started</a:t>
                      </a:r>
                      <a:endParaRPr lang="en-GB" sz="1100" b="0" i="0" u="none" strike="noStrike">
                        <a:solidFill>
                          <a:srgbClr val="000000"/>
                        </a:solidFill>
                        <a:effectLst/>
                        <a:latin typeface="Calibri"/>
                      </a:endParaRPr>
                    </a:p>
                  </a:txBody>
                  <a:tcPr marL="9525" marR="9525" marT="9525" marB="0" anchor="b"/>
                </a:tc>
                <a:tc hMerge="1">
                  <a:txBody>
                    <a:bodyPr/>
                    <a:lstStyle/>
                    <a:p>
                      <a:endParaRPr lang="en-GB"/>
                    </a:p>
                  </a:txBody>
                  <a:tcPr/>
                </a:tc>
                <a:tc gridSpan="2">
                  <a:txBody>
                    <a:bodyPr/>
                    <a:lstStyle/>
                    <a:p>
                      <a:pPr algn="l" fontAlgn="b"/>
                      <a:r>
                        <a:rPr lang="en-GB" sz="1100" u="none" strike="noStrike">
                          <a:effectLst/>
                        </a:rPr>
                        <a:t>Number completed</a:t>
                      </a:r>
                      <a:endParaRPr lang="en-GB" sz="1100" b="0" i="0" u="none" strike="noStrike">
                        <a:solidFill>
                          <a:srgbClr val="000000"/>
                        </a:solidFill>
                        <a:effectLst/>
                        <a:latin typeface="Calibri"/>
                      </a:endParaRPr>
                    </a:p>
                  </a:txBody>
                  <a:tcPr marL="9525" marR="9525" marT="9525" marB="0" anchor="b"/>
                </a:tc>
                <a:tc hMerge="1">
                  <a:txBody>
                    <a:bodyPr/>
                    <a:lstStyle/>
                    <a:p>
                      <a:endParaRPr lang="en-GB"/>
                    </a:p>
                  </a:txBody>
                  <a:tcPr/>
                </a:tc>
                <a:extLst>
                  <a:ext uri="{0D108BD9-81ED-4DB2-BD59-A6C34878D82A}">
                    <a16:rowId xmlns:a16="http://schemas.microsoft.com/office/drawing/2014/main" val="10001"/>
                  </a:ext>
                </a:extLst>
              </a:tr>
              <a:tr h="401238">
                <a:tc>
                  <a:txBody>
                    <a:bodyPr/>
                    <a:lstStyle/>
                    <a:p>
                      <a:pPr algn="l" fontAlgn="b"/>
                      <a:r>
                        <a:rPr lang="en-GB" sz="1100" u="none" strike="noStrike">
                          <a:effectLst/>
                        </a:rPr>
                        <a:t>Start Date: 01/09/2018</a:t>
                      </a:r>
                      <a:endParaRPr lang="en-GB" sz="1100" b="0" i="0" u="none" strike="noStrike">
                        <a:solidFill>
                          <a:srgbClr val="000000"/>
                        </a:solidFill>
                        <a:effectLst/>
                        <a:latin typeface="Calibri"/>
                      </a:endParaRPr>
                    </a:p>
                  </a:txBody>
                  <a:tcPr marL="9525" marR="9525" marT="9525" marB="0" anchor="b"/>
                </a:tc>
                <a:tc>
                  <a:txBody>
                    <a:bodyPr/>
                    <a:lstStyle/>
                    <a:p>
                      <a:pPr algn="l" fontAlgn="b"/>
                      <a:r>
                        <a:rPr lang="en-GB" sz="1100" u="none" strike="noStrike">
                          <a:effectLst/>
                        </a:rPr>
                        <a:t>Cohort 1</a:t>
                      </a:r>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4</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401238">
                <a:tc>
                  <a:txBody>
                    <a:bodyPr/>
                    <a:lstStyle/>
                    <a:p>
                      <a:pPr algn="l" fontAlgn="b"/>
                      <a:r>
                        <a:rPr lang="en-GB" sz="1100" u="none" strike="noStrike">
                          <a:effectLst/>
                        </a:rPr>
                        <a:t>Start Date: 08/01/2019</a:t>
                      </a:r>
                      <a:endParaRPr lang="en-GB" sz="1100" b="0" i="0" u="none" strike="noStrike">
                        <a:solidFill>
                          <a:srgbClr val="000000"/>
                        </a:solidFill>
                        <a:effectLst/>
                        <a:latin typeface="Calibri"/>
                      </a:endParaRPr>
                    </a:p>
                  </a:txBody>
                  <a:tcPr marL="9525" marR="9525" marT="9525" marB="0" anchor="b"/>
                </a:tc>
                <a:tc>
                  <a:txBody>
                    <a:bodyPr/>
                    <a:lstStyle/>
                    <a:p>
                      <a:pPr algn="l" fontAlgn="b"/>
                      <a:r>
                        <a:rPr lang="en-GB" sz="1100" u="none" strike="noStrike">
                          <a:effectLst/>
                        </a:rPr>
                        <a:t>Cohort 2</a:t>
                      </a:r>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9</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8</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401238">
                <a:tc>
                  <a:txBody>
                    <a:bodyPr/>
                    <a:lstStyle/>
                    <a:p>
                      <a:pPr algn="l" fontAlgn="b"/>
                      <a:r>
                        <a:rPr lang="en-GB" sz="1100" u="none" strike="noStrike">
                          <a:effectLst/>
                        </a:rPr>
                        <a:t>Start Date: 03/2019</a:t>
                      </a:r>
                      <a:endParaRPr lang="en-GB" sz="1100" b="0" i="0" u="none" strike="noStrike">
                        <a:solidFill>
                          <a:srgbClr val="000000"/>
                        </a:solidFill>
                        <a:effectLst/>
                        <a:latin typeface="Calibri"/>
                      </a:endParaRPr>
                    </a:p>
                  </a:txBody>
                  <a:tcPr marL="9525" marR="9525" marT="9525" marB="0" anchor="b"/>
                </a:tc>
                <a:tc>
                  <a:txBody>
                    <a:bodyPr/>
                    <a:lstStyle/>
                    <a:p>
                      <a:pPr algn="l" fontAlgn="b"/>
                      <a:r>
                        <a:rPr lang="en-GB" sz="1100" u="none" strike="noStrike">
                          <a:effectLst/>
                        </a:rPr>
                        <a:t>Cohort 3</a:t>
                      </a:r>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8</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6</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40123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401238">
                <a:tc>
                  <a:txBody>
                    <a:bodyPr/>
                    <a:lstStyle/>
                    <a:p>
                      <a:pPr algn="l" fontAlgn="b"/>
                      <a:r>
                        <a:rPr lang="en-GB" sz="1100" u="none" strike="noStrike">
                          <a:effectLst/>
                        </a:rPr>
                        <a:t>Total referrals in 26</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21</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r" fontAlgn="b"/>
                      <a:r>
                        <a:rPr lang="en-GB" sz="1100" u="none" strike="noStrike">
                          <a:effectLst/>
                        </a:rPr>
                        <a:t>18</a:t>
                      </a:r>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40123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l" fontAlgn="b"/>
                      <a:endParaRPr lang="en-GB"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1940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5656" y="1268760"/>
            <a:ext cx="6336704" cy="4924425"/>
          </a:xfrm>
          <a:prstGeom prst="rect">
            <a:avLst/>
          </a:prstGeom>
        </p:spPr>
        <p:txBody>
          <a:bodyPr wrap="square">
            <a:spAutoFit/>
          </a:bodyPr>
          <a:lstStyle/>
          <a:p>
            <a:r>
              <a:rPr lang="en-GB" b="1" dirty="0"/>
              <a:t>Top tips for optimising referrals, uptake and retention: </a:t>
            </a:r>
          </a:p>
          <a:p>
            <a:endParaRPr lang="en-GB" dirty="0" smtClean="0"/>
          </a:p>
          <a:p>
            <a:r>
              <a:rPr lang="en-GB" dirty="0" smtClean="0"/>
              <a:t>• </a:t>
            </a:r>
            <a:r>
              <a:rPr lang="en-GB" dirty="0"/>
              <a:t>Ensure that you have dedicated time to set-up the programme (i.e. it is not in addition to your normal workload</a:t>
            </a:r>
            <a:r>
              <a:rPr lang="en-GB" dirty="0" smtClean="0"/>
              <a:t>)</a:t>
            </a:r>
          </a:p>
          <a:p>
            <a:r>
              <a:rPr lang="en-GB" dirty="0" smtClean="0"/>
              <a:t>                                        </a:t>
            </a:r>
            <a:r>
              <a:rPr lang="en-GB" sz="4000" dirty="0">
                <a:solidFill>
                  <a:srgbClr val="FF0000"/>
                </a:solidFill>
              </a:rPr>
              <a:t>√</a:t>
            </a:r>
          </a:p>
          <a:p>
            <a:endParaRPr lang="en-GB" dirty="0"/>
          </a:p>
          <a:p>
            <a:endParaRPr lang="en-GB" dirty="0" smtClean="0"/>
          </a:p>
          <a:p>
            <a:r>
              <a:rPr lang="en-GB" dirty="0" smtClean="0"/>
              <a:t>• </a:t>
            </a:r>
            <a:r>
              <a:rPr lang="en-GB" dirty="0"/>
              <a:t>Secure senior support for the set-up – this helps to send a message across the department that the programme is considered important and senior manager can help with any issues that might come up in setting up and running </a:t>
            </a:r>
            <a:r>
              <a:rPr lang="en-GB" dirty="0" smtClean="0"/>
              <a:t>ESCAPE-pain</a:t>
            </a:r>
          </a:p>
          <a:p>
            <a:r>
              <a:rPr lang="en-GB" sz="4000" dirty="0" smtClean="0">
                <a:solidFill>
                  <a:srgbClr val="FF0000"/>
                </a:solidFill>
              </a:rPr>
              <a:t>                  √</a:t>
            </a:r>
            <a:endParaRPr lang="en-GB" sz="4000" dirty="0">
              <a:solidFill>
                <a:srgbClr val="FF0000"/>
              </a:solidFill>
            </a:endParaRPr>
          </a:p>
          <a:p>
            <a:endParaRPr lang="en-GB" dirty="0"/>
          </a:p>
          <a:p>
            <a:endParaRPr lang="en-GB" dirty="0"/>
          </a:p>
        </p:txBody>
      </p:sp>
    </p:spTree>
    <p:extLst>
      <p:ext uri="{BB962C8B-B14F-4D97-AF65-F5344CB8AC3E}">
        <p14:creationId xmlns:p14="http://schemas.microsoft.com/office/powerpoint/2010/main" val="416903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80">
                                          <p:stCondLst>
                                            <p:cond delay="0"/>
                                          </p:stCondLst>
                                        </p:cTn>
                                        <p:tgtEl>
                                          <p:spTgt spid="3">
                                            <p:txEl>
                                              <p:pRg st="7" end="7"/>
                                            </p:txEl>
                                          </p:spTgt>
                                        </p:tgtEl>
                                      </p:cBhvr>
                                    </p:animEffect>
                                    <p:anim calcmode="lin" valueType="num">
                                      <p:cBhvr>
                                        <p:cTn id="2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7" end="7"/>
                                            </p:txEl>
                                          </p:spTgt>
                                        </p:tgtEl>
                                      </p:cBhvr>
                                      <p:to x="100000" y="60000"/>
                                    </p:animScale>
                                    <p:animScale>
                                      <p:cBhvr>
                                        <p:cTn id="32" dur="166" decel="50000">
                                          <p:stCondLst>
                                            <p:cond delay="676"/>
                                          </p:stCondLst>
                                        </p:cTn>
                                        <p:tgtEl>
                                          <p:spTgt spid="3">
                                            <p:txEl>
                                              <p:pRg st="7" end="7"/>
                                            </p:txEl>
                                          </p:spTgt>
                                        </p:tgtEl>
                                      </p:cBhvr>
                                      <p:to x="100000" y="100000"/>
                                    </p:animScale>
                                    <p:animScale>
                                      <p:cBhvr>
                                        <p:cTn id="33" dur="26">
                                          <p:stCondLst>
                                            <p:cond delay="1312"/>
                                          </p:stCondLst>
                                        </p:cTn>
                                        <p:tgtEl>
                                          <p:spTgt spid="3">
                                            <p:txEl>
                                              <p:pRg st="7" end="7"/>
                                            </p:txEl>
                                          </p:spTgt>
                                        </p:tgtEl>
                                      </p:cBhvr>
                                      <p:to x="100000" y="80000"/>
                                    </p:animScale>
                                    <p:animScale>
                                      <p:cBhvr>
                                        <p:cTn id="34" dur="166" decel="50000">
                                          <p:stCondLst>
                                            <p:cond delay="1338"/>
                                          </p:stCondLst>
                                        </p:cTn>
                                        <p:tgtEl>
                                          <p:spTgt spid="3">
                                            <p:txEl>
                                              <p:pRg st="7" end="7"/>
                                            </p:txEl>
                                          </p:spTgt>
                                        </p:tgtEl>
                                      </p:cBhvr>
                                      <p:to x="100000" y="100000"/>
                                    </p:animScale>
                                    <p:animScale>
                                      <p:cBhvr>
                                        <p:cTn id="35" dur="26">
                                          <p:stCondLst>
                                            <p:cond delay="1642"/>
                                          </p:stCondLst>
                                        </p:cTn>
                                        <p:tgtEl>
                                          <p:spTgt spid="3">
                                            <p:txEl>
                                              <p:pRg st="7" end="7"/>
                                            </p:txEl>
                                          </p:spTgt>
                                        </p:tgtEl>
                                      </p:cBhvr>
                                      <p:to x="100000" y="90000"/>
                                    </p:animScale>
                                    <p:animScale>
                                      <p:cBhvr>
                                        <p:cTn id="36" dur="166" decel="50000">
                                          <p:stCondLst>
                                            <p:cond delay="1668"/>
                                          </p:stCondLst>
                                        </p:cTn>
                                        <p:tgtEl>
                                          <p:spTgt spid="3">
                                            <p:txEl>
                                              <p:pRg st="7" end="7"/>
                                            </p:txEl>
                                          </p:spTgt>
                                        </p:tgtEl>
                                      </p:cBhvr>
                                      <p:to x="100000" y="100000"/>
                                    </p:animScale>
                                    <p:animScale>
                                      <p:cBhvr>
                                        <p:cTn id="37" dur="26">
                                          <p:stCondLst>
                                            <p:cond delay="1808"/>
                                          </p:stCondLst>
                                        </p:cTn>
                                        <p:tgtEl>
                                          <p:spTgt spid="3">
                                            <p:txEl>
                                              <p:pRg st="7" end="7"/>
                                            </p:txEl>
                                          </p:spTgt>
                                        </p:tgtEl>
                                      </p:cBhvr>
                                      <p:to x="100000" y="95000"/>
                                    </p:animScale>
                                    <p:animScale>
                                      <p:cBhvr>
                                        <p:cTn id="38"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908721"/>
            <a:ext cx="5454352" cy="5816977"/>
          </a:xfrm>
          <a:prstGeom prst="rect">
            <a:avLst/>
          </a:prstGeom>
        </p:spPr>
        <p:txBody>
          <a:bodyPr wrap="square">
            <a:spAutoFit/>
          </a:bodyPr>
          <a:lstStyle/>
          <a:p>
            <a:r>
              <a:rPr lang="en-GB" sz="1400" dirty="0"/>
              <a:t>•</a:t>
            </a:r>
            <a:r>
              <a:rPr lang="en-GB" dirty="0"/>
              <a:t> Fully integrate the programme into local systems and processes (rather than simply bolting it on) o Ensure all colleagues understand what ESCAPE-pain is, the evidence behind it, and how to refer in (e.g. use team meetings, in-service, email, invite colleagues to observe sessions) </a:t>
            </a:r>
            <a:endParaRPr lang="en-GB" dirty="0" smtClean="0"/>
          </a:p>
          <a:p>
            <a:r>
              <a:rPr lang="en-GB" dirty="0"/>
              <a:t>	</a:t>
            </a:r>
            <a:r>
              <a:rPr lang="en-GB" dirty="0" smtClean="0"/>
              <a:t>                  </a:t>
            </a:r>
            <a:r>
              <a:rPr lang="en-GB" sz="4000" dirty="0" smtClean="0">
                <a:solidFill>
                  <a:srgbClr val="FF0000"/>
                </a:solidFill>
              </a:rPr>
              <a:t> √</a:t>
            </a:r>
          </a:p>
          <a:p>
            <a:endParaRPr lang="en-GB" dirty="0" smtClean="0"/>
          </a:p>
          <a:p>
            <a:r>
              <a:rPr lang="en-GB" sz="1400" dirty="0" smtClean="0"/>
              <a:t>● </a:t>
            </a:r>
            <a:r>
              <a:rPr lang="en-GB" dirty="0" smtClean="0"/>
              <a:t>Make </a:t>
            </a:r>
            <a:r>
              <a:rPr lang="en-GB" dirty="0"/>
              <a:t>referral forms and processes quick and easy to complete (e.g. ask colleagues what would work best) </a:t>
            </a:r>
            <a:endParaRPr lang="en-GB" dirty="0" smtClean="0"/>
          </a:p>
          <a:p>
            <a:r>
              <a:rPr lang="en-GB" dirty="0"/>
              <a:t>	</a:t>
            </a:r>
            <a:r>
              <a:rPr lang="en-GB" dirty="0" smtClean="0"/>
              <a:t>	      </a:t>
            </a:r>
            <a:r>
              <a:rPr lang="en-GB" sz="4000" dirty="0" smtClean="0">
                <a:solidFill>
                  <a:srgbClr val="FF0000"/>
                </a:solidFill>
              </a:rPr>
              <a:t>√</a:t>
            </a:r>
          </a:p>
          <a:p>
            <a:r>
              <a:rPr lang="en-GB" sz="1400" dirty="0" smtClean="0"/>
              <a:t>● </a:t>
            </a:r>
            <a:r>
              <a:rPr lang="en-GB" dirty="0" smtClean="0"/>
              <a:t>Consider </a:t>
            </a:r>
            <a:r>
              <a:rPr lang="en-GB" dirty="0"/>
              <a:t>if some patients can be referred directly in at triage, in order to reduce 1:1 assessments and increase </a:t>
            </a:r>
            <a:r>
              <a:rPr lang="en-GB" dirty="0" smtClean="0"/>
              <a:t>efficiency</a:t>
            </a:r>
          </a:p>
          <a:p>
            <a:r>
              <a:rPr lang="en-GB" dirty="0"/>
              <a:t>	</a:t>
            </a:r>
            <a:r>
              <a:rPr lang="en-GB" dirty="0" smtClean="0"/>
              <a:t>	      </a:t>
            </a:r>
            <a:r>
              <a:rPr lang="en-GB" sz="4000" dirty="0" smtClean="0">
                <a:solidFill>
                  <a:srgbClr val="FF0000"/>
                </a:solidFill>
              </a:rPr>
              <a:t>X</a:t>
            </a:r>
          </a:p>
          <a:p>
            <a:endParaRPr lang="en-GB" dirty="0"/>
          </a:p>
        </p:txBody>
      </p:sp>
    </p:spTree>
    <p:extLst>
      <p:ext uri="{BB962C8B-B14F-4D97-AF65-F5344CB8AC3E}">
        <p14:creationId xmlns:p14="http://schemas.microsoft.com/office/powerpoint/2010/main" val="54399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80">
                                          <p:stCondLst>
                                            <p:cond delay="0"/>
                                          </p:stCondLst>
                                        </p:cTn>
                                        <p:tgtEl>
                                          <p:spTgt spid="2">
                                            <p:txEl>
                                              <p:pRg st="4" end="4"/>
                                            </p:txEl>
                                          </p:spTgt>
                                        </p:tgtEl>
                                      </p:cBhvr>
                                    </p:animEffect>
                                    <p:anim calcmode="lin" valueType="num">
                                      <p:cBhvr>
                                        <p:cTn id="26"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4" end="4"/>
                                            </p:txEl>
                                          </p:spTgt>
                                        </p:tgtEl>
                                      </p:cBhvr>
                                      <p:to x="100000" y="60000"/>
                                    </p:animScale>
                                    <p:animScale>
                                      <p:cBhvr>
                                        <p:cTn id="32" dur="166" decel="50000">
                                          <p:stCondLst>
                                            <p:cond delay="676"/>
                                          </p:stCondLst>
                                        </p:cTn>
                                        <p:tgtEl>
                                          <p:spTgt spid="2">
                                            <p:txEl>
                                              <p:pRg st="4" end="4"/>
                                            </p:txEl>
                                          </p:spTgt>
                                        </p:tgtEl>
                                      </p:cBhvr>
                                      <p:to x="100000" y="100000"/>
                                    </p:animScale>
                                    <p:animScale>
                                      <p:cBhvr>
                                        <p:cTn id="33" dur="26">
                                          <p:stCondLst>
                                            <p:cond delay="1312"/>
                                          </p:stCondLst>
                                        </p:cTn>
                                        <p:tgtEl>
                                          <p:spTgt spid="2">
                                            <p:txEl>
                                              <p:pRg st="4" end="4"/>
                                            </p:txEl>
                                          </p:spTgt>
                                        </p:tgtEl>
                                      </p:cBhvr>
                                      <p:to x="100000" y="80000"/>
                                    </p:animScale>
                                    <p:animScale>
                                      <p:cBhvr>
                                        <p:cTn id="34" dur="166" decel="50000">
                                          <p:stCondLst>
                                            <p:cond delay="1338"/>
                                          </p:stCondLst>
                                        </p:cTn>
                                        <p:tgtEl>
                                          <p:spTgt spid="2">
                                            <p:txEl>
                                              <p:pRg st="4" end="4"/>
                                            </p:txEl>
                                          </p:spTgt>
                                        </p:tgtEl>
                                      </p:cBhvr>
                                      <p:to x="100000" y="100000"/>
                                    </p:animScale>
                                    <p:animScale>
                                      <p:cBhvr>
                                        <p:cTn id="35" dur="26">
                                          <p:stCondLst>
                                            <p:cond delay="1642"/>
                                          </p:stCondLst>
                                        </p:cTn>
                                        <p:tgtEl>
                                          <p:spTgt spid="2">
                                            <p:txEl>
                                              <p:pRg st="4" end="4"/>
                                            </p:txEl>
                                          </p:spTgt>
                                        </p:tgtEl>
                                      </p:cBhvr>
                                      <p:to x="100000" y="90000"/>
                                    </p:animScale>
                                    <p:animScale>
                                      <p:cBhvr>
                                        <p:cTn id="36" dur="166" decel="50000">
                                          <p:stCondLst>
                                            <p:cond delay="1668"/>
                                          </p:stCondLst>
                                        </p:cTn>
                                        <p:tgtEl>
                                          <p:spTgt spid="2">
                                            <p:txEl>
                                              <p:pRg st="4" end="4"/>
                                            </p:txEl>
                                          </p:spTgt>
                                        </p:tgtEl>
                                      </p:cBhvr>
                                      <p:to x="100000" y="100000"/>
                                    </p:animScale>
                                    <p:animScale>
                                      <p:cBhvr>
                                        <p:cTn id="37" dur="26">
                                          <p:stCondLst>
                                            <p:cond delay="1808"/>
                                          </p:stCondLst>
                                        </p:cTn>
                                        <p:tgtEl>
                                          <p:spTgt spid="2">
                                            <p:txEl>
                                              <p:pRg st="4" end="4"/>
                                            </p:txEl>
                                          </p:spTgt>
                                        </p:tgtEl>
                                      </p:cBhvr>
                                      <p:to x="100000" y="95000"/>
                                    </p:animScale>
                                    <p:animScale>
                                      <p:cBhvr>
                                        <p:cTn id="38" dur="166" decel="50000">
                                          <p:stCondLst>
                                            <p:cond delay="1834"/>
                                          </p:stCondLst>
                                        </p:cTn>
                                        <p:tgtEl>
                                          <p:spTgt spid="2">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wipe(down)">
                                      <p:cBhvr>
                                        <p:cTn id="43" dur="580">
                                          <p:stCondLst>
                                            <p:cond delay="0"/>
                                          </p:stCondLst>
                                        </p:cTn>
                                        <p:tgtEl>
                                          <p:spTgt spid="2">
                                            <p:txEl>
                                              <p:pRg st="6" end="6"/>
                                            </p:txEl>
                                          </p:spTgt>
                                        </p:tgtEl>
                                      </p:cBhvr>
                                    </p:animEffect>
                                    <p:anim calcmode="lin" valueType="num">
                                      <p:cBhvr>
                                        <p:cTn id="44"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6" end="6"/>
                                            </p:txEl>
                                          </p:spTgt>
                                        </p:tgtEl>
                                      </p:cBhvr>
                                      <p:to x="100000" y="60000"/>
                                    </p:animScale>
                                    <p:animScale>
                                      <p:cBhvr>
                                        <p:cTn id="50" dur="166" decel="50000">
                                          <p:stCondLst>
                                            <p:cond delay="676"/>
                                          </p:stCondLst>
                                        </p:cTn>
                                        <p:tgtEl>
                                          <p:spTgt spid="2">
                                            <p:txEl>
                                              <p:pRg st="6" end="6"/>
                                            </p:txEl>
                                          </p:spTgt>
                                        </p:tgtEl>
                                      </p:cBhvr>
                                      <p:to x="100000" y="100000"/>
                                    </p:animScale>
                                    <p:animScale>
                                      <p:cBhvr>
                                        <p:cTn id="51" dur="26">
                                          <p:stCondLst>
                                            <p:cond delay="1312"/>
                                          </p:stCondLst>
                                        </p:cTn>
                                        <p:tgtEl>
                                          <p:spTgt spid="2">
                                            <p:txEl>
                                              <p:pRg st="6" end="6"/>
                                            </p:txEl>
                                          </p:spTgt>
                                        </p:tgtEl>
                                      </p:cBhvr>
                                      <p:to x="100000" y="80000"/>
                                    </p:animScale>
                                    <p:animScale>
                                      <p:cBhvr>
                                        <p:cTn id="52" dur="166" decel="50000">
                                          <p:stCondLst>
                                            <p:cond delay="1338"/>
                                          </p:stCondLst>
                                        </p:cTn>
                                        <p:tgtEl>
                                          <p:spTgt spid="2">
                                            <p:txEl>
                                              <p:pRg st="6" end="6"/>
                                            </p:txEl>
                                          </p:spTgt>
                                        </p:tgtEl>
                                      </p:cBhvr>
                                      <p:to x="100000" y="100000"/>
                                    </p:animScale>
                                    <p:animScale>
                                      <p:cBhvr>
                                        <p:cTn id="53" dur="26">
                                          <p:stCondLst>
                                            <p:cond delay="1642"/>
                                          </p:stCondLst>
                                        </p:cTn>
                                        <p:tgtEl>
                                          <p:spTgt spid="2">
                                            <p:txEl>
                                              <p:pRg st="6" end="6"/>
                                            </p:txEl>
                                          </p:spTgt>
                                        </p:tgtEl>
                                      </p:cBhvr>
                                      <p:to x="100000" y="90000"/>
                                    </p:animScale>
                                    <p:animScale>
                                      <p:cBhvr>
                                        <p:cTn id="54" dur="166" decel="50000">
                                          <p:stCondLst>
                                            <p:cond delay="1668"/>
                                          </p:stCondLst>
                                        </p:cTn>
                                        <p:tgtEl>
                                          <p:spTgt spid="2">
                                            <p:txEl>
                                              <p:pRg st="6" end="6"/>
                                            </p:txEl>
                                          </p:spTgt>
                                        </p:tgtEl>
                                      </p:cBhvr>
                                      <p:to x="100000" y="100000"/>
                                    </p:animScale>
                                    <p:animScale>
                                      <p:cBhvr>
                                        <p:cTn id="55" dur="26">
                                          <p:stCondLst>
                                            <p:cond delay="1808"/>
                                          </p:stCondLst>
                                        </p:cTn>
                                        <p:tgtEl>
                                          <p:spTgt spid="2">
                                            <p:txEl>
                                              <p:pRg st="6" end="6"/>
                                            </p:txEl>
                                          </p:spTgt>
                                        </p:tgtEl>
                                      </p:cBhvr>
                                      <p:to x="100000" y="95000"/>
                                    </p:animScale>
                                    <p:animScale>
                                      <p:cBhvr>
                                        <p:cTn id="56"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836712"/>
            <a:ext cx="6120680" cy="4770537"/>
          </a:xfrm>
          <a:prstGeom prst="rect">
            <a:avLst/>
          </a:prstGeom>
        </p:spPr>
        <p:txBody>
          <a:bodyPr wrap="square">
            <a:spAutoFit/>
          </a:bodyPr>
          <a:lstStyle/>
          <a:p>
            <a:r>
              <a:rPr lang="en-GB" dirty="0"/>
              <a:t>• Engage with the referrers into your service and promote the evidence-based benefits of the </a:t>
            </a:r>
            <a:r>
              <a:rPr lang="en-GB" dirty="0" smtClean="0"/>
              <a:t>programme</a:t>
            </a:r>
            <a:endParaRPr lang="en-GB" dirty="0"/>
          </a:p>
          <a:p>
            <a:r>
              <a:rPr lang="en-GB" sz="4000" dirty="0" smtClean="0">
                <a:solidFill>
                  <a:srgbClr val="FF0000"/>
                </a:solidFill>
              </a:rPr>
              <a:t>                √</a:t>
            </a:r>
            <a:endParaRPr lang="en-GB" sz="4000" dirty="0">
              <a:solidFill>
                <a:srgbClr val="FF0000"/>
              </a:solidFill>
            </a:endParaRPr>
          </a:p>
          <a:p>
            <a:endParaRPr lang="en-GB" dirty="0" smtClean="0"/>
          </a:p>
          <a:p>
            <a:r>
              <a:rPr lang="en-GB" dirty="0" smtClean="0"/>
              <a:t>• </a:t>
            </a:r>
            <a:r>
              <a:rPr lang="en-GB" dirty="0"/>
              <a:t>Timings – consider what days and times work best for your participants (rather </a:t>
            </a:r>
            <a:r>
              <a:rPr lang="en-GB" dirty="0" smtClean="0"/>
              <a:t>than best for you)</a:t>
            </a:r>
          </a:p>
          <a:p>
            <a:r>
              <a:rPr lang="en-GB" sz="4000" dirty="0" smtClean="0">
                <a:solidFill>
                  <a:srgbClr val="FF0000"/>
                </a:solidFill>
              </a:rPr>
              <a:t>                X</a:t>
            </a:r>
          </a:p>
          <a:p>
            <a:endParaRPr lang="en-GB" dirty="0" smtClean="0"/>
          </a:p>
          <a:p>
            <a:r>
              <a:rPr lang="en-GB" dirty="0" smtClean="0"/>
              <a:t>• </a:t>
            </a:r>
            <a:r>
              <a:rPr lang="en-GB" dirty="0"/>
              <a:t>A short wait  between referral and </a:t>
            </a:r>
            <a:r>
              <a:rPr lang="en-GB" dirty="0" smtClean="0"/>
              <a:t>starting capitalises on people’s motivation</a:t>
            </a:r>
          </a:p>
          <a:p>
            <a:r>
              <a:rPr lang="en-GB" dirty="0"/>
              <a:t>	</a:t>
            </a:r>
            <a:r>
              <a:rPr lang="en-GB" dirty="0" smtClean="0"/>
              <a:t>	</a:t>
            </a:r>
            <a:r>
              <a:rPr lang="en-GB" sz="4000" dirty="0" smtClean="0">
                <a:solidFill>
                  <a:srgbClr val="FF0000"/>
                </a:solidFill>
              </a:rPr>
              <a:t>   X </a:t>
            </a:r>
          </a:p>
          <a:p>
            <a:endParaRPr lang="en-GB" sz="4000" dirty="0">
              <a:solidFill>
                <a:srgbClr val="FF0000"/>
              </a:solidFill>
            </a:endParaRPr>
          </a:p>
        </p:txBody>
      </p:sp>
    </p:spTree>
    <p:extLst>
      <p:ext uri="{BB962C8B-B14F-4D97-AF65-F5344CB8AC3E}">
        <p14:creationId xmlns:p14="http://schemas.microsoft.com/office/powerpoint/2010/main" val="339420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80">
                                          <p:stCondLst>
                                            <p:cond delay="0"/>
                                          </p:stCondLst>
                                        </p:cTn>
                                        <p:tgtEl>
                                          <p:spTgt spid="2">
                                            <p:txEl>
                                              <p:pRg st="4" end="4"/>
                                            </p:txEl>
                                          </p:spTgt>
                                        </p:tgtEl>
                                      </p:cBhvr>
                                    </p:animEffect>
                                    <p:anim calcmode="lin" valueType="num">
                                      <p:cBhvr>
                                        <p:cTn id="26"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4" end="4"/>
                                            </p:txEl>
                                          </p:spTgt>
                                        </p:tgtEl>
                                      </p:cBhvr>
                                      <p:to x="100000" y="60000"/>
                                    </p:animScale>
                                    <p:animScale>
                                      <p:cBhvr>
                                        <p:cTn id="32" dur="166" decel="50000">
                                          <p:stCondLst>
                                            <p:cond delay="676"/>
                                          </p:stCondLst>
                                        </p:cTn>
                                        <p:tgtEl>
                                          <p:spTgt spid="2">
                                            <p:txEl>
                                              <p:pRg st="4" end="4"/>
                                            </p:txEl>
                                          </p:spTgt>
                                        </p:tgtEl>
                                      </p:cBhvr>
                                      <p:to x="100000" y="100000"/>
                                    </p:animScale>
                                    <p:animScale>
                                      <p:cBhvr>
                                        <p:cTn id="33" dur="26">
                                          <p:stCondLst>
                                            <p:cond delay="1312"/>
                                          </p:stCondLst>
                                        </p:cTn>
                                        <p:tgtEl>
                                          <p:spTgt spid="2">
                                            <p:txEl>
                                              <p:pRg st="4" end="4"/>
                                            </p:txEl>
                                          </p:spTgt>
                                        </p:tgtEl>
                                      </p:cBhvr>
                                      <p:to x="100000" y="80000"/>
                                    </p:animScale>
                                    <p:animScale>
                                      <p:cBhvr>
                                        <p:cTn id="34" dur="166" decel="50000">
                                          <p:stCondLst>
                                            <p:cond delay="1338"/>
                                          </p:stCondLst>
                                        </p:cTn>
                                        <p:tgtEl>
                                          <p:spTgt spid="2">
                                            <p:txEl>
                                              <p:pRg st="4" end="4"/>
                                            </p:txEl>
                                          </p:spTgt>
                                        </p:tgtEl>
                                      </p:cBhvr>
                                      <p:to x="100000" y="100000"/>
                                    </p:animScale>
                                    <p:animScale>
                                      <p:cBhvr>
                                        <p:cTn id="35" dur="26">
                                          <p:stCondLst>
                                            <p:cond delay="1642"/>
                                          </p:stCondLst>
                                        </p:cTn>
                                        <p:tgtEl>
                                          <p:spTgt spid="2">
                                            <p:txEl>
                                              <p:pRg st="4" end="4"/>
                                            </p:txEl>
                                          </p:spTgt>
                                        </p:tgtEl>
                                      </p:cBhvr>
                                      <p:to x="100000" y="90000"/>
                                    </p:animScale>
                                    <p:animScale>
                                      <p:cBhvr>
                                        <p:cTn id="36" dur="166" decel="50000">
                                          <p:stCondLst>
                                            <p:cond delay="1668"/>
                                          </p:stCondLst>
                                        </p:cTn>
                                        <p:tgtEl>
                                          <p:spTgt spid="2">
                                            <p:txEl>
                                              <p:pRg st="4" end="4"/>
                                            </p:txEl>
                                          </p:spTgt>
                                        </p:tgtEl>
                                      </p:cBhvr>
                                      <p:to x="100000" y="100000"/>
                                    </p:animScale>
                                    <p:animScale>
                                      <p:cBhvr>
                                        <p:cTn id="37" dur="26">
                                          <p:stCondLst>
                                            <p:cond delay="1808"/>
                                          </p:stCondLst>
                                        </p:cTn>
                                        <p:tgtEl>
                                          <p:spTgt spid="2">
                                            <p:txEl>
                                              <p:pRg st="4" end="4"/>
                                            </p:txEl>
                                          </p:spTgt>
                                        </p:tgtEl>
                                      </p:cBhvr>
                                      <p:to x="100000" y="95000"/>
                                    </p:animScale>
                                    <p:animScale>
                                      <p:cBhvr>
                                        <p:cTn id="38" dur="166" decel="50000">
                                          <p:stCondLst>
                                            <p:cond delay="1834"/>
                                          </p:stCondLst>
                                        </p:cTn>
                                        <p:tgtEl>
                                          <p:spTgt spid="2">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wipe(down)">
                                      <p:cBhvr>
                                        <p:cTn id="43" dur="580">
                                          <p:stCondLst>
                                            <p:cond delay="0"/>
                                          </p:stCondLst>
                                        </p:cTn>
                                        <p:tgtEl>
                                          <p:spTgt spid="2">
                                            <p:txEl>
                                              <p:pRg st="7" end="7"/>
                                            </p:txEl>
                                          </p:spTgt>
                                        </p:tgtEl>
                                      </p:cBhvr>
                                    </p:animEffect>
                                    <p:anim calcmode="lin" valueType="num">
                                      <p:cBhvr>
                                        <p:cTn id="44"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7" end="7"/>
                                            </p:txEl>
                                          </p:spTgt>
                                        </p:tgtEl>
                                      </p:cBhvr>
                                      <p:to x="100000" y="60000"/>
                                    </p:animScale>
                                    <p:animScale>
                                      <p:cBhvr>
                                        <p:cTn id="50" dur="166" decel="50000">
                                          <p:stCondLst>
                                            <p:cond delay="676"/>
                                          </p:stCondLst>
                                        </p:cTn>
                                        <p:tgtEl>
                                          <p:spTgt spid="2">
                                            <p:txEl>
                                              <p:pRg st="7" end="7"/>
                                            </p:txEl>
                                          </p:spTgt>
                                        </p:tgtEl>
                                      </p:cBhvr>
                                      <p:to x="100000" y="100000"/>
                                    </p:animScale>
                                    <p:animScale>
                                      <p:cBhvr>
                                        <p:cTn id="51" dur="26">
                                          <p:stCondLst>
                                            <p:cond delay="1312"/>
                                          </p:stCondLst>
                                        </p:cTn>
                                        <p:tgtEl>
                                          <p:spTgt spid="2">
                                            <p:txEl>
                                              <p:pRg st="7" end="7"/>
                                            </p:txEl>
                                          </p:spTgt>
                                        </p:tgtEl>
                                      </p:cBhvr>
                                      <p:to x="100000" y="80000"/>
                                    </p:animScale>
                                    <p:animScale>
                                      <p:cBhvr>
                                        <p:cTn id="52" dur="166" decel="50000">
                                          <p:stCondLst>
                                            <p:cond delay="1338"/>
                                          </p:stCondLst>
                                        </p:cTn>
                                        <p:tgtEl>
                                          <p:spTgt spid="2">
                                            <p:txEl>
                                              <p:pRg st="7" end="7"/>
                                            </p:txEl>
                                          </p:spTgt>
                                        </p:tgtEl>
                                      </p:cBhvr>
                                      <p:to x="100000" y="100000"/>
                                    </p:animScale>
                                    <p:animScale>
                                      <p:cBhvr>
                                        <p:cTn id="53" dur="26">
                                          <p:stCondLst>
                                            <p:cond delay="1642"/>
                                          </p:stCondLst>
                                        </p:cTn>
                                        <p:tgtEl>
                                          <p:spTgt spid="2">
                                            <p:txEl>
                                              <p:pRg st="7" end="7"/>
                                            </p:txEl>
                                          </p:spTgt>
                                        </p:tgtEl>
                                      </p:cBhvr>
                                      <p:to x="100000" y="90000"/>
                                    </p:animScale>
                                    <p:animScale>
                                      <p:cBhvr>
                                        <p:cTn id="54" dur="166" decel="50000">
                                          <p:stCondLst>
                                            <p:cond delay="1668"/>
                                          </p:stCondLst>
                                        </p:cTn>
                                        <p:tgtEl>
                                          <p:spTgt spid="2">
                                            <p:txEl>
                                              <p:pRg st="7" end="7"/>
                                            </p:txEl>
                                          </p:spTgt>
                                        </p:tgtEl>
                                      </p:cBhvr>
                                      <p:to x="100000" y="100000"/>
                                    </p:animScale>
                                    <p:animScale>
                                      <p:cBhvr>
                                        <p:cTn id="55" dur="26">
                                          <p:stCondLst>
                                            <p:cond delay="1808"/>
                                          </p:stCondLst>
                                        </p:cTn>
                                        <p:tgtEl>
                                          <p:spTgt spid="2">
                                            <p:txEl>
                                              <p:pRg st="7" end="7"/>
                                            </p:txEl>
                                          </p:spTgt>
                                        </p:tgtEl>
                                      </p:cBhvr>
                                      <p:to x="100000" y="95000"/>
                                    </p:animScale>
                                    <p:animScale>
                                      <p:cBhvr>
                                        <p:cTn id="56"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908721"/>
            <a:ext cx="5454352" cy="4370427"/>
          </a:xfrm>
          <a:prstGeom prst="rect">
            <a:avLst/>
          </a:prstGeom>
        </p:spPr>
        <p:txBody>
          <a:bodyPr wrap="square">
            <a:spAutoFit/>
          </a:bodyPr>
          <a:lstStyle/>
          <a:p>
            <a:endParaRPr lang="en-GB" dirty="0"/>
          </a:p>
          <a:p>
            <a:r>
              <a:rPr lang="en-GB" dirty="0"/>
              <a:t>• Participant opt in – ask them to think about it and then sign-up later. This helps to ensure that people are motivated to take part and can improve </a:t>
            </a:r>
            <a:r>
              <a:rPr lang="en-GB" dirty="0" smtClean="0"/>
              <a:t>retention</a:t>
            </a:r>
          </a:p>
          <a:p>
            <a:endParaRPr lang="en-GB" dirty="0"/>
          </a:p>
          <a:p>
            <a:r>
              <a:rPr lang="en-GB" sz="4000" dirty="0" smtClean="0">
                <a:solidFill>
                  <a:srgbClr val="FF0000"/>
                </a:solidFill>
              </a:rPr>
              <a:t>                √</a:t>
            </a:r>
            <a:endParaRPr lang="en-GB" sz="4000" dirty="0">
              <a:solidFill>
                <a:srgbClr val="FF0000"/>
              </a:solidFill>
            </a:endParaRPr>
          </a:p>
          <a:p>
            <a:endParaRPr lang="en-GB" dirty="0"/>
          </a:p>
          <a:p>
            <a:r>
              <a:rPr lang="en-GB" dirty="0"/>
              <a:t>• Overbook each group – there will often be DNAs from the </a:t>
            </a:r>
            <a:r>
              <a:rPr lang="en-GB" dirty="0" smtClean="0"/>
              <a:t>start</a:t>
            </a:r>
          </a:p>
          <a:p>
            <a:endParaRPr lang="en-GB" dirty="0"/>
          </a:p>
          <a:p>
            <a:r>
              <a:rPr lang="en-GB" sz="4000" dirty="0" smtClean="0">
                <a:solidFill>
                  <a:srgbClr val="FF0000"/>
                </a:solidFill>
              </a:rPr>
              <a:t>                X</a:t>
            </a:r>
          </a:p>
          <a:p>
            <a:endParaRPr lang="en-GB" dirty="0"/>
          </a:p>
        </p:txBody>
      </p:sp>
    </p:spTree>
    <p:extLst>
      <p:ext uri="{BB962C8B-B14F-4D97-AF65-F5344CB8AC3E}">
        <p14:creationId xmlns:p14="http://schemas.microsoft.com/office/powerpoint/2010/main" val="417041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80">
                                          <p:stCondLst>
                                            <p:cond delay="0"/>
                                          </p:stCondLst>
                                        </p:cTn>
                                        <p:tgtEl>
                                          <p:spTgt spid="2">
                                            <p:txEl>
                                              <p:pRg st="3" end="3"/>
                                            </p:txEl>
                                          </p:spTgt>
                                        </p:tgtEl>
                                      </p:cBhvr>
                                    </p:animEffect>
                                    <p:anim calcmode="lin" valueType="num">
                                      <p:cBhvr>
                                        <p:cTn id="8"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3" end="3"/>
                                            </p:txEl>
                                          </p:spTgt>
                                        </p:tgtEl>
                                      </p:cBhvr>
                                      <p:to x="100000" y="60000"/>
                                    </p:animScale>
                                    <p:animScale>
                                      <p:cBhvr>
                                        <p:cTn id="14" dur="166" decel="50000">
                                          <p:stCondLst>
                                            <p:cond delay="676"/>
                                          </p:stCondLst>
                                        </p:cTn>
                                        <p:tgtEl>
                                          <p:spTgt spid="2">
                                            <p:txEl>
                                              <p:pRg st="3" end="3"/>
                                            </p:txEl>
                                          </p:spTgt>
                                        </p:tgtEl>
                                      </p:cBhvr>
                                      <p:to x="100000" y="100000"/>
                                    </p:animScale>
                                    <p:animScale>
                                      <p:cBhvr>
                                        <p:cTn id="15" dur="26">
                                          <p:stCondLst>
                                            <p:cond delay="1312"/>
                                          </p:stCondLst>
                                        </p:cTn>
                                        <p:tgtEl>
                                          <p:spTgt spid="2">
                                            <p:txEl>
                                              <p:pRg st="3" end="3"/>
                                            </p:txEl>
                                          </p:spTgt>
                                        </p:tgtEl>
                                      </p:cBhvr>
                                      <p:to x="100000" y="80000"/>
                                    </p:animScale>
                                    <p:animScale>
                                      <p:cBhvr>
                                        <p:cTn id="16" dur="166" decel="50000">
                                          <p:stCondLst>
                                            <p:cond delay="1338"/>
                                          </p:stCondLst>
                                        </p:cTn>
                                        <p:tgtEl>
                                          <p:spTgt spid="2">
                                            <p:txEl>
                                              <p:pRg st="3" end="3"/>
                                            </p:txEl>
                                          </p:spTgt>
                                        </p:tgtEl>
                                      </p:cBhvr>
                                      <p:to x="100000" y="100000"/>
                                    </p:animScale>
                                    <p:animScale>
                                      <p:cBhvr>
                                        <p:cTn id="17" dur="26">
                                          <p:stCondLst>
                                            <p:cond delay="1642"/>
                                          </p:stCondLst>
                                        </p:cTn>
                                        <p:tgtEl>
                                          <p:spTgt spid="2">
                                            <p:txEl>
                                              <p:pRg st="3" end="3"/>
                                            </p:txEl>
                                          </p:spTgt>
                                        </p:tgtEl>
                                      </p:cBhvr>
                                      <p:to x="100000" y="90000"/>
                                    </p:animScale>
                                    <p:animScale>
                                      <p:cBhvr>
                                        <p:cTn id="18" dur="166" decel="50000">
                                          <p:stCondLst>
                                            <p:cond delay="1668"/>
                                          </p:stCondLst>
                                        </p:cTn>
                                        <p:tgtEl>
                                          <p:spTgt spid="2">
                                            <p:txEl>
                                              <p:pRg st="3" end="3"/>
                                            </p:txEl>
                                          </p:spTgt>
                                        </p:tgtEl>
                                      </p:cBhvr>
                                      <p:to x="100000" y="100000"/>
                                    </p:animScale>
                                    <p:animScale>
                                      <p:cBhvr>
                                        <p:cTn id="19" dur="26">
                                          <p:stCondLst>
                                            <p:cond delay="1808"/>
                                          </p:stCondLst>
                                        </p:cTn>
                                        <p:tgtEl>
                                          <p:spTgt spid="2">
                                            <p:txEl>
                                              <p:pRg st="3" end="3"/>
                                            </p:txEl>
                                          </p:spTgt>
                                        </p:tgtEl>
                                      </p:cBhvr>
                                      <p:to x="100000" y="95000"/>
                                    </p:animScale>
                                    <p:animScale>
                                      <p:cBhvr>
                                        <p:cTn id="20" dur="166" decel="50000">
                                          <p:stCondLst>
                                            <p:cond delay="1834"/>
                                          </p:stCondLst>
                                        </p:cTn>
                                        <p:tgtEl>
                                          <p:spTgt spid="2">
                                            <p:txEl>
                                              <p:pRg st="3" end="3"/>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wipe(down)">
                                      <p:cBhvr>
                                        <p:cTn id="25" dur="580">
                                          <p:stCondLst>
                                            <p:cond delay="0"/>
                                          </p:stCondLst>
                                        </p:cTn>
                                        <p:tgtEl>
                                          <p:spTgt spid="2">
                                            <p:txEl>
                                              <p:pRg st="7" end="7"/>
                                            </p:txEl>
                                          </p:spTgt>
                                        </p:tgtEl>
                                      </p:cBhvr>
                                    </p:animEffect>
                                    <p:anim calcmode="lin" valueType="num">
                                      <p:cBhvr>
                                        <p:cTn id="26"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7" end="7"/>
                                            </p:txEl>
                                          </p:spTgt>
                                        </p:tgtEl>
                                      </p:cBhvr>
                                      <p:to x="100000" y="60000"/>
                                    </p:animScale>
                                    <p:animScale>
                                      <p:cBhvr>
                                        <p:cTn id="32" dur="166" decel="50000">
                                          <p:stCondLst>
                                            <p:cond delay="676"/>
                                          </p:stCondLst>
                                        </p:cTn>
                                        <p:tgtEl>
                                          <p:spTgt spid="2">
                                            <p:txEl>
                                              <p:pRg st="7" end="7"/>
                                            </p:txEl>
                                          </p:spTgt>
                                        </p:tgtEl>
                                      </p:cBhvr>
                                      <p:to x="100000" y="100000"/>
                                    </p:animScale>
                                    <p:animScale>
                                      <p:cBhvr>
                                        <p:cTn id="33" dur="26">
                                          <p:stCondLst>
                                            <p:cond delay="1312"/>
                                          </p:stCondLst>
                                        </p:cTn>
                                        <p:tgtEl>
                                          <p:spTgt spid="2">
                                            <p:txEl>
                                              <p:pRg st="7" end="7"/>
                                            </p:txEl>
                                          </p:spTgt>
                                        </p:tgtEl>
                                      </p:cBhvr>
                                      <p:to x="100000" y="80000"/>
                                    </p:animScale>
                                    <p:animScale>
                                      <p:cBhvr>
                                        <p:cTn id="34" dur="166" decel="50000">
                                          <p:stCondLst>
                                            <p:cond delay="1338"/>
                                          </p:stCondLst>
                                        </p:cTn>
                                        <p:tgtEl>
                                          <p:spTgt spid="2">
                                            <p:txEl>
                                              <p:pRg st="7" end="7"/>
                                            </p:txEl>
                                          </p:spTgt>
                                        </p:tgtEl>
                                      </p:cBhvr>
                                      <p:to x="100000" y="100000"/>
                                    </p:animScale>
                                    <p:animScale>
                                      <p:cBhvr>
                                        <p:cTn id="35" dur="26">
                                          <p:stCondLst>
                                            <p:cond delay="1642"/>
                                          </p:stCondLst>
                                        </p:cTn>
                                        <p:tgtEl>
                                          <p:spTgt spid="2">
                                            <p:txEl>
                                              <p:pRg st="7" end="7"/>
                                            </p:txEl>
                                          </p:spTgt>
                                        </p:tgtEl>
                                      </p:cBhvr>
                                      <p:to x="100000" y="90000"/>
                                    </p:animScale>
                                    <p:animScale>
                                      <p:cBhvr>
                                        <p:cTn id="36" dur="166" decel="50000">
                                          <p:stCondLst>
                                            <p:cond delay="1668"/>
                                          </p:stCondLst>
                                        </p:cTn>
                                        <p:tgtEl>
                                          <p:spTgt spid="2">
                                            <p:txEl>
                                              <p:pRg st="7" end="7"/>
                                            </p:txEl>
                                          </p:spTgt>
                                        </p:tgtEl>
                                      </p:cBhvr>
                                      <p:to x="100000" y="100000"/>
                                    </p:animScale>
                                    <p:animScale>
                                      <p:cBhvr>
                                        <p:cTn id="37" dur="26">
                                          <p:stCondLst>
                                            <p:cond delay="1808"/>
                                          </p:stCondLst>
                                        </p:cTn>
                                        <p:tgtEl>
                                          <p:spTgt spid="2">
                                            <p:txEl>
                                              <p:pRg st="7" end="7"/>
                                            </p:txEl>
                                          </p:spTgt>
                                        </p:tgtEl>
                                      </p:cBhvr>
                                      <p:to x="100000" y="95000"/>
                                    </p:animScale>
                                    <p:animScale>
                                      <p:cBhvr>
                                        <p:cTn id="38"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7970" y="908720"/>
            <a:ext cx="6510414" cy="5416868"/>
          </a:xfrm>
          <a:prstGeom prst="rect">
            <a:avLst/>
          </a:prstGeom>
        </p:spPr>
        <p:txBody>
          <a:bodyPr wrap="square">
            <a:spAutoFit/>
          </a:bodyPr>
          <a:lstStyle/>
          <a:p>
            <a:r>
              <a:rPr lang="en-GB" dirty="0"/>
              <a:t>• Make the group fun, interactive and sociable so that people want to come back – this sounds obvious but does not always </a:t>
            </a:r>
            <a:r>
              <a:rPr lang="en-GB" dirty="0" smtClean="0"/>
              <a:t>happen</a:t>
            </a:r>
          </a:p>
          <a:p>
            <a:r>
              <a:rPr lang="en-GB" sz="4000" dirty="0" smtClean="0">
                <a:solidFill>
                  <a:srgbClr val="FF0000"/>
                </a:solidFill>
              </a:rPr>
              <a:t>                 √</a:t>
            </a:r>
            <a:endParaRPr lang="en-GB" dirty="0">
              <a:solidFill>
                <a:srgbClr val="FF0000"/>
              </a:solidFill>
            </a:endParaRPr>
          </a:p>
          <a:p>
            <a:endParaRPr lang="en-GB" dirty="0"/>
          </a:p>
          <a:p>
            <a:r>
              <a:rPr lang="en-GB" dirty="0" smtClean="0"/>
              <a:t>Retrospective feedback:</a:t>
            </a:r>
            <a:endParaRPr lang="en-GB" dirty="0"/>
          </a:p>
          <a:p>
            <a:r>
              <a:rPr lang="en-GB" dirty="0"/>
              <a:t>I have recently completed a programme of twelve sessions at </a:t>
            </a:r>
            <a:r>
              <a:rPr lang="en-GB" dirty="0" err="1"/>
              <a:t>Linskill</a:t>
            </a:r>
            <a:r>
              <a:rPr lang="en-GB" dirty="0"/>
              <a:t> Centre over a six week period and found it to have been most beneficial.</a:t>
            </a:r>
          </a:p>
          <a:p>
            <a:r>
              <a:rPr lang="en-GB" dirty="0"/>
              <a:t>Both instructors were excellent and delivered the programme in a personal manner.  They were considerate, observant and caring, always ready to provide advice and assistance.  I shall continue with the exercises at home which should be a boon for me in continuing to live independently. Especially for me was the commitment to attend and the opportunity to be with others who were in circumstances similar but not necessarily the same as mine. </a:t>
            </a:r>
          </a:p>
          <a:p>
            <a:endParaRPr lang="en-GB" dirty="0" smtClean="0"/>
          </a:p>
        </p:txBody>
      </p:sp>
    </p:spTree>
    <p:extLst>
      <p:ext uri="{BB962C8B-B14F-4D97-AF65-F5344CB8AC3E}">
        <p14:creationId xmlns:p14="http://schemas.microsoft.com/office/powerpoint/2010/main" val="23041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Thank you</a:t>
            </a:r>
            <a:endParaRPr lang="en-GB" dirty="0"/>
          </a:p>
        </p:txBody>
      </p:sp>
      <p:sp>
        <p:nvSpPr>
          <p:cNvPr id="4" name="Content Placeholder 3"/>
          <p:cNvSpPr>
            <a:spLocks noGrp="1"/>
          </p:cNvSpPr>
          <p:nvPr>
            <p:ph idx="1"/>
          </p:nvPr>
        </p:nvSpPr>
        <p:spPr/>
        <p:txBody>
          <a:bodyPr/>
          <a:lstStyle/>
          <a:p>
            <a:endParaRPr lang="en-GB" dirty="0"/>
          </a:p>
        </p:txBody>
      </p:sp>
      <p:pic>
        <p:nvPicPr>
          <p:cNvPr id="1028" name="Picture 4" descr="C:\Users\pyaca\AppData\Local\Microsoft\Windows\INetCache\IE\HXZN32OT\P_questio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7362" y="1844824"/>
            <a:ext cx="4884883"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1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N Tyneside Practice Population 215,000</a:t>
            </a:r>
          </a:p>
          <a:p>
            <a:r>
              <a:rPr lang="en-GB" dirty="0" smtClean="0"/>
              <a:t>Contracting started January 2018</a:t>
            </a:r>
          </a:p>
          <a:p>
            <a:r>
              <a:rPr lang="en-GB" dirty="0" smtClean="0"/>
              <a:t>Staff training commenced February 2018</a:t>
            </a:r>
          </a:p>
          <a:p>
            <a:r>
              <a:rPr lang="en-GB" dirty="0" smtClean="0"/>
              <a:t>Projected plan for start was March 2018</a:t>
            </a:r>
          </a:p>
          <a:p>
            <a:endParaRPr lang="en-GB" b="1" dirty="0"/>
          </a:p>
          <a:p>
            <a:pPr marL="0" indent="0">
              <a:buNone/>
            </a:pPr>
            <a:r>
              <a:rPr lang="en-GB" b="1" dirty="0" smtClean="0"/>
              <a:t>                                       </a:t>
            </a:r>
            <a:r>
              <a:rPr lang="en-GB" sz="4800" b="1" dirty="0" smtClean="0"/>
              <a:t>BUT</a:t>
            </a:r>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501080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7F0050-8B4F-4E45-85F6-93B5FB5D11BB}"/>
              </a:ext>
            </a:extLst>
          </p:cNvPr>
          <p:cNvSpPr>
            <a:spLocks noGrp="1"/>
          </p:cNvSpPr>
          <p:nvPr>
            <p:ph type="title"/>
          </p:nvPr>
        </p:nvSpPr>
        <p:spPr>
          <a:xfrm>
            <a:off x="1371600" y="1340768"/>
            <a:ext cx="7304856" cy="1944216"/>
          </a:xfrm>
        </p:spPr>
        <p:txBody>
          <a:bodyPr>
            <a:normAutofit fontScale="90000"/>
          </a:bodyPr>
          <a:lstStyle/>
          <a:p>
            <a:r>
              <a:rPr lang="en-GB" dirty="0"/>
              <a:t>ESCAPE Pain in North </a:t>
            </a:r>
            <a:r>
              <a:rPr lang="en-GB" dirty="0" smtClean="0"/>
              <a:t>Tyneside</a:t>
            </a:r>
            <a:br>
              <a:rPr lang="en-GB" dirty="0" smtClean="0"/>
            </a:br>
            <a:r>
              <a:rPr lang="en-GB" dirty="0" smtClean="0"/>
              <a:t>Commenced 1</a:t>
            </a:r>
            <a:r>
              <a:rPr lang="en-GB" baseline="30000" dirty="0" smtClean="0"/>
              <a:t>st</a:t>
            </a:r>
            <a:r>
              <a:rPr lang="en-GB" dirty="0" smtClean="0"/>
              <a:t> September with Sport England funding</a:t>
            </a:r>
            <a:br>
              <a:rPr lang="en-GB" dirty="0" smtClean="0"/>
            </a:br>
            <a:endParaRPr lang="en-GB" dirty="0"/>
          </a:p>
        </p:txBody>
      </p:sp>
      <p:pic>
        <p:nvPicPr>
          <p:cNvPr id="4" name="Picture 3">
            <a:extLst>
              <a:ext uri="{FF2B5EF4-FFF2-40B4-BE49-F238E27FC236}">
                <a16:creationId xmlns:a16="http://schemas.microsoft.com/office/drawing/2014/main" id="{051EDB64-1551-4014-A2E5-B21A8F2EC1FC}"/>
              </a:ext>
            </a:extLst>
          </p:cNvPr>
          <p:cNvPicPr>
            <a:picLocks noChangeAspect="1"/>
          </p:cNvPicPr>
          <p:nvPr/>
        </p:nvPicPr>
        <p:blipFill>
          <a:blip r:embed="rId2"/>
          <a:stretch>
            <a:fillRect/>
          </a:stretch>
        </p:blipFill>
        <p:spPr>
          <a:xfrm>
            <a:off x="540000" y="3789040"/>
            <a:ext cx="3750237" cy="1152128"/>
          </a:xfrm>
          <a:prstGeom prst="rect">
            <a:avLst/>
          </a:prstGeom>
        </p:spPr>
      </p:pic>
      <p:pic>
        <p:nvPicPr>
          <p:cNvPr id="5" name="Picture 4">
            <a:extLst>
              <a:ext uri="{FF2B5EF4-FFF2-40B4-BE49-F238E27FC236}">
                <a16:creationId xmlns:a16="http://schemas.microsoft.com/office/drawing/2014/main" id="{DA787685-911A-47C4-B989-C84150D7D3A2}"/>
              </a:ext>
            </a:extLst>
          </p:cNvPr>
          <p:cNvPicPr>
            <a:picLocks noChangeAspect="1"/>
          </p:cNvPicPr>
          <p:nvPr/>
        </p:nvPicPr>
        <p:blipFill>
          <a:blip r:embed="rId3"/>
          <a:stretch>
            <a:fillRect/>
          </a:stretch>
        </p:blipFill>
        <p:spPr>
          <a:xfrm>
            <a:off x="4853765" y="3501008"/>
            <a:ext cx="3750235" cy="1584176"/>
          </a:xfrm>
          <a:prstGeom prst="rect">
            <a:avLst/>
          </a:prstGeom>
        </p:spPr>
      </p:pic>
    </p:spTree>
    <p:extLst>
      <p:ext uri="{BB962C8B-B14F-4D97-AF65-F5344CB8AC3E}">
        <p14:creationId xmlns:p14="http://schemas.microsoft.com/office/powerpoint/2010/main" val="2494968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80728"/>
            <a:ext cx="5904656"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9930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a:t>Location of Programme: </a:t>
            </a:r>
            <a:r>
              <a:rPr lang="en-GB" sz="2800" u="sng" dirty="0"/>
              <a:t>Various</a:t>
            </a:r>
            <a:r>
              <a:rPr lang="en-GB" sz="2800" dirty="0"/>
              <a:t> locations throughout North Tyneside assessed as being appropriate by AGE UK. </a:t>
            </a:r>
            <a:r>
              <a:rPr lang="en-GB" sz="2800" dirty="0" smtClean="0"/>
              <a:t>All cohorts were based </a:t>
            </a:r>
            <a:r>
              <a:rPr lang="en-GB" sz="2800" dirty="0"/>
              <a:t>at </a:t>
            </a:r>
            <a:r>
              <a:rPr lang="en-GB" sz="2800" dirty="0" err="1"/>
              <a:t>Linskill</a:t>
            </a:r>
            <a:r>
              <a:rPr lang="en-GB" sz="2800" dirty="0"/>
              <a:t> Centre North Shields.</a:t>
            </a:r>
          </a:p>
        </p:txBody>
      </p:sp>
      <p:sp>
        <p:nvSpPr>
          <p:cNvPr id="3" name="Subtitle 2"/>
          <p:cNvSpPr>
            <a:spLocks noGrp="1"/>
          </p:cNvSpPr>
          <p:nvPr>
            <p:ph type="subTitle" idx="1"/>
          </p:nvPr>
        </p:nvSpPr>
        <p:spPr>
          <a:xfrm>
            <a:off x="251520" y="3645024"/>
            <a:ext cx="8577584" cy="2328664"/>
          </a:xfrm>
        </p:spPr>
        <p:txBody>
          <a:bodyPr>
            <a:normAutofit lnSpcReduction="10000"/>
          </a:bodyPr>
          <a:lstStyle/>
          <a:p>
            <a:r>
              <a:rPr lang="en-GB" dirty="0"/>
              <a:t>Facilitators</a:t>
            </a:r>
          </a:p>
          <a:p>
            <a:r>
              <a:rPr lang="en-GB" dirty="0"/>
              <a:t>Physiotherapy Technical Instructors from Northumbria Healthcare</a:t>
            </a:r>
          </a:p>
          <a:p>
            <a:r>
              <a:rPr lang="en-GB" dirty="0"/>
              <a:t>Warren Johnson</a:t>
            </a:r>
          </a:p>
          <a:p>
            <a:r>
              <a:rPr lang="en-GB" dirty="0"/>
              <a:t>Chris Lamb</a:t>
            </a:r>
          </a:p>
        </p:txBody>
      </p:sp>
    </p:spTree>
    <p:extLst>
      <p:ext uri="{BB962C8B-B14F-4D97-AF65-F5344CB8AC3E}">
        <p14:creationId xmlns:p14="http://schemas.microsoft.com/office/powerpoint/2010/main" val="4090262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54088"/>
            <a:ext cx="6696744" cy="4419128"/>
          </a:xfrm>
        </p:spPr>
        <p:txBody>
          <a:bodyPr/>
          <a:lstStyle/>
          <a:p>
            <a:endParaRPr lang="en-GB"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952500"/>
            <a:ext cx="8424936" cy="4708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7121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4975" y="1772816"/>
            <a:ext cx="8251825" cy="422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5167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836712"/>
            <a:ext cx="7416824" cy="4680520"/>
          </a:xfrm>
        </p:spPr>
        <p:txBody>
          <a:bodyPr>
            <a:normAutofit/>
          </a:bodyPr>
          <a:lstStyle/>
          <a:p>
            <a:r>
              <a:rPr lang="en-GB" sz="3600" b="1" dirty="0" smtClean="0"/>
              <a:t>Approaches to patient recruitment</a:t>
            </a:r>
            <a:br>
              <a:rPr lang="en-GB" sz="3600" b="1" dirty="0" smtClean="0"/>
            </a:br>
            <a:r>
              <a:rPr lang="en-GB" sz="3600" b="1" dirty="0" smtClean="0"/>
              <a:t/>
            </a:r>
            <a:br>
              <a:rPr lang="en-GB" sz="3600" b="1" dirty="0" smtClean="0"/>
            </a:br>
            <a:r>
              <a:rPr lang="en-GB" sz="3600" dirty="0"/>
              <a:t>Departmental Briefings</a:t>
            </a:r>
            <a:r>
              <a:rPr lang="en-GB" sz="3600" b="1" dirty="0" smtClean="0"/>
              <a:t/>
            </a:r>
            <a:br>
              <a:rPr lang="en-GB" sz="3600" b="1" dirty="0" smtClean="0"/>
            </a:br>
            <a:r>
              <a:rPr lang="en-GB" sz="3600" dirty="0" smtClean="0"/>
              <a:t>Communications Department – GP </a:t>
            </a:r>
            <a:r>
              <a:rPr lang="en-GB" sz="3600" dirty="0" err="1" smtClean="0"/>
              <a:t>Teamnet</a:t>
            </a:r>
            <a:r>
              <a:rPr lang="en-GB" sz="3600" dirty="0" smtClean="0"/>
              <a:t/>
            </a:r>
            <a:br>
              <a:rPr lang="en-GB" sz="3600" dirty="0" smtClean="0"/>
            </a:br>
            <a:r>
              <a:rPr lang="en-GB" sz="3600" dirty="0" smtClean="0"/>
              <a:t>GP Education Event</a:t>
            </a:r>
            <a:br>
              <a:rPr lang="en-GB" sz="3600" dirty="0" smtClean="0"/>
            </a:br>
            <a:r>
              <a:rPr lang="en-GB" sz="3600" dirty="0" smtClean="0"/>
              <a:t>Delivered at Practice Managers Forum</a:t>
            </a:r>
            <a:br>
              <a:rPr lang="en-GB" sz="3600" dirty="0" smtClean="0"/>
            </a:br>
            <a:endParaRPr lang="en-GB" sz="3600" dirty="0"/>
          </a:p>
        </p:txBody>
      </p:sp>
    </p:spTree>
    <p:extLst>
      <p:ext uri="{BB962C8B-B14F-4D97-AF65-F5344CB8AC3E}">
        <p14:creationId xmlns:p14="http://schemas.microsoft.com/office/powerpoint/2010/main" val="2487627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052736"/>
            <a:ext cx="6120680" cy="4893647"/>
          </a:xfrm>
          <a:prstGeom prst="rect">
            <a:avLst/>
          </a:prstGeom>
        </p:spPr>
        <p:txBody>
          <a:bodyPr wrap="square">
            <a:spAutoFit/>
          </a:bodyPr>
          <a:lstStyle/>
          <a:p>
            <a:r>
              <a:rPr lang="en-GB" sz="2400" b="1" dirty="0"/>
              <a:t>Participants are suitable to participate in the programme if they meet the following criteria: </a:t>
            </a:r>
            <a:endParaRPr lang="en-GB" sz="2400" b="1" dirty="0" smtClean="0"/>
          </a:p>
          <a:p>
            <a:endParaRPr lang="en-GB" sz="2400" b="1" dirty="0" smtClean="0"/>
          </a:p>
          <a:p>
            <a:r>
              <a:rPr lang="en-GB" dirty="0" smtClean="0"/>
              <a:t>• </a:t>
            </a:r>
            <a:r>
              <a:rPr lang="en-GB" dirty="0"/>
              <a:t>Over 45 years of age  </a:t>
            </a:r>
            <a:endParaRPr lang="en-GB" dirty="0" smtClean="0"/>
          </a:p>
          <a:p>
            <a:r>
              <a:rPr lang="en-GB" dirty="0" smtClean="0"/>
              <a:t>• </a:t>
            </a:r>
            <a:r>
              <a:rPr lang="en-GB" dirty="0"/>
              <a:t>Knee and/or hip OA or </a:t>
            </a:r>
            <a:endParaRPr lang="en-GB" dirty="0" smtClean="0"/>
          </a:p>
          <a:p>
            <a:r>
              <a:rPr lang="en-GB" dirty="0" smtClean="0"/>
              <a:t>• </a:t>
            </a:r>
            <a:r>
              <a:rPr lang="en-GB" dirty="0"/>
              <a:t>Chronic knee and/or hip pain for ≥3 </a:t>
            </a:r>
            <a:r>
              <a:rPr lang="en-GB" dirty="0" smtClean="0"/>
              <a:t>months</a:t>
            </a:r>
          </a:p>
          <a:p>
            <a:r>
              <a:rPr lang="en-GB" dirty="0" smtClean="0"/>
              <a:t>• </a:t>
            </a:r>
            <a:r>
              <a:rPr lang="en-GB" dirty="0"/>
              <a:t>Needing a supervised exercise programme in order to: </a:t>
            </a:r>
            <a:r>
              <a:rPr lang="en-GB" dirty="0" smtClean="0"/>
              <a:t>gain </a:t>
            </a:r>
            <a:r>
              <a:rPr lang="en-GB" dirty="0"/>
              <a:t>confidence and motivate themselves </a:t>
            </a:r>
            <a:r>
              <a:rPr lang="en-GB" dirty="0" smtClean="0"/>
              <a:t>or </a:t>
            </a:r>
          </a:p>
          <a:p>
            <a:r>
              <a:rPr lang="en-GB" dirty="0" smtClean="0"/>
              <a:t>get </a:t>
            </a:r>
            <a:r>
              <a:rPr lang="en-GB" dirty="0"/>
              <a:t>them started on a self-management programme </a:t>
            </a:r>
            <a:endParaRPr lang="en-GB" dirty="0" smtClean="0"/>
          </a:p>
          <a:p>
            <a:r>
              <a:rPr lang="en-GB" dirty="0" smtClean="0"/>
              <a:t>• </a:t>
            </a:r>
            <a:r>
              <a:rPr lang="en-GB" dirty="0"/>
              <a:t>Independently mobile </a:t>
            </a:r>
            <a:endParaRPr lang="en-GB" dirty="0" smtClean="0"/>
          </a:p>
          <a:p>
            <a:r>
              <a:rPr lang="en-GB" dirty="0" smtClean="0"/>
              <a:t>• </a:t>
            </a:r>
            <a:r>
              <a:rPr lang="en-GB" dirty="0"/>
              <a:t>Able to communicate well enough to participate in a group setting </a:t>
            </a:r>
            <a:endParaRPr lang="en-GB" dirty="0" smtClean="0"/>
          </a:p>
          <a:p>
            <a:endParaRPr lang="en-GB" dirty="0"/>
          </a:p>
          <a:p>
            <a:endParaRPr lang="en-GB" dirty="0" smtClean="0"/>
          </a:p>
          <a:p>
            <a:r>
              <a:rPr lang="en-GB" dirty="0" smtClean="0"/>
              <a:t>Able to attend twice per week for 6 weeks</a:t>
            </a:r>
            <a:endParaRPr lang="en-GB" dirty="0"/>
          </a:p>
        </p:txBody>
      </p:sp>
    </p:spTree>
    <p:extLst>
      <p:ext uri="{BB962C8B-B14F-4D97-AF65-F5344CB8AC3E}">
        <p14:creationId xmlns:p14="http://schemas.microsoft.com/office/powerpoint/2010/main" val="951311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Northumbr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Northumbria</Template>
  <TotalTime>323</TotalTime>
  <Words>527</Words>
  <Application>Microsoft Office PowerPoint</Application>
  <PresentationFormat>On-screen Show (4:3)</PresentationFormat>
  <Paragraphs>99</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Corbel</vt:lpstr>
      <vt:lpstr>Symbol</vt:lpstr>
      <vt:lpstr>Times New Roman</vt:lpstr>
      <vt:lpstr>Northumbria</vt:lpstr>
      <vt:lpstr>ESCAPE Pain The Northumbria Challenge</vt:lpstr>
      <vt:lpstr>PowerPoint Presentation</vt:lpstr>
      <vt:lpstr>ESCAPE Pain in North Tyneside Commenced 1st September with Sport England funding </vt:lpstr>
      <vt:lpstr>PowerPoint Presentation</vt:lpstr>
      <vt:lpstr>Location of Programme: Various locations throughout North Tyneside assessed as being appropriate by AGE UK. All cohorts were based at Linskill Centre North Shields.</vt:lpstr>
      <vt:lpstr>PowerPoint Presentation</vt:lpstr>
      <vt:lpstr>PowerPoint Presentation</vt:lpstr>
      <vt:lpstr>Approaches to patient recruitment  Departmental Briefings Communications Department – GP Teamnet GP Education Event Delivered at Practice Managers Forum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Northumbria Healthcare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Moat Kristin (RTF) NHCT</dc:creator>
  <cp:lastModifiedBy>Haroon Atif</cp:lastModifiedBy>
  <cp:revision>32</cp:revision>
  <dcterms:created xsi:type="dcterms:W3CDTF">2018-09-11T14:41:16Z</dcterms:created>
  <dcterms:modified xsi:type="dcterms:W3CDTF">2019-05-24T10:29:20Z</dcterms:modified>
</cp:coreProperties>
</file>