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3" r:id="rId9"/>
    <p:sldId id="264" r:id="rId10"/>
    <p:sldId id="269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9" d="100"/>
          <a:sy n="79" d="100"/>
        </p:scale>
        <p:origin x="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3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48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3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2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7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5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2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13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1442-EDE1-471B-8228-FA89D6CB4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'Bounce Back' clinic: A primary care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one stop clinic for frailty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96871-7821-49AE-8676-A2CF3D8E8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Amanda Hensman-Crook</a:t>
            </a:r>
          </a:p>
        </p:txBody>
      </p:sp>
    </p:spTree>
    <p:extLst>
      <p:ext uri="{BB962C8B-B14F-4D97-AF65-F5344CB8AC3E}">
        <p14:creationId xmlns:p14="http://schemas.microsoft.com/office/powerpoint/2010/main" val="17665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7FFE-6CF5-4A94-BFAB-D4468ECB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Outcome from the year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6023-06A7-46FF-BF76-E44F6DCB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Recommendations made to make the model sustainable </a:t>
            </a:r>
          </a:p>
          <a:p>
            <a:endParaRPr lang="en-GB" dirty="0"/>
          </a:p>
          <a:p>
            <a:r>
              <a:rPr lang="en-GB" dirty="0"/>
              <a:t>Has been commissioned for another year</a:t>
            </a:r>
          </a:p>
          <a:p>
            <a:endParaRPr lang="en-GB" dirty="0"/>
          </a:p>
          <a:p>
            <a:r>
              <a:rPr lang="en-GB" dirty="0"/>
              <a:t>Being reproduced regionally Is being piloted in other counties</a:t>
            </a:r>
          </a:p>
          <a:p>
            <a:endParaRPr lang="en-GB" dirty="0"/>
          </a:p>
          <a:p>
            <a:r>
              <a:rPr lang="en-GB" dirty="0"/>
              <a:t>Has been included in the NHSE Enhanced care in Care Homes</a:t>
            </a:r>
          </a:p>
        </p:txBody>
      </p:sp>
    </p:spTree>
    <p:extLst>
      <p:ext uri="{BB962C8B-B14F-4D97-AF65-F5344CB8AC3E}">
        <p14:creationId xmlns:p14="http://schemas.microsoft.com/office/powerpoint/2010/main" val="318345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5956-ABB1-479B-80B8-AE82B7E7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care of the severely frail – rounding the circle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F6404E-107B-4044-9460-C9D930FB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2" y="2204126"/>
            <a:ext cx="9613861" cy="3599316"/>
          </a:xfrm>
        </p:spPr>
        <p:txBody>
          <a:bodyPr/>
          <a:lstStyle/>
          <a:p>
            <a:r>
              <a:rPr lang="en-GB" dirty="0"/>
              <a:t>FCP Paramedic mentored by FCP physiotherapist</a:t>
            </a:r>
          </a:p>
          <a:p>
            <a:endParaRPr lang="en-GB" dirty="0"/>
          </a:p>
          <a:p>
            <a:r>
              <a:rPr lang="en-GB" dirty="0"/>
              <a:t>Feeds in to Case management team</a:t>
            </a:r>
          </a:p>
          <a:p>
            <a:endParaRPr lang="en-GB" dirty="0"/>
          </a:p>
          <a:p>
            <a:r>
              <a:rPr lang="en-GB" dirty="0"/>
              <a:t>Integration into other services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paramedic">
            <a:extLst>
              <a:ext uri="{FF2B5EF4-FFF2-40B4-BE49-F238E27FC236}">
                <a16:creationId xmlns:a16="http://schemas.microsoft.com/office/drawing/2014/main" id="{314205B9-88FA-4ED5-8750-2F304814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26" y="3249227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1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EE56-EC6B-4ACF-9D20-A27802CA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B077-D2F7-4503-9789-822753B4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        MDT care works</a:t>
            </a:r>
          </a:p>
          <a:p>
            <a:endParaRPr lang="en-GB" dirty="0"/>
          </a:p>
          <a:p>
            <a:r>
              <a:rPr lang="en-GB" dirty="0"/>
              <a:t>        Physiotherapy provides upstream solutions</a:t>
            </a:r>
          </a:p>
          <a:p>
            <a:endParaRPr lang="en-GB" dirty="0"/>
          </a:p>
          <a:p>
            <a:r>
              <a:rPr lang="en-GB" dirty="0"/>
              <a:t>        Patients like wrap around care close to home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 popular service that has been commissioned for another year locally and been adopted regionally as a wider pilot and nationally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5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0C22-23A3-4E16-9287-9CB82E71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listening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8D953-B494-4384-9721-1E29985C7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46" y="2336800"/>
            <a:ext cx="4798484" cy="3598863"/>
          </a:xfrm>
        </p:spPr>
      </p:pic>
    </p:spTree>
    <p:extLst>
      <p:ext uri="{BB962C8B-B14F-4D97-AF65-F5344CB8AC3E}">
        <p14:creationId xmlns:p14="http://schemas.microsoft.com/office/powerpoint/2010/main" val="88232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49A-9766-45C3-A5DF-0EC6A91E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Frailty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57FE-B3E2-41CE-A911-133C3874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Frailty accounts for the highest use of unplanned admissions, and the highest use of health and social care services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Addressing frailty is embedded in our core capabilities as is case management. Combining our knowledge with the MDT enhances care.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3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34133-C8F8-466C-BB2A-5C3C0BF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Upstream care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78F2B96-A34A-478E-B1D5-8B3125586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8" y="2028497"/>
            <a:ext cx="8553277" cy="48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77B7F9-1487-41A6-8560-F592BD9F9E0A}"/>
              </a:ext>
            </a:extLst>
          </p:cNvPr>
          <p:cNvSpPr txBox="1"/>
          <p:nvPr/>
        </p:nvSpPr>
        <p:spPr>
          <a:xfrm>
            <a:off x="6117579" y="2799844"/>
            <a:ext cx="24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Best to capture people here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B18F1-73F6-4A65-B953-0E412039BFCB}"/>
              </a:ext>
            </a:extLst>
          </p:cNvPr>
          <p:cNvSpPr txBox="1"/>
          <p:nvPr/>
        </p:nvSpPr>
        <p:spPr>
          <a:xfrm>
            <a:off x="5284100" y="5721069"/>
            <a:ext cx="257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Before they get to this point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E3B1EC2-6072-4D8E-91B2-6D225F0B3F4A}"/>
              </a:ext>
            </a:extLst>
          </p:cNvPr>
          <p:cNvSpPr/>
          <p:nvPr/>
        </p:nvSpPr>
        <p:spPr>
          <a:xfrm flipH="1">
            <a:off x="7096714" y="3528126"/>
            <a:ext cx="412694" cy="299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1AE1B41-567E-49C3-BD44-D4B398B8DC43}"/>
              </a:ext>
            </a:extLst>
          </p:cNvPr>
          <p:cNvSpPr/>
          <p:nvPr/>
        </p:nvSpPr>
        <p:spPr>
          <a:xfrm>
            <a:off x="6659745" y="6190407"/>
            <a:ext cx="363252" cy="371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1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750C-708C-410F-BAFB-285EDEBB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FCP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6A4B-5416-4AC3-B877-9160C9ED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Lead by MSK FCP</a:t>
            </a:r>
          </a:p>
          <a:p>
            <a:endParaRPr lang="en-GB" dirty="0"/>
          </a:p>
          <a:p>
            <a:r>
              <a:rPr lang="en-GB" dirty="0"/>
              <a:t>Fully integrated service with the wider health system</a:t>
            </a:r>
          </a:p>
          <a:p>
            <a:endParaRPr lang="en-GB" dirty="0"/>
          </a:p>
          <a:p>
            <a:r>
              <a:rPr lang="en-GB" dirty="0" err="1"/>
              <a:t>Initally</a:t>
            </a:r>
            <a:r>
              <a:rPr lang="en-GB" dirty="0"/>
              <a:t> driven by Frailty QOF</a:t>
            </a:r>
          </a:p>
          <a:p>
            <a:endParaRPr lang="en-GB" dirty="0"/>
          </a:p>
          <a:p>
            <a:r>
              <a:rPr lang="en-GB" dirty="0"/>
              <a:t>Funded by the ICC</a:t>
            </a:r>
          </a:p>
        </p:txBody>
      </p:sp>
    </p:spTree>
    <p:extLst>
      <p:ext uri="{BB962C8B-B14F-4D97-AF65-F5344CB8AC3E}">
        <p14:creationId xmlns:p14="http://schemas.microsoft.com/office/powerpoint/2010/main" val="109882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DF3A-729E-48ED-B1F3-2100CD2E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Bounce Back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6812-6B5D-43B8-B34C-BA8EB2DE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peripatetic multi disciplinary team one stop frailty clinic in primary care – falls prevention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Physiotherapist - Core strength, mobility and balance</a:t>
            </a:r>
          </a:p>
          <a:p>
            <a:pPr marL="0" indent="0">
              <a:buNone/>
            </a:pPr>
            <a:r>
              <a:rPr lang="en-GB" dirty="0"/>
              <a:t>(Otago), on referral.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Nurse – Nursing assessment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Pharmacist – Medication review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Age UK - Support services and home adaptation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8A210C-53D9-47CB-B334-7886E5D6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495" y="3669430"/>
            <a:ext cx="3611745" cy="27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2389-4DF3-4CF9-8809-E18DC326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Target Patients and referral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6440-ED66-4723-9DB3-46652FB25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patients who have had their first fall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Patients who are identified as ‘at risk’ of falling</a:t>
            </a:r>
          </a:p>
          <a:p>
            <a:endParaRPr lang="en-GB" dirty="0"/>
          </a:p>
          <a:p>
            <a:r>
              <a:rPr lang="en-GB" dirty="0"/>
              <a:t>All primary care, acute and community services have direct referral</a:t>
            </a:r>
          </a:p>
          <a:p>
            <a:r>
              <a:rPr lang="en-GB" dirty="0"/>
              <a:t>Anyone can refer in at GP reception including self referral and relatives/friends with the patients’ consent</a:t>
            </a:r>
          </a:p>
        </p:txBody>
      </p:sp>
    </p:spTree>
    <p:extLst>
      <p:ext uri="{BB962C8B-B14F-4D97-AF65-F5344CB8AC3E}">
        <p14:creationId xmlns:p14="http://schemas.microsoft.com/office/powerpoint/2010/main" val="391883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C877-ADDD-47A2-9CE5-FA789630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E83C-BA76-4C27-8870-6CC1F1B4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satisfaction</a:t>
            </a:r>
          </a:p>
          <a:p>
            <a:r>
              <a:rPr lang="en-GB" dirty="0"/>
              <a:t>Edmonton and </a:t>
            </a:r>
            <a:r>
              <a:rPr lang="en-GB" dirty="0" err="1"/>
              <a:t>ConfBal</a:t>
            </a:r>
            <a:r>
              <a:rPr lang="en-GB" dirty="0"/>
              <a:t> scores</a:t>
            </a:r>
          </a:p>
          <a:p>
            <a:r>
              <a:rPr lang="en-GB" dirty="0"/>
              <a:t>Number of falls in a year</a:t>
            </a:r>
          </a:p>
          <a:p>
            <a:r>
              <a:rPr lang="en-GB" dirty="0"/>
              <a:t>Medication reviews</a:t>
            </a:r>
          </a:p>
          <a:p>
            <a:r>
              <a:rPr lang="en-GB" dirty="0"/>
              <a:t>On referral from Age UK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3F2EC-8E55-48AE-8AA6-A89F3CBF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11" y="3050696"/>
            <a:ext cx="2841968" cy="33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E63E-ADDE-4F36-B6F5-FE7CABA1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640A-6FA6-4470-AB47-47607F7E7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satisfaction scores 98% excellent &amp; 2% very good</a:t>
            </a:r>
          </a:p>
          <a:p>
            <a:r>
              <a:rPr lang="en-GB" dirty="0" err="1"/>
              <a:t>Confbal</a:t>
            </a:r>
            <a:r>
              <a:rPr lang="en-GB" dirty="0"/>
              <a:t> -100% improvement of reviewed cases with average score increase of 5 (out of 30)</a:t>
            </a:r>
          </a:p>
          <a:p>
            <a:r>
              <a:rPr lang="en-GB" dirty="0"/>
              <a:t>Edmonton  95%  improvement of reviewed cases with average 1 point increase and 40% moving into a higher category</a:t>
            </a:r>
          </a:p>
          <a:p>
            <a:r>
              <a:rPr lang="en-GB" dirty="0"/>
              <a:t>52 medicines reduced or stopped and 27 of these potentially linked to falls (in the first 2 months)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5C0-26E5-442E-B995-769D86F0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Results 28 patients (2 month audit)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ABCF-BB9D-4BF0-88A0-0173B1AC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Age UK</a:t>
            </a:r>
          </a:p>
          <a:p>
            <a:endParaRPr lang="en-GB" dirty="0"/>
          </a:p>
          <a:p>
            <a:r>
              <a:rPr lang="en-GB" dirty="0"/>
              <a:t>15 clients were given advice (local groups/handy man/</a:t>
            </a:r>
            <a:r>
              <a:rPr lang="en-GB" dirty="0" err="1"/>
              <a:t>benfits</a:t>
            </a:r>
            <a:r>
              <a:rPr lang="en-GB" dirty="0"/>
              <a:t> etc)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13 clients were given further interventions </a:t>
            </a:r>
            <a:r>
              <a:rPr lang="en-GB" dirty="0" err="1"/>
              <a:t>eg</a:t>
            </a:r>
            <a:r>
              <a:rPr lang="en-GB" dirty="0"/>
              <a:t> home assessment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12 Benefit applications , 10/12 awarded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87E0C-1A5D-49B4-BF2C-38756AEA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786" y="4304963"/>
            <a:ext cx="1841949" cy="24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85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125</TotalTime>
  <Words>401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Berlin</vt:lpstr>
      <vt:lpstr>'Bounce Back' clinic: A primary care multidisciplinary one stop clinic for frailty</vt:lpstr>
      <vt:lpstr>Frailty</vt:lpstr>
      <vt:lpstr>Upstream care</vt:lpstr>
      <vt:lpstr>FCP Solution</vt:lpstr>
      <vt:lpstr>The Bounce Back Clinic</vt:lpstr>
      <vt:lpstr>Target Patients and referral in</vt:lpstr>
      <vt:lpstr>Outcome measures</vt:lpstr>
      <vt:lpstr> Results</vt:lpstr>
      <vt:lpstr>Results 28 patients (2 month audit)</vt:lpstr>
      <vt:lpstr>Outcome from the year Audit</vt:lpstr>
      <vt:lpstr>Taking care of the severely frail – rounding the circle</vt:lpstr>
      <vt:lpstr>Conclusion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'Bounce Back' clinic: A primary care multidiciplinary one stop clinic for frailty</dc:title>
  <dc:creator>Oliver Hensman-Crook</dc:creator>
  <cp:lastModifiedBy>Oliver Hensman-Crook</cp:lastModifiedBy>
  <cp:revision>27</cp:revision>
  <dcterms:created xsi:type="dcterms:W3CDTF">2018-06-09T16:25:33Z</dcterms:created>
  <dcterms:modified xsi:type="dcterms:W3CDTF">2019-04-08T18:56:11Z</dcterms:modified>
</cp:coreProperties>
</file>