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2" r:id="rId3"/>
    <p:sldMasterId id="2147483680" r:id="rId4"/>
  </p:sldMasterIdLst>
  <p:notesMasterIdLst>
    <p:notesMasterId r:id="rId25"/>
  </p:notesMasterIdLst>
  <p:sldIdLst>
    <p:sldId id="256" r:id="rId5"/>
    <p:sldId id="298" r:id="rId6"/>
    <p:sldId id="307" r:id="rId7"/>
    <p:sldId id="281" r:id="rId8"/>
    <p:sldId id="306" r:id="rId9"/>
    <p:sldId id="286" r:id="rId10"/>
    <p:sldId id="299" r:id="rId11"/>
    <p:sldId id="308" r:id="rId12"/>
    <p:sldId id="287" r:id="rId13"/>
    <p:sldId id="309" r:id="rId14"/>
    <p:sldId id="303" r:id="rId15"/>
    <p:sldId id="289" r:id="rId16"/>
    <p:sldId id="291" r:id="rId17"/>
    <p:sldId id="292" r:id="rId18"/>
    <p:sldId id="293" r:id="rId19"/>
    <p:sldId id="294" r:id="rId20"/>
    <p:sldId id="297" r:id="rId21"/>
    <p:sldId id="305" r:id="rId22"/>
    <p:sldId id="296" r:id="rId23"/>
    <p:sldId id="295" r:id="rId24"/>
  </p:sldIdLst>
  <p:sldSz cx="12192000" cy="6858000"/>
  <p:notesSz cx="6858000" cy="9144000"/>
  <p:defaultTextStyle>
    <a:defPPr>
      <a:defRPr lang="en-GB"/>
    </a:defPPr>
    <a:lvl1pPr algn="l" rtl="0" fontAlgn="base">
      <a:spcBef>
        <a:spcPct val="0"/>
      </a:spcBef>
      <a:spcAft>
        <a:spcPct val="0"/>
      </a:spcAft>
      <a:defRPr sz="2000" kern="1200">
        <a:solidFill>
          <a:schemeClr val="tx1"/>
        </a:solidFill>
        <a:latin typeface="Calibri" pitchFamily="34" charset="0"/>
        <a:ea typeface="+mn-ea"/>
        <a:cs typeface="+mn-cs"/>
      </a:defRPr>
    </a:lvl1pPr>
    <a:lvl2pPr marL="457200" algn="l" rtl="0" fontAlgn="base">
      <a:spcBef>
        <a:spcPct val="0"/>
      </a:spcBef>
      <a:spcAft>
        <a:spcPct val="0"/>
      </a:spcAft>
      <a:defRPr sz="2000" kern="1200">
        <a:solidFill>
          <a:schemeClr val="tx1"/>
        </a:solidFill>
        <a:latin typeface="Calibri" pitchFamily="34" charset="0"/>
        <a:ea typeface="+mn-ea"/>
        <a:cs typeface="+mn-cs"/>
      </a:defRPr>
    </a:lvl2pPr>
    <a:lvl3pPr marL="914400" algn="l" rtl="0" fontAlgn="base">
      <a:spcBef>
        <a:spcPct val="0"/>
      </a:spcBef>
      <a:spcAft>
        <a:spcPct val="0"/>
      </a:spcAft>
      <a:defRPr sz="20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Hartley" initials="SH" lastIdx="0" clrIdx="0">
    <p:extLst>
      <p:ext uri="{19B8F6BF-5375-455C-9EA6-DF929625EA0E}">
        <p15:presenceInfo xmlns:p15="http://schemas.microsoft.com/office/powerpoint/2012/main" userId="dec203af48323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99FF"/>
    <a:srgbClr val="FF3300"/>
    <a:srgbClr val="006600"/>
    <a:srgbClr val="009900"/>
    <a:srgbClr val="FF99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44"/>
  </p:normalViewPr>
  <p:slideViewPr>
    <p:cSldViewPr>
      <p:cViewPr varScale="1">
        <p:scale>
          <a:sx n="43" d="100"/>
          <a:sy n="43" d="100"/>
        </p:scale>
        <p:origin x="1200"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8" d="100"/>
          <a:sy n="88" d="100"/>
        </p:scale>
        <p:origin x="2160" y="-24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rPr>
              <a:t>Comparison</a:t>
            </a:r>
            <a:r>
              <a:rPr lang="en-GB" sz="1200" b="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of the Pre and Post-surgery and Normative Mean HRQOL Scores</a:t>
            </a:r>
            <a:endParaRPr lang="en-GB" sz="1200" b="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2549729477921176"/>
          <c:y val="1.0484011881880133E-2"/>
        </c:manualLayout>
      </c:layout>
      <c:overlay val="1"/>
      <c:spPr>
        <a:noFill/>
        <a:ln>
          <a:noFill/>
        </a:ln>
        <a:effectLst/>
      </c:spPr>
    </c:title>
    <c:autoTitleDeleted val="0"/>
    <c:plotArea>
      <c:layout/>
      <c:barChart>
        <c:barDir val="col"/>
        <c:grouping val="clustered"/>
        <c:varyColors val="0"/>
        <c:ser>
          <c:idx val="0"/>
          <c:order val="0"/>
          <c:tx>
            <c:strRef>
              <c:f>Sheet1!$B$2</c:f>
              <c:strCache>
                <c:ptCount val="1"/>
                <c:pt idx="0">
                  <c:v>Pre-op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Sheet1!$A$3:$A$7</c:f>
              <c:strCache>
                <c:ptCount val="5"/>
                <c:pt idx="0">
                  <c:v>FACT G</c:v>
                </c:pt>
                <c:pt idx="1">
                  <c:v>Physical Domain</c:v>
                </c:pt>
                <c:pt idx="2">
                  <c:v>Social Domain</c:v>
                </c:pt>
                <c:pt idx="3">
                  <c:v>Emotional Domain</c:v>
                </c:pt>
                <c:pt idx="4">
                  <c:v>Functional Domain</c:v>
                </c:pt>
              </c:strCache>
            </c:strRef>
          </c:cat>
          <c:val>
            <c:numRef>
              <c:f>Sheet1!$B$3:$B$7</c:f>
              <c:numCache>
                <c:formatCode>General</c:formatCode>
                <c:ptCount val="5"/>
                <c:pt idx="0">
                  <c:v>65.13</c:v>
                </c:pt>
                <c:pt idx="1">
                  <c:v>17.23</c:v>
                </c:pt>
                <c:pt idx="2">
                  <c:v>21.93</c:v>
                </c:pt>
                <c:pt idx="3">
                  <c:v>12.77</c:v>
                </c:pt>
                <c:pt idx="4">
                  <c:v>13.53</c:v>
                </c:pt>
              </c:numCache>
            </c:numRef>
          </c:val>
        </c:ser>
        <c:ser>
          <c:idx val="1"/>
          <c:order val="1"/>
          <c:tx>
            <c:strRef>
              <c:f>Sheet1!$C$2</c:f>
              <c:strCache>
                <c:ptCount val="1"/>
                <c:pt idx="0">
                  <c:v>Post-op</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Sheet1!$A$3:$A$7</c:f>
              <c:strCache>
                <c:ptCount val="5"/>
                <c:pt idx="0">
                  <c:v>FACT G</c:v>
                </c:pt>
                <c:pt idx="1">
                  <c:v>Physical Domain</c:v>
                </c:pt>
                <c:pt idx="2">
                  <c:v>Social Domain</c:v>
                </c:pt>
                <c:pt idx="3">
                  <c:v>Emotional Domain</c:v>
                </c:pt>
                <c:pt idx="4">
                  <c:v>Functional Domain</c:v>
                </c:pt>
              </c:strCache>
            </c:strRef>
          </c:cat>
          <c:val>
            <c:numRef>
              <c:f>Sheet1!$C$3:$C$7</c:f>
              <c:numCache>
                <c:formatCode>General</c:formatCode>
                <c:ptCount val="5"/>
                <c:pt idx="0">
                  <c:v>67.87</c:v>
                </c:pt>
                <c:pt idx="1">
                  <c:v>16.97</c:v>
                </c:pt>
                <c:pt idx="2">
                  <c:v>21.63</c:v>
                </c:pt>
                <c:pt idx="3">
                  <c:v>16.47</c:v>
                </c:pt>
                <c:pt idx="4">
                  <c:v>14.33</c:v>
                </c:pt>
              </c:numCache>
            </c:numRef>
          </c:val>
        </c:ser>
        <c:ser>
          <c:idx val="2"/>
          <c:order val="2"/>
          <c:tx>
            <c:strRef>
              <c:f>Sheet1!$D$2</c:f>
              <c:strCache>
                <c:ptCount val="1"/>
                <c:pt idx="0">
                  <c:v>Normative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Sheet1!$A$3:$A$7</c:f>
              <c:strCache>
                <c:ptCount val="5"/>
                <c:pt idx="0">
                  <c:v>FACT G</c:v>
                </c:pt>
                <c:pt idx="1">
                  <c:v>Physical Domain</c:v>
                </c:pt>
                <c:pt idx="2">
                  <c:v>Social Domain</c:v>
                </c:pt>
                <c:pt idx="3">
                  <c:v>Emotional Domain</c:v>
                </c:pt>
                <c:pt idx="4">
                  <c:v>Functional Domain</c:v>
                </c:pt>
              </c:strCache>
            </c:strRef>
          </c:cat>
          <c:val>
            <c:numRef>
              <c:f>Sheet1!$D$3:$D$7</c:f>
              <c:numCache>
                <c:formatCode>General</c:formatCode>
                <c:ptCount val="5"/>
                <c:pt idx="0">
                  <c:v>80.099999999999994</c:v>
                </c:pt>
                <c:pt idx="1">
                  <c:v>22.7</c:v>
                </c:pt>
                <c:pt idx="2">
                  <c:v>19.100000000000001</c:v>
                </c:pt>
                <c:pt idx="3">
                  <c:v>19.899999999999999</c:v>
                </c:pt>
                <c:pt idx="4">
                  <c:v>18.5</c:v>
                </c:pt>
              </c:numCache>
            </c:numRef>
          </c:val>
        </c:ser>
        <c:dLbls>
          <c:showLegendKey val="0"/>
          <c:showVal val="0"/>
          <c:showCatName val="0"/>
          <c:showSerName val="0"/>
          <c:showPercent val="0"/>
          <c:showBubbleSize val="0"/>
        </c:dLbls>
        <c:gapWidth val="150"/>
        <c:axId val="385634496"/>
        <c:axId val="385630184"/>
      </c:barChart>
      <c:catAx>
        <c:axId val="38563449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sz="1000">
                    <a:solidFill>
                      <a:sysClr val="windowText" lastClr="000000"/>
                    </a:solidFill>
                    <a:latin typeface="Tahoma" panose="020B0604030504040204" pitchFamily="34" charset="0"/>
                    <a:ea typeface="Tahoma" panose="020B0604030504040204" pitchFamily="34" charset="0"/>
                    <a:cs typeface="Tahoma" panose="020B0604030504040204" pitchFamily="34" charset="0"/>
                  </a:rPr>
                  <a:t>Pre</a:t>
                </a:r>
                <a:r>
                  <a:rPr lang="en-GB" sz="10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and Post-Surgery and Normative HRQOL Data</a:t>
                </a:r>
                <a:endParaRPr lang="en-GB" sz="100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layout/>
          <c:overlay val="0"/>
          <c:spPr>
            <a:noFill/>
            <a:ln>
              <a:noFill/>
            </a:ln>
            <a:effectLst/>
          </c:sp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85630184"/>
        <c:crosses val="autoZero"/>
        <c:auto val="1"/>
        <c:lblAlgn val="ctr"/>
        <c:lblOffset val="100"/>
        <c:noMultiLvlLbl val="0"/>
      </c:catAx>
      <c:valAx>
        <c:axId val="38563018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solidFill>
                      <a:sysClr val="windowText" lastClr="000000"/>
                    </a:solidFill>
                  </a:rPr>
                  <a:t>Mean HRQOL Score</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856344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67BF1-3E12-47D7-A2B6-3D8C922A3FD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68D1E82-7EA4-43CF-8A94-F8EE98D6CCE6}" type="pres">
      <dgm:prSet presAssocID="{C0B67BF1-3E12-47D7-A2B6-3D8C922A3FDC}" presName="Name0" presStyleCnt="0">
        <dgm:presLayoutVars>
          <dgm:chMax val="1"/>
          <dgm:chPref val="1"/>
          <dgm:dir/>
          <dgm:animOne val="branch"/>
          <dgm:animLvl val="lvl"/>
        </dgm:presLayoutVars>
      </dgm:prSet>
      <dgm:spPr/>
      <dgm:t>
        <a:bodyPr/>
        <a:lstStyle/>
        <a:p>
          <a:endParaRPr lang="en-GB"/>
        </a:p>
      </dgm:t>
    </dgm:pt>
  </dgm:ptLst>
  <dgm:cxnLst>
    <dgm:cxn modelId="{06A48488-FE8B-44A4-A1DB-EB6722454148}" type="presOf" srcId="{C0B67BF1-3E12-47D7-A2B6-3D8C922A3FDC}" destId="{D68D1E82-7EA4-43CF-8A94-F8EE98D6CCE6}"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673A7-7FA4-4F6D-8785-19FADA71A7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12FF7FF-A2DC-4323-8ADF-0BFAA5BD3893}">
      <dgm:prSet phldrT="[Text]" custT="1"/>
      <dgm:spPr/>
      <dgm:t>
        <a:bodyPr/>
        <a:lstStyle/>
        <a:p>
          <a:r>
            <a:rPr lang="en-GB" sz="2000" dirty="0" smtClean="0">
              <a:solidFill>
                <a:schemeClr val="tx1"/>
              </a:solidFill>
              <a:latin typeface="Arial" panose="020B0604020202020204" pitchFamily="34" charset="0"/>
              <a:cs typeface="Arial" panose="020B0604020202020204" pitchFamily="34" charset="0"/>
            </a:rPr>
            <a:t>Patient</a:t>
          </a:r>
        </a:p>
        <a:p>
          <a:r>
            <a:rPr lang="en-GB" sz="1400" dirty="0" smtClean="0">
              <a:solidFill>
                <a:schemeClr val="tx1"/>
              </a:solidFill>
              <a:latin typeface="Arial" panose="020B0604020202020204" pitchFamily="34" charset="0"/>
              <a:cs typeface="Arial" panose="020B0604020202020204" pitchFamily="34" charset="0"/>
            </a:rPr>
            <a:t>‘One Stop Shop’</a:t>
          </a:r>
        </a:p>
        <a:p>
          <a:r>
            <a:rPr lang="en-GB" sz="1400" dirty="0" smtClean="0">
              <a:solidFill>
                <a:schemeClr val="tx1"/>
              </a:solidFill>
              <a:latin typeface="Arial" panose="020B0604020202020204" pitchFamily="34" charset="0"/>
              <a:cs typeface="Arial" panose="020B0604020202020204" pitchFamily="34" charset="0"/>
            </a:rPr>
            <a:t>Comprehensive Assessment</a:t>
          </a:r>
          <a:r>
            <a:rPr lang="en-GB" sz="2200" dirty="0" smtClean="0"/>
            <a:t>’</a:t>
          </a:r>
          <a:endParaRPr lang="en-GB" sz="2200" dirty="0"/>
        </a:p>
      </dgm:t>
    </dgm:pt>
    <dgm:pt modelId="{840C0D24-449B-4361-9315-D695D361B3BC}" type="parTrans" cxnId="{D0A24D4D-C18D-4EB2-B753-28E105B033D2}">
      <dgm:prSet/>
      <dgm:spPr/>
      <dgm:t>
        <a:bodyPr/>
        <a:lstStyle/>
        <a:p>
          <a:endParaRPr lang="en-GB"/>
        </a:p>
      </dgm:t>
    </dgm:pt>
    <dgm:pt modelId="{CC7F57BC-2906-4C1F-9C0D-939011625EEC}" type="sibTrans" cxnId="{D0A24D4D-C18D-4EB2-B753-28E105B033D2}">
      <dgm:prSet/>
      <dgm:spPr/>
      <dgm:t>
        <a:bodyPr/>
        <a:lstStyle/>
        <a:p>
          <a:endParaRPr lang="en-GB"/>
        </a:p>
      </dgm:t>
    </dgm:pt>
    <dgm:pt modelId="{75613A7A-11D8-4D3D-831E-D5BA967E2DFA}">
      <dgm:prSet phldrT="[Text]" custT="1"/>
      <dgm:spPr/>
      <dgm:t>
        <a:bodyPr/>
        <a:lstStyle/>
        <a:p>
          <a:r>
            <a:rPr lang="en-GB" sz="2000" dirty="0" smtClean="0">
              <a:solidFill>
                <a:schemeClr val="tx1"/>
              </a:solidFill>
              <a:latin typeface="Arial" panose="020B0604020202020204" pitchFamily="34" charset="0"/>
              <a:cs typeface="Arial" panose="020B0604020202020204" pitchFamily="34" charset="0"/>
            </a:rPr>
            <a:t>Neuropsychologist</a:t>
          </a:r>
          <a:endParaRPr lang="en-GB" sz="2000" dirty="0">
            <a:solidFill>
              <a:schemeClr val="tx1"/>
            </a:solidFill>
            <a:latin typeface="Arial" panose="020B0604020202020204" pitchFamily="34" charset="0"/>
            <a:cs typeface="Arial" panose="020B0604020202020204" pitchFamily="34" charset="0"/>
          </a:endParaRPr>
        </a:p>
      </dgm:t>
    </dgm:pt>
    <dgm:pt modelId="{1E282734-3C99-4488-B66E-61BC9C332454}" type="parTrans" cxnId="{837EF7D5-6AF0-40BC-8B6A-173B6B949158}">
      <dgm:prSet/>
      <dgm:spPr/>
      <dgm:t>
        <a:bodyPr/>
        <a:lstStyle/>
        <a:p>
          <a:endParaRPr lang="en-GB"/>
        </a:p>
      </dgm:t>
    </dgm:pt>
    <dgm:pt modelId="{FDDB88AA-0A5D-4647-AEE3-DCDF2886A58D}" type="sibTrans" cxnId="{837EF7D5-6AF0-40BC-8B6A-173B6B949158}">
      <dgm:prSet/>
      <dgm:spPr/>
      <dgm:t>
        <a:bodyPr/>
        <a:lstStyle/>
        <a:p>
          <a:endParaRPr lang="en-GB"/>
        </a:p>
      </dgm:t>
    </dgm:pt>
    <dgm:pt modelId="{1BD5FC3B-12BC-4212-96CE-D5EA23F9BE0F}">
      <dgm:prSet phldrT="[Text]" custT="1"/>
      <dgm:spPr/>
      <dgm:t>
        <a:bodyPr/>
        <a:lstStyle/>
        <a:p>
          <a:r>
            <a:rPr lang="en-GB" sz="2000" dirty="0" smtClean="0">
              <a:solidFill>
                <a:schemeClr val="tx1"/>
              </a:solidFill>
              <a:latin typeface="Arial" panose="020B0604020202020204" pitchFamily="34" charset="0"/>
              <a:cs typeface="Arial" panose="020B0604020202020204" pitchFamily="34" charset="0"/>
            </a:rPr>
            <a:t>Physiotherapist</a:t>
          </a:r>
          <a:endParaRPr lang="en-GB" sz="2000" dirty="0">
            <a:solidFill>
              <a:schemeClr val="tx1"/>
            </a:solidFill>
            <a:latin typeface="Arial" panose="020B0604020202020204" pitchFamily="34" charset="0"/>
            <a:cs typeface="Arial" panose="020B0604020202020204" pitchFamily="34" charset="0"/>
          </a:endParaRPr>
        </a:p>
      </dgm:t>
    </dgm:pt>
    <dgm:pt modelId="{EEC97056-9758-44BB-9B75-2FE2E4711E5E}" type="parTrans" cxnId="{611C33B1-5DE6-4CB0-8E45-F04FCEF71B82}">
      <dgm:prSet/>
      <dgm:spPr/>
      <dgm:t>
        <a:bodyPr/>
        <a:lstStyle/>
        <a:p>
          <a:endParaRPr lang="en-GB"/>
        </a:p>
      </dgm:t>
    </dgm:pt>
    <dgm:pt modelId="{1BABFFCA-9AFE-4CD2-BAC7-E6BCFA4E08D1}" type="sibTrans" cxnId="{611C33B1-5DE6-4CB0-8E45-F04FCEF71B82}">
      <dgm:prSet/>
      <dgm:spPr/>
      <dgm:t>
        <a:bodyPr/>
        <a:lstStyle/>
        <a:p>
          <a:endParaRPr lang="en-GB"/>
        </a:p>
      </dgm:t>
    </dgm:pt>
    <dgm:pt modelId="{C263C4F8-5022-4021-8D26-5F544E987DCE}">
      <dgm:prSet phldrT="[Text]" custT="1"/>
      <dgm:spPr/>
      <dgm:t>
        <a:bodyPr/>
        <a:lstStyle/>
        <a:p>
          <a:r>
            <a:rPr lang="en-GB" sz="2000" dirty="0" smtClean="0">
              <a:solidFill>
                <a:schemeClr val="tx1"/>
              </a:solidFill>
              <a:latin typeface="Arial" panose="020B0604020202020204" pitchFamily="34" charset="0"/>
              <a:cs typeface="Arial" panose="020B0604020202020204" pitchFamily="34" charset="0"/>
            </a:rPr>
            <a:t>Speech and Language Therapist</a:t>
          </a:r>
          <a:endParaRPr lang="en-GB" sz="2000" dirty="0">
            <a:solidFill>
              <a:schemeClr val="tx1"/>
            </a:solidFill>
            <a:latin typeface="Arial" panose="020B0604020202020204" pitchFamily="34" charset="0"/>
            <a:cs typeface="Arial" panose="020B0604020202020204" pitchFamily="34" charset="0"/>
          </a:endParaRPr>
        </a:p>
      </dgm:t>
    </dgm:pt>
    <dgm:pt modelId="{FEEAA3F3-E06D-492F-8543-4F76606806B8}" type="parTrans" cxnId="{D1431704-12A5-4DC7-8B81-F8DF69E95F11}">
      <dgm:prSet/>
      <dgm:spPr/>
      <dgm:t>
        <a:bodyPr/>
        <a:lstStyle/>
        <a:p>
          <a:endParaRPr lang="en-GB"/>
        </a:p>
      </dgm:t>
    </dgm:pt>
    <dgm:pt modelId="{AFB1A811-42FC-48FB-92D9-8359926009F3}" type="sibTrans" cxnId="{D1431704-12A5-4DC7-8B81-F8DF69E95F11}">
      <dgm:prSet/>
      <dgm:spPr/>
      <dgm:t>
        <a:bodyPr/>
        <a:lstStyle/>
        <a:p>
          <a:endParaRPr lang="en-GB"/>
        </a:p>
      </dgm:t>
    </dgm:pt>
    <dgm:pt modelId="{8C5602B9-5917-4A13-A79B-65E9EA663696}">
      <dgm:prSet phldrT="[Text]" custT="1"/>
      <dgm:spPr/>
      <dgm:t>
        <a:bodyPr/>
        <a:lstStyle/>
        <a:p>
          <a:r>
            <a:rPr lang="en-GB" sz="2000" dirty="0" smtClean="0">
              <a:solidFill>
                <a:schemeClr val="tx1"/>
              </a:solidFill>
              <a:latin typeface="Arial" panose="020B0604020202020204" pitchFamily="34" charset="0"/>
              <a:cs typeface="Arial" panose="020B0604020202020204" pitchFamily="34" charset="0"/>
            </a:rPr>
            <a:t>Occupational Therapist</a:t>
          </a:r>
          <a:endParaRPr lang="en-GB" sz="2000" dirty="0">
            <a:solidFill>
              <a:schemeClr val="tx1"/>
            </a:solidFill>
            <a:latin typeface="Arial" panose="020B0604020202020204" pitchFamily="34" charset="0"/>
            <a:cs typeface="Arial" panose="020B0604020202020204" pitchFamily="34" charset="0"/>
          </a:endParaRPr>
        </a:p>
      </dgm:t>
    </dgm:pt>
    <dgm:pt modelId="{A812CD14-BFD1-4839-9DF9-26C6D6DE14F2}" type="sibTrans" cxnId="{4B5C1AD3-AA11-41A1-9AD3-6101FE97AEC3}">
      <dgm:prSet/>
      <dgm:spPr/>
      <dgm:t>
        <a:bodyPr/>
        <a:lstStyle/>
        <a:p>
          <a:endParaRPr lang="en-GB"/>
        </a:p>
      </dgm:t>
    </dgm:pt>
    <dgm:pt modelId="{8B52EADC-0E27-45BA-B3C5-D7614B52904B}" type="parTrans" cxnId="{4B5C1AD3-AA11-41A1-9AD3-6101FE97AEC3}">
      <dgm:prSet/>
      <dgm:spPr/>
      <dgm:t>
        <a:bodyPr/>
        <a:lstStyle/>
        <a:p>
          <a:endParaRPr lang="en-GB"/>
        </a:p>
      </dgm:t>
    </dgm:pt>
    <dgm:pt modelId="{394F27A8-32C0-4448-AD88-C4C37595CB84}">
      <dgm:prSet/>
      <dgm:spPr/>
      <dgm:t>
        <a:bodyPr/>
        <a:lstStyle/>
        <a:p>
          <a:endParaRPr lang="en-GB"/>
        </a:p>
      </dgm:t>
    </dgm:pt>
    <dgm:pt modelId="{5A426FAE-6A47-49E1-B350-6C612C121F1E}" type="parTrans" cxnId="{935A588A-C318-44C3-8BEF-B62527A668B3}">
      <dgm:prSet/>
      <dgm:spPr/>
      <dgm:t>
        <a:bodyPr/>
        <a:lstStyle/>
        <a:p>
          <a:endParaRPr lang="en-GB"/>
        </a:p>
      </dgm:t>
    </dgm:pt>
    <dgm:pt modelId="{E8A8ABD8-6062-42B7-8EC4-C7EE41C684DA}" type="sibTrans" cxnId="{935A588A-C318-44C3-8BEF-B62527A668B3}">
      <dgm:prSet/>
      <dgm:spPr/>
      <dgm:t>
        <a:bodyPr/>
        <a:lstStyle/>
        <a:p>
          <a:endParaRPr lang="en-GB"/>
        </a:p>
      </dgm:t>
    </dgm:pt>
    <dgm:pt modelId="{B6884E23-D350-4D1F-9BFD-939106074718}" type="pres">
      <dgm:prSet presAssocID="{DCD673A7-7FA4-4F6D-8785-19FADA71A76C}" presName="Name0" presStyleCnt="0">
        <dgm:presLayoutVars>
          <dgm:chMax val="1"/>
          <dgm:dir/>
          <dgm:animLvl val="ctr"/>
          <dgm:resizeHandles val="exact"/>
        </dgm:presLayoutVars>
      </dgm:prSet>
      <dgm:spPr/>
      <dgm:t>
        <a:bodyPr/>
        <a:lstStyle/>
        <a:p>
          <a:endParaRPr lang="en-GB"/>
        </a:p>
      </dgm:t>
    </dgm:pt>
    <dgm:pt modelId="{4CF9E810-3180-4F95-8572-8D27F2A9FE5D}" type="pres">
      <dgm:prSet presAssocID="{D12FF7FF-A2DC-4323-8ADF-0BFAA5BD3893}" presName="centerShape" presStyleLbl="node0" presStyleIdx="0" presStyleCnt="1" custScaleX="113570" custScaleY="65287" custLinFactNeighborX="-102" custLinFactNeighborY="-14451"/>
      <dgm:spPr/>
      <dgm:t>
        <a:bodyPr/>
        <a:lstStyle/>
        <a:p>
          <a:endParaRPr lang="en-GB"/>
        </a:p>
      </dgm:t>
    </dgm:pt>
    <dgm:pt modelId="{A9B3B42A-5672-4163-99BF-8EF2BCF6644F}" type="pres">
      <dgm:prSet presAssocID="{75613A7A-11D8-4D3D-831E-D5BA967E2DFA}" presName="node" presStyleLbl="node1" presStyleIdx="0" presStyleCnt="4" custScaleX="244537" custScaleY="61741" custRadScaleRad="82500" custRadScaleInc="-5260">
        <dgm:presLayoutVars>
          <dgm:bulletEnabled val="1"/>
        </dgm:presLayoutVars>
      </dgm:prSet>
      <dgm:spPr/>
      <dgm:t>
        <a:bodyPr/>
        <a:lstStyle/>
        <a:p>
          <a:endParaRPr lang="en-GB"/>
        </a:p>
      </dgm:t>
    </dgm:pt>
    <dgm:pt modelId="{4E8719D8-161D-48C0-8E65-5BEC63A8C063}" type="pres">
      <dgm:prSet presAssocID="{75613A7A-11D8-4D3D-831E-D5BA967E2DFA}" presName="dummy" presStyleCnt="0"/>
      <dgm:spPr/>
    </dgm:pt>
    <dgm:pt modelId="{0B7B7559-C2D1-4524-9346-6DEA1EFA7039}" type="pres">
      <dgm:prSet presAssocID="{FDDB88AA-0A5D-4647-AEE3-DCDF2886A58D}" presName="sibTrans" presStyleLbl="sibTrans2D1" presStyleIdx="0" presStyleCnt="4"/>
      <dgm:spPr/>
      <dgm:t>
        <a:bodyPr/>
        <a:lstStyle/>
        <a:p>
          <a:endParaRPr lang="en-GB"/>
        </a:p>
      </dgm:t>
    </dgm:pt>
    <dgm:pt modelId="{02219127-1D42-49F0-A0CA-A32BC0BC73AB}" type="pres">
      <dgm:prSet presAssocID="{1BD5FC3B-12BC-4212-96CE-D5EA23F9BE0F}" presName="node" presStyleLbl="node1" presStyleIdx="1" presStyleCnt="4" custScaleX="212199" custScaleY="69496" custRadScaleRad="131003" custRadScaleInc="-46064">
        <dgm:presLayoutVars>
          <dgm:bulletEnabled val="1"/>
        </dgm:presLayoutVars>
      </dgm:prSet>
      <dgm:spPr/>
      <dgm:t>
        <a:bodyPr/>
        <a:lstStyle/>
        <a:p>
          <a:endParaRPr lang="en-GB"/>
        </a:p>
      </dgm:t>
    </dgm:pt>
    <dgm:pt modelId="{93ADBB24-752D-48D5-BA83-321B0CBBD4D0}" type="pres">
      <dgm:prSet presAssocID="{1BD5FC3B-12BC-4212-96CE-D5EA23F9BE0F}" presName="dummy" presStyleCnt="0"/>
      <dgm:spPr/>
    </dgm:pt>
    <dgm:pt modelId="{93A5F47A-0F32-4533-8CDB-645B296FF426}" type="pres">
      <dgm:prSet presAssocID="{1BABFFCA-9AFE-4CD2-BAC7-E6BCFA4E08D1}" presName="sibTrans" presStyleLbl="sibTrans2D1" presStyleIdx="1" presStyleCnt="4"/>
      <dgm:spPr/>
      <dgm:t>
        <a:bodyPr/>
        <a:lstStyle/>
        <a:p>
          <a:endParaRPr lang="en-GB"/>
        </a:p>
      </dgm:t>
    </dgm:pt>
    <dgm:pt modelId="{CC2D1C45-EC3E-493A-B9EB-85AD27CE157D}" type="pres">
      <dgm:prSet presAssocID="{8C5602B9-5917-4A13-A79B-65E9EA663696}" presName="node" presStyleLbl="node1" presStyleIdx="2" presStyleCnt="4" custScaleX="237469" custScaleY="64439" custRadScaleRad="24461" custRadScaleInc="1588">
        <dgm:presLayoutVars>
          <dgm:bulletEnabled val="1"/>
        </dgm:presLayoutVars>
      </dgm:prSet>
      <dgm:spPr/>
      <dgm:t>
        <a:bodyPr/>
        <a:lstStyle/>
        <a:p>
          <a:endParaRPr lang="en-GB"/>
        </a:p>
      </dgm:t>
    </dgm:pt>
    <dgm:pt modelId="{8ACDD6E8-654C-4C03-A924-48D727FF3C76}" type="pres">
      <dgm:prSet presAssocID="{8C5602B9-5917-4A13-A79B-65E9EA663696}" presName="dummy" presStyleCnt="0"/>
      <dgm:spPr/>
    </dgm:pt>
    <dgm:pt modelId="{E3CA9BA7-4AC4-4721-8E6D-267C14BCD23B}" type="pres">
      <dgm:prSet presAssocID="{A812CD14-BFD1-4839-9DF9-26C6D6DE14F2}" presName="sibTrans" presStyleLbl="sibTrans2D1" presStyleIdx="2" presStyleCnt="4"/>
      <dgm:spPr/>
      <dgm:t>
        <a:bodyPr/>
        <a:lstStyle/>
        <a:p>
          <a:endParaRPr lang="en-GB"/>
        </a:p>
      </dgm:t>
    </dgm:pt>
    <dgm:pt modelId="{81E4352E-44CA-4209-A4C9-A6710E66C403}" type="pres">
      <dgm:prSet presAssocID="{C263C4F8-5022-4021-8D26-5F544E987DCE}" presName="node" presStyleLbl="node1" presStyleIdx="3" presStyleCnt="4" custScaleX="213432" custScaleY="68286" custRadScaleRad="129870" custRadScaleInc="43303">
        <dgm:presLayoutVars>
          <dgm:bulletEnabled val="1"/>
        </dgm:presLayoutVars>
      </dgm:prSet>
      <dgm:spPr/>
      <dgm:t>
        <a:bodyPr/>
        <a:lstStyle/>
        <a:p>
          <a:endParaRPr lang="en-GB"/>
        </a:p>
      </dgm:t>
    </dgm:pt>
    <dgm:pt modelId="{8DA4B065-7214-40FE-9D5E-C6DAE3D7E076}" type="pres">
      <dgm:prSet presAssocID="{C263C4F8-5022-4021-8D26-5F544E987DCE}" presName="dummy" presStyleCnt="0"/>
      <dgm:spPr/>
    </dgm:pt>
    <dgm:pt modelId="{834BBF83-4450-4A81-8CF2-3EA48E21B0C8}" type="pres">
      <dgm:prSet presAssocID="{AFB1A811-42FC-48FB-92D9-8359926009F3}" presName="sibTrans" presStyleLbl="sibTrans2D1" presStyleIdx="3" presStyleCnt="4" custLinFactNeighborX="0" custLinFactNeighborY="659"/>
      <dgm:spPr/>
      <dgm:t>
        <a:bodyPr/>
        <a:lstStyle/>
        <a:p>
          <a:endParaRPr lang="en-GB"/>
        </a:p>
      </dgm:t>
    </dgm:pt>
  </dgm:ptLst>
  <dgm:cxnLst>
    <dgm:cxn modelId="{AB679B14-3741-4945-A519-5C472C7F18FE}" type="presOf" srcId="{1BD5FC3B-12BC-4212-96CE-D5EA23F9BE0F}" destId="{02219127-1D42-49F0-A0CA-A32BC0BC73AB}" srcOrd="0" destOrd="0" presId="urn:microsoft.com/office/officeart/2005/8/layout/radial6"/>
    <dgm:cxn modelId="{D3DE8BDC-3D2D-4AB7-BCFF-79794983D9A7}" type="presOf" srcId="{1BABFFCA-9AFE-4CD2-BAC7-E6BCFA4E08D1}" destId="{93A5F47A-0F32-4533-8CDB-645B296FF426}" srcOrd="0" destOrd="0" presId="urn:microsoft.com/office/officeart/2005/8/layout/radial6"/>
    <dgm:cxn modelId="{935A588A-C318-44C3-8BEF-B62527A668B3}" srcId="{DCD673A7-7FA4-4F6D-8785-19FADA71A76C}" destId="{394F27A8-32C0-4448-AD88-C4C37595CB84}" srcOrd="1" destOrd="0" parTransId="{5A426FAE-6A47-49E1-B350-6C612C121F1E}" sibTransId="{E8A8ABD8-6062-42B7-8EC4-C7EE41C684DA}"/>
    <dgm:cxn modelId="{8B782C52-F886-4BAC-97F2-7EACD74B82F2}" type="presOf" srcId="{C263C4F8-5022-4021-8D26-5F544E987DCE}" destId="{81E4352E-44CA-4209-A4C9-A6710E66C403}" srcOrd="0" destOrd="0" presId="urn:microsoft.com/office/officeart/2005/8/layout/radial6"/>
    <dgm:cxn modelId="{D31FEC6E-D3BE-4067-B47D-44FF0FE954C6}" type="presOf" srcId="{A812CD14-BFD1-4839-9DF9-26C6D6DE14F2}" destId="{E3CA9BA7-4AC4-4721-8E6D-267C14BCD23B}" srcOrd="0" destOrd="0" presId="urn:microsoft.com/office/officeart/2005/8/layout/radial6"/>
    <dgm:cxn modelId="{611C33B1-5DE6-4CB0-8E45-F04FCEF71B82}" srcId="{D12FF7FF-A2DC-4323-8ADF-0BFAA5BD3893}" destId="{1BD5FC3B-12BC-4212-96CE-D5EA23F9BE0F}" srcOrd="1" destOrd="0" parTransId="{EEC97056-9758-44BB-9B75-2FE2E4711E5E}" sibTransId="{1BABFFCA-9AFE-4CD2-BAC7-E6BCFA4E08D1}"/>
    <dgm:cxn modelId="{4B5C1AD3-AA11-41A1-9AD3-6101FE97AEC3}" srcId="{D12FF7FF-A2DC-4323-8ADF-0BFAA5BD3893}" destId="{8C5602B9-5917-4A13-A79B-65E9EA663696}" srcOrd="2" destOrd="0" parTransId="{8B52EADC-0E27-45BA-B3C5-D7614B52904B}" sibTransId="{A812CD14-BFD1-4839-9DF9-26C6D6DE14F2}"/>
    <dgm:cxn modelId="{D1431704-12A5-4DC7-8B81-F8DF69E95F11}" srcId="{D12FF7FF-A2DC-4323-8ADF-0BFAA5BD3893}" destId="{C263C4F8-5022-4021-8D26-5F544E987DCE}" srcOrd="3" destOrd="0" parTransId="{FEEAA3F3-E06D-492F-8543-4F76606806B8}" sibTransId="{AFB1A811-42FC-48FB-92D9-8359926009F3}"/>
    <dgm:cxn modelId="{1521C391-6653-4519-AF6B-115507E779C4}" type="presOf" srcId="{8C5602B9-5917-4A13-A79B-65E9EA663696}" destId="{CC2D1C45-EC3E-493A-B9EB-85AD27CE157D}" srcOrd="0" destOrd="0" presId="urn:microsoft.com/office/officeart/2005/8/layout/radial6"/>
    <dgm:cxn modelId="{958B344B-7688-455A-BEE3-EC2D1CE7EA59}" type="presOf" srcId="{75613A7A-11D8-4D3D-831E-D5BA967E2DFA}" destId="{A9B3B42A-5672-4163-99BF-8EF2BCF6644F}" srcOrd="0" destOrd="0" presId="urn:microsoft.com/office/officeart/2005/8/layout/radial6"/>
    <dgm:cxn modelId="{7F60AB5F-3B79-481C-8CCF-D1706638CB7A}" type="presOf" srcId="{D12FF7FF-A2DC-4323-8ADF-0BFAA5BD3893}" destId="{4CF9E810-3180-4F95-8572-8D27F2A9FE5D}" srcOrd="0" destOrd="0" presId="urn:microsoft.com/office/officeart/2005/8/layout/radial6"/>
    <dgm:cxn modelId="{F3DC4393-2008-413D-BE20-452DDA95C75D}" type="presOf" srcId="{DCD673A7-7FA4-4F6D-8785-19FADA71A76C}" destId="{B6884E23-D350-4D1F-9BFD-939106074718}" srcOrd="0" destOrd="0" presId="urn:microsoft.com/office/officeart/2005/8/layout/radial6"/>
    <dgm:cxn modelId="{D0A24D4D-C18D-4EB2-B753-28E105B033D2}" srcId="{DCD673A7-7FA4-4F6D-8785-19FADA71A76C}" destId="{D12FF7FF-A2DC-4323-8ADF-0BFAA5BD3893}" srcOrd="0" destOrd="0" parTransId="{840C0D24-449B-4361-9315-D695D361B3BC}" sibTransId="{CC7F57BC-2906-4C1F-9C0D-939011625EEC}"/>
    <dgm:cxn modelId="{6F92C52D-3A9C-45A5-81BA-0B95E9A44D55}" type="presOf" srcId="{AFB1A811-42FC-48FB-92D9-8359926009F3}" destId="{834BBF83-4450-4A81-8CF2-3EA48E21B0C8}" srcOrd="0" destOrd="0" presId="urn:microsoft.com/office/officeart/2005/8/layout/radial6"/>
    <dgm:cxn modelId="{837EF7D5-6AF0-40BC-8B6A-173B6B949158}" srcId="{D12FF7FF-A2DC-4323-8ADF-0BFAA5BD3893}" destId="{75613A7A-11D8-4D3D-831E-D5BA967E2DFA}" srcOrd="0" destOrd="0" parTransId="{1E282734-3C99-4488-B66E-61BC9C332454}" sibTransId="{FDDB88AA-0A5D-4647-AEE3-DCDF2886A58D}"/>
    <dgm:cxn modelId="{131AC103-07BD-479B-9232-014C023AD45A}" type="presOf" srcId="{FDDB88AA-0A5D-4647-AEE3-DCDF2886A58D}" destId="{0B7B7559-C2D1-4524-9346-6DEA1EFA7039}" srcOrd="0" destOrd="0" presId="urn:microsoft.com/office/officeart/2005/8/layout/radial6"/>
    <dgm:cxn modelId="{4D1B282A-74D7-4953-9B12-D85DA2D8765F}" type="presParOf" srcId="{B6884E23-D350-4D1F-9BFD-939106074718}" destId="{4CF9E810-3180-4F95-8572-8D27F2A9FE5D}" srcOrd="0" destOrd="0" presId="urn:microsoft.com/office/officeart/2005/8/layout/radial6"/>
    <dgm:cxn modelId="{70045EAC-014B-4D57-B41D-9E9FF74B8338}" type="presParOf" srcId="{B6884E23-D350-4D1F-9BFD-939106074718}" destId="{A9B3B42A-5672-4163-99BF-8EF2BCF6644F}" srcOrd="1" destOrd="0" presId="urn:microsoft.com/office/officeart/2005/8/layout/radial6"/>
    <dgm:cxn modelId="{028C757C-143D-4E58-9E2D-BAAA1B03A88B}" type="presParOf" srcId="{B6884E23-D350-4D1F-9BFD-939106074718}" destId="{4E8719D8-161D-48C0-8E65-5BEC63A8C063}" srcOrd="2" destOrd="0" presId="urn:microsoft.com/office/officeart/2005/8/layout/radial6"/>
    <dgm:cxn modelId="{C5F0AA7A-46AD-4667-91C0-6ABB0C86C996}" type="presParOf" srcId="{B6884E23-D350-4D1F-9BFD-939106074718}" destId="{0B7B7559-C2D1-4524-9346-6DEA1EFA7039}" srcOrd="3" destOrd="0" presId="urn:microsoft.com/office/officeart/2005/8/layout/radial6"/>
    <dgm:cxn modelId="{19A3BF5A-7ED6-446D-AA47-D1D9187B5DF0}" type="presParOf" srcId="{B6884E23-D350-4D1F-9BFD-939106074718}" destId="{02219127-1D42-49F0-A0CA-A32BC0BC73AB}" srcOrd="4" destOrd="0" presId="urn:microsoft.com/office/officeart/2005/8/layout/radial6"/>
    <dgm:cxn modelId="{2E1831D4-6471-471C-A75F-8FD78B01FFDF}" type="presParOf" srcId="{B6884E23-D350-4D1F-9BFD-939106074718}" destId="{93ADBB24-752D-48D5-BA83-321B0CBBD4D0}" srcOrd="5" destOrd="0" presId="urn:microsoft.com/office/officeart/2005/8/layout/radial6"/>
    <dgm:cxn modelId="{6960F8DA-BE4A-48B0-A8BD-01E166836F7B}" type="presParOf" srcId="{B6884E23-D350-4D1F-9BFD-939106074718}" destId="{93A5F47A-0F32-4533-8CDB-645B296FF426}" srcOrd="6" destOrd="0" presId="urn:microsoft.com/office/officeart/2005/8/layout/radial6"/>
    <dgm:cxn modelId="{1217A545-2A23-4F84-8AD0-0C8F50621B1F}" type="presParOf" srcId="{B6884E23-D350-4D1F-9BFD-939106074718}" destId="{CC2D1C45-EC3E-493A-B9EB-85AD27CE157D}" srcOrd="7" destOrd="0" presId="urn:microsoft.com/office/officeart/2005/8/layout/radial6"/>
    <dgm:cxn modelId="{7C062B95-99F5-4DBC-8806-1C72D8703B38}" type="presParOf" srcId="{B6884E23-D350-4D1F-9BFD-939106074718}" destId="{8ACDD6E8-654C-4C03-A924-48D727FF3C76}" srcOrd="8" destOrd="0" presId="urn:microsoft.com/office/officeart/2005/8/layout/radial6"/>
    <dgm:cxn modelId="{456C62AF-B29D-4BB6-8347-82BE88A3DF92}" type="presParOf" srcId="{B6884E23-D350-4D1F-9BFD-939106074718}" destId="{E3CA9BA7-4AC4-4721-8E6D-267C14BCD23B}" srcOrd="9" destOrd="0" presId="urn:microsoft.com/office/officeart/2005/8/layout/radial6"/>
    <dgm:cxn modelId="{AA1C26CD-F53B-4D1E-B16D-2D9671301EBE}" type="presParOf" srcId="{B6884E23-D350-4D1F-9BFD-939106074718}" destId="{81E4352E-44CA-4209-A4C9-A6710E66C403}" srcOrd="10" destOrd="0" presId="urn:microsoft.com/office/officeart/2005/8/layout/radial6"/>
    <dgm:cxn modelId="{0AAADFB1-0AD1-4869-A02A-53DA349B66FF}" type="presParOf" srcId="{B6884E23-D350-4D1F-9BFD-939106074718}" destId="{8DA4B065-7214-40FE-9D5E-C6DAE3D7E076}" srcOrd="11" destOrd="0" presId="urn:microsoft.com/office/officeart/2005/8/layout/radial6"/>
    <dgm:cxn modelId="{7E5F705A-810B-4479-9632-4F69A72A4999}" type="presParOf" srcId="{B6884E23-D350-4D1F-9BFD-939106074718}" destId="{834BBF83-4450-4A81-8CF2-3EA48E21B0C8}"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673A7-7FA4-4F6D-8785-19FADA71A7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12FF7FF-A2DC-4323-8ADF-0BFAA5BD3893}">
      <dgm:prSet phldrT="[Text]" custT="1"/>
      <dgm:spPr/>
      <dgm:t>
        <a:bodyPr/>
        <a:lstStyle/>
        <a:p>
          <a:r>
            <a:rPr lang="en-GB" sz="2000" dirty="0" smtClean="0">
              <a:solidFill>
                <a:schemeClr val="bg1"/>
              </a:solidFill>
              <a:latin typeface="Arial" panose="020B0604020202020204" pitchFamily="34" charset="0"/>
              <a:cs typeface="Arial" panose="020B0604020202020204" pitchFamily="34" charset="0"/>
            </a:rPr>
            <a:t>Patient</a:t>
          </a:r>
        </a:p>
        <a:p>
          <a:r>
            <a:rPr lang="en-GB" sz="1400" dirty="0" smtClean="0">
              <a:solidFill>
                <a:schemeClr val="bg1"/>
              </a:solidFill>
              <a:latin typeface="Arial" panose="020B0604020202020204" pitchFamily="34" charset="0"/>
              <a:cs typeface="Arial" panose="020B0604020202020204" pitchFamily="34" charset="0"/>
            </a:rPr>
            <a:t>‘One Stop Shop’</a:t>
          </a:r>
        </a:p>
        <a:p>
          <a:r>
            <a:rPr lang="en-GB" sz="1400" dirty="0" smtClean="0">
              <a:solidFill>
                <a:schemeClr val="bg1"/>
              </a:solidFill>
              <a:latin typeface="Arial" panose="020B0604020202020204" pitchFamily="34" charset="0"/>
              <a:cs typeface="Arial" panose="020B0604020202020204" pitchFamily="34" charset="0"/>
            </a:rPr>
            <a:t>Comprehensive Assessment</a:t>
          </a:r>
          <a:r>
            <a:rPr lang="en-GB" sz="2200" dirty="0" smtClean="0"/>
            <a:t>’</a:t>
          </a:r>
          <a:endParaRPr lang="en-GB" sz="2200" dirty="0"/>
        </a:p>
      </dgm:t>
    </dgm:pt>
    <dgm:pt modelId="{840C0D24-449B-4361-9315-D695D361B3BC}" type="parTrans" cxnId="{D0A24D4D-C18D-4EB2-B753-28E105B033D2}">
      <dgm:prSet/>
      <dgm:spPr/>
      <dgm:t>
        <a:bodyPr/>
        <a:lstStyle/>
        <a:p>
          <a:endParaRPr lang="en-GB"/>
        </a:p>
      </dgm:t>
    </dgm:pt>
    <dgm:pt modelId="{CC7F57BC-2906-4C1F-9C0D-939011625EEC}" type="sibTrans" cxnId="{D0A24D4D-C18D-4EB2-B753-28E105B033D2}">
      <dgm:prSet/>
      <dgm:spPr/>
      <dgm:t>
        <a:bodyPr/>
        <a:lstStyle/>
        <a:p>
          <a:endParaRPr lang="en-GB"/>
        </a:p>
      </dgm:t>
    </dgm:pt>
    <dgm:pt modelId="{75613A7A-11D8-4D3D-831E-D5BA967E2DFA}">
      <dgm:prSet phldrT="[Text]" custT="1"/>
      <dgm:spPr/>
      <dgm:t>
        <a:bodyPr/>
        <a:lstStyle/>
        <a:p>
          <a:r>
            <a:rPr lang="en-GB" sz="2000" dirty="0" smtClean="0">
              <a:solidFill>
                <a:schemeClr val="bg1"/>
              </a:solidFill>
              <a:latin typeface="Arial" panose="020B0604020202020204" pitchFamily="34" charset="0"/>
              <a:cs typeface="Arial" panose="020B0604020202020204" pitchFamily="34" charset="0"/>
            </a:rPr>
            <a:t>Neuropsychologist</a:t>
          </a:r>
          <a:endParaRPr lang="en-GB" sz="2000" dirty="0">
            <a:solidFill>
              <a:schemeClr val="bg1"/>
            </a:solidFill>
            <a:latin typeface="Arial" panose="020B0604020202020204" pitchFamily="34" charset="0"/>
            <a:cs typeface="Arial" panose="020B0604020202020204" pitchFamily="34" charset="0"/>
          </a:endParaRPr>
        </a:p>
      </dgm:t>
    </dgm:pt>
    <dgm:pt modelId="{1E282734-3C99-4488-B66E-61BC9C332454}" type="parTrans" cxnId="{837EF7D5-6AF0-40BC-8B6A-173B6B949158}">
      <dgm:prSet/>
      <dgm:spPr/>
      <dgm:t>
        <a:bodyPr/>
        <a:lstStyle/>
        <a:p>
          <a:endParaRPr lang="en-GB"/>
        </a:p>
      </dgm:t>
    </dgm:pt>
    <dgm:pt modelId="{FDDB88AA-0A5D-4647-AEE3-DCDF2886A58D}" type="sibTrans" cxnId="{837EF7D5-6AF0-40BC-8B6A-173B6B949158}">
      <dgm:prSet/>
      <dgm:spPr/>
      <dgm:t>
        <a:bodyPr/>
        <a:lstStyle/>
        <a:p>
          <a:endParaRPr lang="en-GB"/>
        </a:p>
      </dgm:t>
    </dgm:pt>
    <dgm:pt modelId="{1BD5FC3B-12BC-4212-96CE-D5EA23F9BE0F}">
      <dgm:prSet phldrT="[Text]" custT="1"/>
      <dgm:spPr/>
      <dgm:t>
        <a:bodyPr/>
        <a:lstStyle/>
        <a:p>
          <a:r>
            <a:rPr lang="en-GB" sz="2000" dirty="0" smtClean="0">
              <a:solidFill>
                <a:schemeClr val="bg1"/>
              </a:solidFill>
              <a:latin typeface="Arial" panose="020B0604020202020204" pitchFamily="34" charset="0"/>
              <a:cs typeface="Arial" panose="020B0604020202020204" pitchFamily="34" charset="0"/>
            </a:rPr>
            <a:t>Physiotherapist</a:t>
          </a:r>
          <a:endParaRPr lang="en-GB" sz="2000" dirty="0">
            <a:solidFill>
              <a:schemeClr val="bg1"/>
            </a:solidFill>
            <a:latin typeface="Arial" panose="020B0604020202020204" pitchFamily="34" charset="0"/>
            <a:cs typeface="Arial" panose="020B0604020202020204" pitchFamily="34" charset="0"/>
          </a:endParaRPr>
        </a:p>
      </dgm:t>
    </dgm:pt>
    <dgm:pt modelId="{EEC97056-9758-44BB-9B75-2FE2E4711E5E}" type="parTrans" cxnId="{611C33B1-5DE6-4CB0-8E45-F04FCEF71B82}">
      <dgm:prSet/>
      <dgm:spPr/>
      <dgm:t>
        <a:bodyPr/>
        <a:lstStyle/>
        <a:p>
          <a:endParaRPr lang="en-GB"/>
        </a:p>
      </dgm:t>
    </dgm:pt>
    <dgm:pt modelId="{1BABFFCA-9AFE-4CD2-BAC7-E6BCFA4E08D1}" type="sibTrans" cxnId="{611C33B1-5DE6-4CB0-8E45-F04FCEF71B82}">
      <dgm:prSet/>
      <dgm:spPr/>
      <dgm:t>
        <a:bodyPr/>
        <a:lstStyle/>
        <a:p>
          <a:endParaRPr lang="en-GB"/>
        </a:p>
      </dgm:t>
    </dgm:pt>
    <dgm:pt modelId="{C263C4F8-5022-4021-8D26-5F544E987DCE}">
      <dgm:prSet phldrT="[Text]" custT="1"/>
      <dgm:spPr/>
      <dgm:t>
        <a:bodyPr/>
        <a:lstStyle/>
        <a:p>
          <a:r>
            <a:rPr lang="en-GB" sz="2000" dirty="0" smtClean="0">
              <a:solidFill>
                <a:schemeClr val="bg1"/>
              </a:solidFill>
              <a:latin typeface="Arial" panose="020B0604020202020204" pitchFamily="34" charset="0"/>
              <a:cs typeface="Arial" panose="020B0604020202020204" pitchFamily="34" charset="0"/>
            </a:rPr>
            <a:t>Speech and Language Therapist</a:t>
          </a:r>
          <a:endParaRPr lang="en-GB" sz="2000" dirty="0">
            <a:solidFill>
              <a:schemeClr val="bg1"/>
            </a:solidFill>
            <a:latin typeface="Arial" panose="020B0604020202020204" pitchFamily="34" charset="0"/>
            <a:cs typeface="Arial" panose="020B0604020202020204" pitchFamily="34" charset="0"/>
          </a:endParaRPr>
        </a:p>
      </dgm:t>
    </dgm:pt>
    <dgm:pt modelId="{FEEAA3F3-E06D-492F-8543-4F76606806B8}" type="parTrans" cxnId="{D1431704-12A5-4DC7-8B81-F8DF69E95F11}">
      <dgm:prSet/>
      <dgm:spPr/>
      <dgm:t>
        <a:bodyPr/>
        <a:lstStyle/>
        <a:p>
          <a:endParaRPr lang="en-GB"/>
        </a:p>
      </dgm:t>
    </dgm:pt>
    <dgm:pt modelId="{AFB1A811-42FC-48FB-92D9-8359926009F3}" type="sibTrans" cxnId="{D1431704-12A5-4DC7-8B81-F8DF69E95F11}">
      <dgm:prSet/>
      <dgm:spPr/>
      <dgm:t>
        <a:bodyPr/>
        <a:lstStyle/>
        <a:p>
          <a:endParaRPr lang="en-GB"/>
        </a:p>
      </dgm:t>
    </dgm:pt>
    <dgm:pt modelId="{8C5602B9-5917-4A13-A79B-65E9EA663696}">
      <dgm:prSet phldrT="[Text]" custT="1"/>
      <dgm:spPr/>
      <dgm:t>
        <a:bodyPr/>
        <a:lstStyle/>
        <a:p>
          <a:r>
            <a:rPr lang="en-GB" sz="2000" dirty="0" smtClean="0">
              <a:solidFill>
                <a:schemeClr val="bg1"/>
              </a:solidFill>
              <a:latin typeface="Arial" panose="020B0604020202020204" pitchFamily="34" charset="0"/>
              <a:cs typeface="Arial" panose="020B0604020202020204" pitchFamily="34" charset="0"/>
            </a:rPr>
            <a:t>Occupational Therapist</a:t>
          </a:r>
          <a:endParaRPr lang="en-GB" sz="2000" dirty="0">
            <a:solidFill>
              <a:schemeClr val="bg1"/>
            </a:solidFill>
            <a:latin typeface="Arial" panose="020B0604020202020204" pitchFamily="34" charset="0"/>
            <a:cs typeface="Arial" panose="020B0604020202020204" pitchFamily="34" charset="0"/>
          </a:endParaRPr>
        </a:p>
      </dgm:t>
    </dgm:pt>
    <dgm:pt modelId="{A812CD14-BFD1-4839-9DF9-26C6D6DE14F2}" type="sibTrans" cxnId="{4B5C1AD3-AA11-41A1-9AD3-6101FE97AEC3}">
      <dgm:prSet/>
      <dgm:spPr/>
      <dgm:t>
        <a:bodyPr/>
        <a:lstStyle/>
        <a:p>
          <a:endParaRPr lang="en-GB"/>
        </a:p>
      </dgm:t>
    </dgm:pt>
    <dgm:pt modelId="{8B52EADC-0E27-45BA-B3C5-D7614B52904B}" type="parTrans" cxnId="{4B5C1AD3-AA11-41A1-9AD3-6101FE97AEC3}">
      <dgm:prSet/>
      <dgm:spPr/>
      <dgm:t>
        <a:bodyPr/>
        <a:lstStyle/>
        <a:p>
          <a:endParaRPr lang="en-GB"/>
        </a:p>
      </dgm:t>
    </dgm:pt>
    <dgm:pt modelId="{394F27A8-32C0-4448-AD88-C4C37595CB84}">
      <dgm:prSet/>
      <dgm:spPr/>
      <dgm:t>
        <a:bodyPr/>
        <a:lstStyle/>
        <a:p>
          <a:endParaRPr lang="en-GB"/>
        </a:p>
      </dgm:t>
    </dgm:pt>
    <dgm:pt modelId="{5A426FAE-6A47-49E1-B350-6C612C121F1E}" type="parTrans" cxnId="{935A588A-C318-44C3-8BEF-B62527A668B3}">
      <dgm:prSet/>
      <dgm:spPr/>
      <dgm:t>
        <a:bodyPr/>
        <a:lstStyle/>
        <a:p>
          <a:endParaRPr lang="en-GB"/>
        </a:p>
      </dgm:t>
    </dgm:pt>
    <dgm:pt modelId="{E8A8ABD8-6062-42B7-8EC4-C7EE41C684DA}" type="sibTrans" cxnId="{935A588A-C318-44C3-8BEF-B62527A668B3}">
      <dgm:prSet/>
      <dgm:spPr/>
      <dgm:t>
        <a:bodyPr/>
        <a:lstStyle/>
        <a:p>
          <a:endParaRPr lang="en-GB"/>
        </a:p>
      </dgm:t>
    </dgm:pt>
    <dgm:pt modelId="{B6884E23-D350-4D1F-9BFD-939106074718}" type="pres">
      <dgm:prSet presAssocID="{DCD673A7-7FA4-4F6D-8785-19FADA71A76C}" presName="Name0" presStyleCnt="0">
        <dgm:presLayoutVars>
          <dgm:chMax val="1"/>
          <dgm:dir/>
          <dgm:animLvl val="ctr"/>
          <dgm:resizeHandles val="exact"/>
        </dgm:presLayoutVars>
      </dgm:prSet>
      <dgm:spPr/>
      <dgm:t>
        <a:bodyPr/>
        <a:lstStyle/>
        <a:p>
          <a:endParaRPr lang="en-GB"/>
        </a:p>
      </dgm:t>
    </dgm:pt>
    <dgm:pt modelId="{4CF9E810-3180-4F95-8572-8D27F2A9FE5D}" type="pres">
      <dgm:prSet presAssocID="{D12FF7FF-A2DC-4323-8ADF-0BFAA5BD3893}" presName="centerShape" presStyleLbl="node0" presStyleIdx="0" presStyleCnt="1" custScaleX="113570" custScaleY="65287" custLinFactNeighborX="-102" custLinFactNeighborY="-14451"/>
      <dgm:spPr/>
      <dgm:t>
        <a:bodyPr/>
        <a:lstStyle/>
        <a:p>
          <a:endParaRPr lang="en-GB"/>
        </a:p>
      </dgm:t>
    </dgm:pt>
    <dgm:pt modelId="{A9B3B42A-5672-4163-99BF-8EF2BCF6644F}" type="pres">
      <dgm:prSet presAssocID="{75613A7A-11D8-4D3D-831E-D5BA967E2DFA}" presName="node" presStyleLbl="node1" presStyleIdx="0" presStyleCnt="4" custScaleX="244537" custScaleY="61741" custRadScaleRad="82500" custRadScaleInc="-5260">
        <dgm:presLayoutVars>
          <dgm:bulletEnabled val="1"/>
        </dgm:presLayoutVars>
      </dgm:prSet>
      <dgm:spPr/>
      <dgm:t>
        <a:bodyPr/>
        <a:lstStyle/>
        <a:p>
          <a:endParaRPr lang="en-GB"/>
        </a:p>
      </dgm:t>
    </dgm:pt>
    <dgm:pt modelId="{4E8719D8-161D-48C0-8E65-5BEC63A8C063}" type="pres">
      <dgm:prSet presAssocID="{75613A7A-11D8-4D3D-831E-D5BA967E2DFA}" presName="dummy" presStyleCnt="0"/>
      <dgm:spPr/>
    </dgm:pt>
    <dgm:pt modelId="{0B7B7559-C2D1-4524-9346-6DEA1EFA7039}" type="pres">
      <dgm:prSet presAssocID="{FDDB88AA-0A5D-4647-AEE3-DCDF2886A58D}" presName="sibTrans" presStyleLbl="sibTrans2D1" presStyleIdx="0" presStyleCnt="4"/>
      <dgm:spPr/>
      <dgm:t>
        <a:bodyPr/>
        <a:lstStyle/>
        <a:p>
          <a:endParaRPr lang="en-GB"/>
        </a:p>
      </dgm:t>
    </dgm:pt>
    <dgm:pt modelId="{02219127-1D42-49F0-A0CA-A32BC0BC73AB}" type="pres">
      <dgm:prSet presAssocID="{1BD5FC3B-12BC-4212-96CE-D5EA23F9BE0F}" presName="node" presStyleLbl="node1" presStyleIdx="1" presStyleCnt="4" custScaleX="212199" custScaleY="69496" custRadScaleRad="131003" custRadScaleInc="-46064">
        <dgm:presLayoutVars>
          <dgm:bulletEnabled val="1"/>
        </dgm:presLayoutVars>
      </dgm:prSet>
      <dgm:spPr/>
      <dgm:t>
        <a:bodyPr/>
        <a:lstStyle/>
        <a:p>
          <a:endParaRPr lang="en-GB"/>
        </a:p>
      </dgm:t>
    </dgm:pt>
    <dgm:pt modelId="{93ADBB24-752D-48D5-BA83-321B0CBBD4D0}" type="pres">
      <dgm:prSet presAssocID="{1BD5FC3B-12BC-4212-96CE-D5EA23F9BE0F}" presName="dummy" presStyleCnt="0"/>
      <dgm:spPr/>
    </dgm:pt>
    <dgm:pt modelId="{93A5F47A-0F32-4533-8CDB-645B296FF426}" type="pres">
      <dgm:prSet presAssocID="{1BABFFCA-9AFE-4CD2-BAC7-E6BCFA4E08D1}" presName="sibTrans" presStyleLbl="sibTrans2D1" presStyleIdx="1" presStyleCnt="4"/>
      <dgm:spPr/>
      <dgm:t>
        <a:bodyPr/>
        <a:lstStyle/>
        <a:p>
          <a:endParaRPr lang="en-GB"/>
        </a:p>
      </dgm:t>
    </dgm:pt>
    <dgm:pt modelId="{CC2D1C45-EC3E-493A-B9EB-85AD27CE157D}" type="pres">
      <dgm:prSet presAssocID="{8C5602B9-5917-4A13-A79B-65E9EA663696}" presName="node" presStyleLbl="node1" presStyleIdx="2" presStyleCnt="4" custScaleX="237469" custScaleY="64439" custRadScaleRad="24461" custRadScaleInc="1588">
        <dgm:presLayoutVars>
          <dgm:bulletEnabled val="1"/>
        </dgm:presLayoutVars>
      </dgm:prSet>
      <dgm:spPr/>
      <dgm:t>
        <a:bodyPr/>
        <a:lstStyle/>
        <a:p>
          <a:endParaRPr lang="en-GB"/>
        </a:p>
      </dgm:t>
    </dgm:pt>
    <dgm:pt modelId="{8ACDD6E8-654C-4C03-A924-48D727FF3C76}" type="pres">
      <dgm:prSet presAssocID="{8C5602B9-5917-4A13-A79B-65E9EA663696}" presName="dummy" presStyleCnt="0"/>
      <dgm:spPr/>
    </dgm:pt>
    <dgm:pt modelId="{E3CA9BA7-4AC4-4721-8E6D-267C14BCD23B}" type="pres">
      <dgm:prSet presAssocID="{A812CD14-BFD1-4839-9DF9-26C6D6DE14F2}" presName="sibTrans" presStyleLbl="sibTrans2D1" presStyleIdx="2" presStyleCnt="4"/>
      <dgm:spPr/>
      <dgm:t>
        <a:bodyPr/>
        <a:lstStyle/>
        <a:p>
          <a:endParaRPr lang="en-GB"/>
        </a:p>
      </dgm:t>
    </dgm:pt>
    <dgm:pt modelId="{81E4352E-44CA-4209-A4C9-A6710E66C403}" type="pres">
      <dgm:prSet presAssocID="{C263C4F8-5022-4021-8D26-5F544E987DCE}" presName="node" presStyleLbl="node1" presStyleIdx="3" presStyleCnt="4" custScaleX="213432" custScaleY="68286" custRadScaleRad="129870" custRadScaleInc="43303">
        <dgm:presLayoutVars>
          <dgm:bulletEnabled val="1"/>
        </dgm:presLayoutVars>
      </dgm:prSet>
      <dgm:spPr/>
      <dgm:t>
        <a:bodyPr/>
        <a:lstStyle/>
        <a:p>
          <a:endParaRPr lang="en-GB"/>
        </a:p>
      </dgm:t>
    </dgm:pt>
    <dgm:pt modelId="{8DA4B065-7214-40FE-9D5E-C6DAE3D7E076}" type="pres">
      <dgm:prSet presAssocID="{C263C4F8-5022-4021-8D26-5F544E987DCE}" presName="dummy" presStyleCnt="0"/>
      <dgm:spPr/>
    </dgm:pt>
    <dgm:pt modelId="{834BBF83-4450-4A81-8CF2-3EA48E21B0C8}" type="pres">
      <dgm:prSet presAssocID="{AFB1A811-42FC-48FB-92D9-8359926009F3}" presName="sibTrans" presStyleLbl="sibTrans2D1" presStyleIdx="3" presStyleCnt="4" custLinFactNeighborX="0" custLinFactNeighborY="659"/>
      <dgm:spPr/>
      <dgm:t>
        <a:bodyPr/>
        <a:lstStyle/>
        <a:p>
          <a:endParaRPr lang="en-GB"/>
        </a:p>
      </dgm:t>
    </dgm:pt>
  </dgm:ptLst>
  <dgm:cxnLst>
    <dgm:cxn modelId="{9AE2335B-D2DC-402E-B317-2C7379A6E3F0}" type="presOf" srcId="{D12FF7FF-A2DC-4323-8ADF-0BFAA5BD3893}" destId="{4CF9E810-3180-4F95-8572-8D27F2A9FE5D}" srcOrd="0" destOrd="0" presId="urn:microsoft.com/office/officeart/2005/8/layout/radial6"/>
    <dgm:cxn modelId="{611C33B1-5DE6-4CB0-8E45-F04FCEF71B82}" srcId="{D12FF7FF-A2DC-4323-8ADF-0BFAA5BD3893}" destId="{1BD5FC3B-12BC-4212-96CE-D5EA23F9BE0F}" srcOrd="1" destOrd="0" parTransId="{EEC97056-9758-44BB-9B75-2FE2E4711E5E}" sibTransId="{1BABFFCA-9AFE-4CD2-BAC7-E6BCFA4E08D1}"/>
    <dgm:cxn modelId="{935A588A-C318-44C3-8BEF-B62527A668B3}" srcId="{DCD673A7-7FA4-4F6D-8785-19FADA71A76C}" destId="{394F27A8-32C0-4448-AD88-C4C37595CB84}" srcOrd="1" destOrd="0" parTransId="{5A426FAE-6A47-49E1-B350-6C612C121F1E}" sibTransId="{E8A8ABD8-6062-42B7-8EC4-C7EE41C684DA}"/>
    <dgm:cxn modelId="{DB1B26FF-C440-41B5-95F2-48D460B8F091}" type="presOf" srcId="{C263C4F8-5022-4021-8D26-5F544E987DCE}" destId="{81E4352E-44CA-4209-A4C9-A6710E66C403}" srcOrd="0" destOrd="0" presId="urn:microsoft.com/office/officeart/2005/8/layout/radial6"/>
    <dgm:cxn modelId="{B2EE0EEA-96F1-4E64-B31F-F610CD3F07DE}" type="presOf" srcId="{8C5602B9-5917-4A13-A79B-65E9EA663696}" destId="{CC2D1C45-EC3E-493A-B9EB-85AD27CE157D}" srcOrd="0" destOrd="0" presId="urn:microsoft.com/office/officeart/2005/8/layout/radial6"/>
    <dgm:cxn modelId="{4B5C1AD3-AA11-41A1-9AD3-6101FE97AEC3}" srcId="{D12FF7FF-A2DC-4323-8ADF-0BFAA5BD3893}" destId="{8C5602B9-5917-4A13-A79B-65E9EA663696}" srcOrd="2" destOrd="0" parTransId="{8B52EADC-0E27-45BA-B3C5-D7614B52904B}" sibTransId="{A812CD14-BFD1-4839-9DF9-26C6D6DE14F2}"/>
    <dgm:cxn modelId="{1B6F7D53-5B68-4059-A987-0C03475AFDD1}" type="presOf" srcId="{DCD673A7-7FA4-4F6D-8785-19FADA71A76C}" destId="{B6884E23-D350-4D1F-9BFD-939106074718}" srcOrd="0" destOrd="0" presId="urn:microsoft.com/office/officeart/2005/8/layout/radial6"/>
    <dgm:cxn modelId="{5A6BF23C-903F-4F01-B5EE-7124A78ABDD9}" type="presOf" srcId="{AFB1A811-42FC-48FB-92D9-8359926009F3}" destId="{834BBF83-4450-4A81-8CF2-3EA48E21B0C8}" srcOrd="0" destOrd="0" presId="urn:microsoft.com/office/officeart/2005/8/layout/radial6"/>
    <dgm:cxn modelId="{5AF027EB-46EB-40B8-97C8-24AC1704DCD5}" type="presOf" srcId="{A812CD14-BFD1-4839-9DF9-26C6D6DE14F2}" destId="{E3CA9BA7-4AC4-4721-8E6D-267C14BCD23B}" srcOrd="0" destOrd="0" presId="urn:microsoft.com/office/officeart/2005/8/layout/radial6"/>
    <dgm:cxn modelId="{7C1DF9E1-870E-46A0-ADE2-5324908D8AB1}" type="presOf" srcId="{1BD5FC3B-12BC-4212-96CE-D5EA23F9BE0F}" destId="{02219127-1D42-49F0-A0CA-A32BC0BC73AB}" srcOrd="0" destOrd="0" presId="urn:microsoft.com/office/officeart/2005/8/layout/radial6"/>
    <dgm:cxn modelId="{A52BA198-5BA6-49F5-AFD1-16BF8DC93153}" type="presOf" srcId="{75613A7A-11D8-4D3D-831E-D5BA967E2DFA}" destId="{A9B3B42A-5672-4163-99BF-8EF2BCF6644F}" srcOrd="0" destOrd="0" presId="urn:microsoft.com/office/officeart/2005/8/layout/radial6"/>
    <dgm:cxn modelId="{837EF7D5-6AF0-40BC-8B6A-173B6B949158}" srcId="{D12FF7FF-A2DC-4323-8ADF-0BFAA5BD3893}" destId="{75613A7A-11D8-4D3D-831E-D5BA967E2DFA}" srcOrd="0" destOrd="0" parTransId="{1E282734-3C99-4488-B66E-61BC9C332454}" sibTransId="{FDDB88AA-0A5D-4647-AEE3-DCDF2886A58D}"/>
    <dgm:cxn modelId="{D1431704-12A5-4DC7-8B81-F8DF69E95F11}" srcId="{D12FF7FF-A2DC-4323-8ADF-0BFAA5BD3893}" destId="{C263C4F8-5022-4021-8D26-5F544E987DCE}" srcOrd="3" destOrd="0" parTransId="{FEEAA3F3-E06D-492F-8543-4F76606806B8}" sibTransId="{AFB1A811-42FC-48FB-92D9-8359926009F3}"/>
    <dgm:cxn modelId="{21F3156B-7811-45F0-AD44-822F554552B0}" type="presOf" srcId="{FDDB88AA-0A5D-4647-AEE3-DCDF2886A58D}" destId="{0B7B7559-C2D1-4524-9346-6DEA1EFA7039}" srcOrd="0" destOrd="0" presId="urn:microsoft.com/office/officeart/2005/8/layout/radial6"/>
    <dgm:cxn modelId="{D0F0C86F-EB1E-4835-ACA2-772F7088A852}" type="presOf" srcId="{1BABFFCA-9AFE-4CD2-BAC7-E6BCFA4E08D1}" destId="{93A5F47A-0F32-4533-8CDB-645B296FF426}" srcOrd="0" destOrd="0" presId="urn:microsoft.com/office/officeart/2005/8/layout/radial6"/>
    <dgm:cxn modelId="{D0A24D4D-C18D-4EB2-B753-28E105B033D2}" srcId="{DCD673A7-7FA4-4F6D-8785-19FADA71A76C}" destId="{D12FF7FF-A2DC-4323-8ADF-0BFAA5BD3893}" srcOrd="0" destOrd="0" parTransId="{840C0D24-449B-4361-9315-D695D361B3BC}" sibTransId="{CC7F57BC-2906-4C1F-9C0D-939011625EEC}"/>
    <dgm:cxn modelId="{7177CCFC-9DFA-4398-B0F6-B477244603EB}" type="presParOf" srcId="{B6884E23-D350-4D1F-9BFD-939106074718}" destId="{4CF9E810-3180-4F95-8572-8D27F2A9FE5D}" srcOrd="0" destOrd="0" presId="urn:microsoft.com/office/officeart/2005/8/layout/radial6"/>
    <dgm:cxn modelId="{5FF83BE6-A1D0-4ECE-8CCF-DA54B9A749E5}" type="presParOf" srcId="{B6884E23-D350-4D1F-9BFD-939106074718}" destId="{A9B3B42A-5672-4163-99BF-8EF2BCF6644F}" srcOrd="1" destOrd="0" presId="urn:microsoft.com/office/officeart/2005/8/layout/radial6"/>
    <dgm:cxn modelId="{580F862B-B171-42E5-9322-F200A015E783}" type="presParOf" srcId="{B6884E23-D350-4D1F-9BFD-939106074718}" destId="{4E8719D8-161D-48C0-8E65-5BEC63A8C063}" srcOrd="2" destOrd="0" presId="urn:microsoft.com/office/officeart/2005/8/layout/radial6"/>
    <dgm:cxn modelId="{81ECDA68-6BF6-436A-8458-CE4604F9E199}" type="presParOf" srcId="{B6884E23-D350-4D1F-9BFD-939106074718}" destId="{0B7B7559-C2D1-4524-9346-6DEA1EFA7039}" srcOrd="3" destOrd="0" presId="urn:microsoft.com/office/officeart/2005/8/layout/radial6"/>
    <dgm:cxn modelId="{31B47C25-8B67-4501-8957-D343C36225B4}" type="presParOf" srcId="{B6884E23-D350-4D1F-9BFD-939106074718}" destId="{02219127-1D42-49F0-A0CA-A32BC0BC73AB}" srcOrd="4" destOrd="0" presId="urn:microsoft.com/office/officeart/2005/8/layout/radial6"/>
    <dgm:cxn modelId="{4EA3AC89-6B60-4435-A2E4-E3D808C14740}" type="presParOf" srcId="{B6884E23-D350-4D1F-9BFD-939106074718}" destId="{93ADBB24-752D-48D5-BA83-321B0CBBD4D0}" srcOrd="5" destOrd="0" presId="urn:microsoft.com/office/officeart/2005/8/layout/radial6"/>
    <dgm:cxn modelId="{A3720D14-DABB-4A3F-9685-DD810F2BD30E}" type="presParOf" srcId="{B6884E23-D350-4D1F-9BFD-939106074718}" destId="{93A5F47A-0F32-4533-8CDB-645B296FF426}" srcOrd="6" destOrd="0" presId="urn:microsoft.com/office/officeart/2005/8/layout/radial6"/>
    <dgm:cxn modelId="{61B798BC-DFE8-4F95-8BD7-83EED7BF330D}" type="presParOf" srcId="{B6884E23-D350-4D1F-9BFD-939106074718}" destId="{CC2D1C45-EC3E-493A-B9EB-85AD27CE157D}" srcOrd="7" destOrd="0" presId="urn:microsoft.com/office/officeart/2005/8/layout/radial6"/>
    <dgm:cxn modelId="{3FC3AF9A-092C-489C-BBAF-E23097FF813A}" type="presParOf" srcId="{B6884E23-D350-4D1F-9BFD-939106074718}" destId="{8ACDD6E8-654C-4C03-A924-48D727FF3C76}" srcOrd="8" destOrd="0" presId="urn:microsoft.com/office/officeart/2005/8/layout/radial6"/>
    <dgm:cxn modelId="{57628940-3CE7-484C-AA1B-E21CC4CCD9C5}" type="presParOf" srcId="{B6884E23-D350-4D1F-9BFD-939106074718}" destId="{E3CA9BA7-4AC4-4721-8E6D-267C14BCD23B}" srcOrd="9" destOrd="0" presId="urn:microsoft.com/office/officeart/2005/8/layout/radial6"/>
    <dgm:cxn modelId="{F15BF9FC-C15F-4E96-ACF8-91855A731D1B}" type="presParOf" srcId="{B6884E23-D350-4D1F-9BFD-939106074718}" destId="{81E4352E-44CA-4209-A4C9-A6710E66C403}" srcOrd="10" destOrd="0" presId="urn:microsoft.com/office/officeart/2005/8/layout/radial6"/>
    <dgm:cxn modelId="{D4D57760-4B6D-4356-ABBA-7C8BC57D70E3}" type="presParOf" srcId="{B6884E23-D350-4D1F-9BFD-939106074718}" destId="{8DA4B065-7214-40FE-9D5E-C6DAE3D7E076}" srcOrd="11" destOrd="0" presId="urn:microsoft.com/office/officeart/2005/8/layout/radial6"/>
    <dgm:cxn modelId="{27B103CB-70A0-46FA-8660-8315A97F4AC9}" type="presParOf" srcId="{B6884E23-D350-4D1F-9BFD-939106074718}" destId="{834BBF83-4450-4A81-8CF2-3EA48E21B0C8}" srcOrd="12"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BBF83-4450-4A81-8CF2-3EA48E21B0C8}">
      <dsp:nvSpPr>
        <dsp:cNvPr id="0" name=""/>
        <dsp:cNvSpPr/>
      </dsp:nvSpPr>
      <dsp:spPr>
        <a:xfrm>
          <a:off x="1166551" y="946045"/>
          <a:ext cx="4148127" cy="4148127"/>
        </a:xfrm>
        <a:prstGeom prst="blockArc">
          <a:avLst>
            <a:gd name="adj1" fmla="val 12380097"/>
            <a:gd name="adj2" fmla="val 1694894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CA9BA7-4AC4-4721-8E6D-267C14BCD23B}">
      <dsp:nvSpPr>
        <dsp:cNvPr id="0" name=""/>
        <dsp:cNvSpPr/>
      </dsp:nvSpPr>
      <dsp:spPr>
        <a:xfrm>
          <a:off x="1174189" y="-863228"/>
          <a:ext cx="4148127" cy="4148127"/>
        </a:xfrm>
        <a:prstGeom prst="blockArc">
          <a:avLst>
            <a:gd name="adj1" fmla="val 4591377"/>
            <a:gd name="adj2" fmla="val 924937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5F47A-0F32-4533-8CDB-645B296FF426}">
      <dsp:nvSpPr>
        <dsp:cNvPr id="0" name=""/>
        <dsp:cNvSpPr/>
      </dsp:nvSpPr>
      <dsp:spPr>
        <a:xfrm>
          <a:off x="2107942" y="-865735"/>
          <a:ext cx="4148127" cy="4148127"/>
        </a:xfrm>
        <a:prstGeom prst="blockArc">
          <a:avLst>
            <a:gd name="adj1" fmla="val 1475645"/>
            <a:gd name="adj2" fmla="val 6190162"/>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7B7559-C2D1-4524-9346-6DEA1EFA7039}">
      <dsp:nvSpPr>
        <dsp:cNvPr id="0" name=""/>
        <dsp:cNvSpPr/>
      </dsp:nvSpPr>
      <dsp:spPr>
        <a:xfrm>
          <a:off x="2143147" y="893669"/>
          <a:ext cx="4148127" cy="4148127"/>
        </a:xfrm>
        <a:prstGeom prst="blockArc">
          <a:avLst>
            <a:gd name="adj1" fmla="val 15274803"/>
            <a:gd name="adj2" fmla="val 1998679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F9E810-3180-4F95-8572-8D27F2A9FE5D}">
      <dsp:nvSpPr>
        <dsp:cNvPr id="0" name=""/>
        <dsp:cNvSpPr/>
      </dsp:nvSpPr>
      <dsp:spPr>
        <a:xfrm>
          <a:off x="2637267" y="1477269"/>
          <a:ext cx="2166286" cy="12453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Patient</a:t>
          </a:r>
        </a:p>
        <a:p>
          <a:pPr lvl="0" algn="ctr" defTabSz="8890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‘One Stop Shop’</a:t>
          </a:r>
        </a:p>
        <a:p>
          <a:pPr lvl="0" algn="ctr" defTabSz="8890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Comprehensive Assessment</a:t>
          </a:r>
          <a:r>
            <a:rPr lang="en-GB" sz="2200" kern="1200" dirty="0" smtClean="0"/>
            <a:t>’</a:t>
          </a:r>
          <a:endParaRPr lang="en-GB" sz="2200" kern="1200" dirty="0"/>
        </a:p>
      </dsp:txBody>
      <dsp:txXfrm>
        <a:off x="2954512" y="1659641"/>
        <a:ext cx="1531796" cy="880570"/>
      </dsp:txXfrm>
    </dsp:sp>
    <dsp:sp modelId="{A9B3B42A-5672-4163-99BF-8EF2BCF6644F}">
      <dsp:nvSpPr>
        <dsp:cNvPr id="0" name=""/>
        <dsp:cNvSpPr/>
      </dsp:nvSpPr>
      <dsp:spPr>
        <a:xfrm>
          <a:off x="2045971" y="602480"/>
          <a:ext cx="3265087" cy="824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Neuropsychologist</a:t>
          </a:r>
          <a:endParaRPr lang="en-GB" sz="2000" kern="1200" dirty="0">
            <a:solidFill>
              <a:schemeClr val="tx1"/>
            </a:solidFill>
            <a:latin typeface="Arial" panose="020B0604020202020204" pitchFamily="34" charset="0"/>
            <a:cs typeface="Arial" panose="020B0604020202020204" pitchFamily="34" charset="0"/>
          </a:endParaRPr>
        </a:p>
      </dsp:txBody>
      <dsp:txXfrm>
        <a:off x="2524132" y="723207"/>
        <a:ext cx="2308765" cy="582919"/>
      </dsp:txXfrm>
    </dsp:sp>
    <dsp:sp modelId="{02219127-1D42-49F0-A0CA-A32BC0BC73AB}">
      <dsp:nvSpPr>
        <dsp:cNvPr id="0" name=""/>
        <dsp:cNvSpPr/>
      </dsp:nvSpPr>
      <dsp:spPr>
        <a:xfrm>
          <a:off x="4607549" y="1587561"/>
          <a:ext cx="2833306" cy="927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Physiotherapist</a:t>
          </a:r>
          <a:endParaRPr lang="en-GB" sz="2000" kern="1200" dirty="0">
            <a:solidFill>
              <a:schemeClr val="tx1"/>
            </a:solidFill>
            <a:latin typeface="Arial" panose="020B0604020202020204" pitchFamily="34" charset="0"/>
            <a:cs typeface="Arial" panose="020B0604020202020204" pitchFamily="34" charset="0"/>
          </a:endParaRPr>
        </a:p>
      </dsp:txBody>
      <dsp:txXfrm>
        <a:off x="5022477" y="1723452"/>
        <a:ext cx="2003450" cy="656137"/>
      </dsp:txXfrm>
    </dsp:sp>
    <dsp:sp modelId="{CC2D1C45-EC3E-493A-B9EB-85AD27CE157D}">
      <dsp:nvSpPr>
        <dsp:cNvPr id="0" name=""/>
        <dsp:cNvSpPr/>
      </dsp:nvSpPr>
      <dsp:spPr>
        <a:xfrm>
          <a:off x="2135065" y="2750843"/>
          <a:ext cx="3170715" cy="860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Occupational Therapist</a:t>
          </a:r>
          <a:endParaRPr lang="en-GB" sz="2000" kern="1200" dirty="0">
            <a:solidFill>
              <a:schemeClr val="tx1"/>
            </a:solidFill>
            <a:latin typeface="Arial" panose="020B0604020202020204" pitchFamily="34" charset="0"/>
            <a:cs typeface="Arial" panose="020B0604020202020204" pitchFamily="34" charset="0"/>
          </a:endParaRPr>
        </a:p>
      </dsp:txBody>
      <dsp:txXfrm>
        <a:off x="2599405" y="2876845"/>
        <a:ext cx="2242035" cy="608393"/>
      </dsp:txXfrm>
    </dsp:sp>
    <dsp:sp modelId="{81E4352E-44CA-4209-A4C9-A6710E66C403}">
      <dsp:nvSpPr>
        <dsp:cNvPr id="0" name=""/>
        <dsp:cNvSpPr/>
      </dsp:nvSpPr>
      <dsp:spPr>
        <a:xfrm>
          <a:off x="0" y="1638123"/>
          <a:ext cx="2849770" cy="911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Speech and Language Therapist</a:t>
          </a:r>
          <a:endParaRPr lang="en-GB" sz="2000" kern="1200" dirty="0">
            <a:solidFill>
              <a:schemeClr val="tx1"/>
            </a:solidFill>
            <a:latin typeface="Arial" panose="020B0604020202020204" pitchFamily="34" charset="0"/>
            <a:cs typeface="Arial" panose="020B0604020202020204" pitchFamily="34" charset="0"/>
          </a:endParaRPr>
        </a:p>
      </dsp:txBody>
      <dsp:txXfrm>
        <a:off x="417339" y="1771648"/>
        <a:ext cx="2015092" cy="644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BBF83-4450-4A81-8CF2-3EA48E21B0C8}">
      <dsp:nvSpPr>
        <dsp:cNvPr id="0" name=""/>
        <dsp:cNvSpPr/>
      </dsp:nvSpPr>
      <dsp:spPr>
        <a:xfrm>
          <a:off x="1166551" y="946045"/>
          <a:ext cx="4148127" cy="4148127"/>
        </a:xfrm>
        <a:prstGeom prst="blockArc">
          <a:avLst>
            <a:gd name="adj1" fmla="val 12380097"/>
            <a:gd name="adj2" fmla="val 1694894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CA9BA7-4AC4-4721-8E6D-267C14BCD23B}">
      <dsp:nvSpPr>
        <dsp:cNvPr id="0" name=""/>
        <dsp:cNvSpPr/>
      </dsp:nvSpPr>
      <dsp:spPr>
        <a:xfrm>
          <a:off x="1174189" y="-863228"/>
          <a:ext cx="4148127" cy="4148127"/>
        </a:xfrm>
        <a:prstGeom prst="blockArc">
          <a:avLst>
            <a:gd name="adj1" fmla="val 4591377"/>
            <a:gd name="adj2" fmla="val 924937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5F47A-0F32-4533-8CDB-645B296FF426}">
      <dsp:nvSpPr>
        <dsp:cNvPr id="0" name=""/>
        <dsp:cNvSpPr/>
      </dsp:nvSpPr>
      <dsp:spPr>
        <a:xfrm>
          <a:off x="2107942" y="-865735"/>
          <a:ext cx="4148127" cy="4148127"/>
        </a:xfrm>
        <a:prstGeom prst="blockArc">
          <a:avLst>
            <a:gd name="adj1" fmla="val 1475645"/>
            <a:gd name="adj2" fmla="val 6190162"/>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7B7559-C2D1-4524-9346-6DEA1EFA7039}">
      <dsp:nvSpPr>
        <dsp:cNvPr id="0" name=""/>
        <dsp:cNvSpPr/>
      </dsp:nvSpPr>
      <dsp:spPr>
        <a:xfrm>
          <a:off x="2143147" y="893669"/>
          <a:ext cx="4148127" cy="4148127"/>
        </a:xfrm>
        <a:prstGeom prst="blockArc">
          <a:avLst>
            <a:gd name="adj1" fmla="val 15274803"/>
            <a:gd name="adj2" fmla="val 1998679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F9E810-3180-4F95-8572-8D27F2A9FE5D}">
      <dsp:nvSpPr>
        <dsp:cNvPr id="0" name=""/>
        <dsp:cNvSpPr/>
      </dsp:nvSpPr>
      <dsp:spPr>
        <a:xfrm>
          <a:off x="2637267" y="1477269"/>
          <a:ext cx="2166286" cy="12453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Arial" panose="020B0604020202020204" pitchFamily="34" charset="0"/>
              <a:cs typeface="Arial" panose="020B0604020202020204" pitchFamily="34" charset="0"/>
            </a:rPr>
            <a:t>Patient</a:t>
          </a:r>
        </a:p>
        <a:p>
          <a:pPr lvl="0" algn="ctr" defTabSz="8890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‘One Stop Shop’</a:t>
          </a:r>
        </a:p>
        <a:p>
          <a:pPr lvl="0" algn="ctr" defTabSz="8890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Comprehensive Assessment</a:t>
          </a:r>
          <a:r>
            <a:rPr lang="en-GB" sz="2200" kern="1200" dirty="0" smtClean="0"/>
            <a:t>’</a:t>
          </a:r>
          <a:endParaRPr lang="en-GB" sz="2200" kern="1200" dirty="0"/>
        </a:p>
      </dsp:txBody>
      <dsp:txXfrm>
        <a:off x="2954512" y="1659641"/>
        <a:ext cx="1531796" cy="880570"/>
      </dsp:txXfrm>
    </dsp:sp>
    <dsp:sp modelId="{A9B3B42A-5672-4163-99BF-8EF2BCF6644F}">
      <dsp:nvSpPr>
        <dsp:cNvPr id="0" name=""/>
        <dsp:cNvSpPr/>
      </dsp:nvSpPr>
      <dsp:spPr>
        <a:xfrm>
          <a:off x="2045971" y="602480"/>
          <a:ext cx="3265087" cy="824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Arial" panose="020B0604020202020204" pitchFamily="34" charset="0"/>
              <a:cs typeface="Arial" panose="020B0604020202020204" pitchFamily="34" charset="0"/>
            </a:rPr>
            <a:t>Neuropsychologist</a:t>
          </a:r>
          <a:endParaRPr lang="en-GB" sz="2000" kern="1200" dirty="0">
            <a:solidFill>
              <a:schemeClr val="bg1"/>
            </a:solidFill>
            <a:latin typeface="Arial" panose="020B0604020202020204" pitchFamily="34" charset="0"/>
            <a:cs typeface="Arial" panose="020B0604020202020204" pitchFamily="34" charset="0"/>
          </a:endParaRPr>
        </a:p>
      </dsp:txBody>
      <dsp:txXfrm>
        <a:off x="2524132" y="723207"/>
        <a:ext cx="2308765" cy="582919"/>
      </dsp:txXfrm>
    </dsp:sp>
    <dsp:sp modelId="{02219127-1D42-49F0-A0CA-A32BC0BC73AB}">
      <dsp:nvSpPr>
        <dsp:cNvPr id="0" name=""/>
        <dsp:cNvSpPr/>
      </dsp:nvSpPr>
      <dsp:spPr>
        <a:xfrm>
          <a:off x="4607549" y="1587561"/>
          <a:ext cx="2833306" cy="927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Arial" panose="020B0604020202020204" pitchFamily="34" charset="0"/>
              <a:cs typeface="Arial" panose="020B0604020202020204" pitchFamily="34" charset="0"/>
            </a:rPr>
            <a:t>Physiotherapist</a:t>
          </a:r>
          <a:endParaRPr lang="en-GB" sz="2000" kern="1200" dirty="0">
            <a:solidFill>
              <a:schemeClr val="bg1"/>
            </a:solidFill>
            <a:latin typeface="Arial" panose="020B0604020202020204" pitchFamily="34" charset="0"/>
            <a:cs typeface="Arial" panose="020B0604020202020204" pitchFamily="34" charset="0"/>
          </a:endParaRPr>
        </a:p>
      </dsp:txBody>
      <dsp:txXfrm>
        <a:off x="5022477" y="1723452"/>
        <a:ext cx="2003450" cy="656137"/>
      </dsp:txXfrm>
    </dsp:sp>
    <dsp:sp modelId="{CC2D1C45-EC3E-493A-B9EB-85AD27CE157D}">
      <dsp:nvSpPr>
        <dsp:cNvPr id="0" name=""/>
        <dsp:cNvSpPr/>
      </dsp:nvSpPr>
      <dsp:spPr>
        <a:xfrm>
          <a:off x="2135065" y="2750843"/>
          <a:ext cx="3170715" cy="860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Arial" panose="020B0604020202020204" pitchFamily="34" charset="0"/>
              <a:cs typeface="Arial" panose="020B0604020202020204" pitchFamily="34" charset="0"/>
            </a:rPr>
            <a:t>Occupational Therapist</a:t>
          </a:r>
          <a:endParaRPr lang="en-GB" sz="2000" kern="1200" dirty="0">
            <a:solidFill>
              <a:schemeClr val="bg1"/>
            </a:solidFill>
            <a:latin typeface="Arial" panose="020B0604020202020204" pitchFamily="34" charset="0"/>
            <a:cs typeface="Arial" panose="020B0604020202020204" pitchFamily="34" charset="0"/>
          </a:endParaRPr>
        </a:p>
      </dsp:txBody>
      <dsp:txXfrm>
        <a:off x="2599405" y="2876845"/>
        <a:ext cx="2242035" cy="608393"/>
      </dsp:txXfrm>
    </dsp:sp>
    <dsp:sp modelId="{81E4352E-44CA-4209-A4C9-A6710E66C403}">
      <dsp:nvSpPr>
        <dsp:cNvPr id="0" name=""/>
        <dsp:cNvSpPr/>
      </dsp:nvSpPr>
      <dsp:spPr>
        <a:xfrm>
          <a:off x="0" y="1638123"/>
          <a:ext cx="2849770" cy="911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Arial" panose="020B0604020202020204" pitchFamily="34" charset="0"/>
              <a:cs typeface="Arial" panose="020B0604020202020204" pitchFamily="34" charset="0"/>
            </a:rPr>
            <a:t>Speech and Language Therapist</a:t>
          </a:r>
          <a:endParaRPr lang="en-GB" sz="2000" kern="1200" dirty="0">
            <a:solidFill>
              <a:schemeClr val="bg1"/>
            </a:solidFill>
            <a:latin typeface="Arial" panose="020B0604020202020204" pitchFamily="34" charset="0"/>
            <a:cs typeface="Arial" panose="020B0604020202020204" pitchFamily="34" charset="0"/>
          </a:endParaRPr>
        </a:p>
      </dsp:txBody>
      <dsp:txXfrm>
        <a:off x="417339" y="1771648"/>
        <a:ext cx="2015092" cy="64471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330BF-81C0-3841-B19B-151A675E3D45}"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1C262-144E-A548-8813-39BC6F5004D7}" type="slidenum">
              <a:rPr lang="en-US" smtClean="0"/>
              <a:t>‹#›</a:t>
            </a:fld>
            <a:endParaRPr lang="en-US"/>
          </a:p>
        </p:txBody>
      </p:sp>
    </p:spTree>
    <p:extLst>
      <p:ext uri="{BB962C8B-B14F-4D97-AF65-F5344CB8AC3E}">
        <p14:creationId xmlns:p14="http://schemas.microsoft.com/office/powerpoint/2010/main" val="21418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thways.nice.org.uk/pathways/epileps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1C262-144E-A548-8813-39BC6F5004D7}" type="slidenum">
              <a:rPr lang="en-US" smtClean="0"/>
              <a:t>1</a:t>
            </a:fld>
            <a:endParaRPr lang="en-US"/>
          </a:p>
        </p:txBody>
      </p:sp>
    </p:spTree>
    <p:extLst>
      <p:ext uri="{BB962C8B-B14F-4D97-AF65-F5344CB8AC3E}">
        <p14:creationId xmlns:p14="http://schemas.microsoft.com/office/powerpoint/2010/main" val="96260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graph shown </a:t>
            </a:r>
            <a:r>
              <a:rPr lang="en-GB" dirty="0" smtClean="0"/>
              <a:t> </a:t>
            </a:r>
            <a:r>
              <a:rPr lang="en-GB" dirty="0"/>
              <a:t>shows the change in the mean HRQOL scores following surgery from that at baseline and compares these with the normative values. </a:t>
            </a:r>
            <a:endParaRPr lang="en-GB" dirty="0" smtClean="0"/>
          </a:p>
          <a:p>
            <a:pPr marL="171450" indent="-171450">
              <a:buFont typeface="Arial" panose="020B0604020202020204" pitchFamily="34" charset="0"/>
              <a:buChar char="•"/>
            </a:pPr>
            <a:r>
              <a:rPr lang="en-GB" dirty="0" smtClean="0"/>
              <a:t>The </a:t>
            </a:r>
            <a:r>
              <a:rPr lang="en-GB" dirty="0"/>
              <a:t>mean of the total FACT-G and the Emotional Domain scores improve slightly following surgery but the scores pre and post-surgery are still considerably lower than the normative values. </a:t>
            </a:r>
            <a:endParaRPr lang="en-GB" dirty="0" smtClean="0"/>
          </a:p>
          <a:p>
            <a:pPr marL="171450" indent="-171450">
              <a:buFont typeface="Arial" panose="020B0604020202020204" pitchFamily="34" charset="0"/>
              <a:buChar char="•"/>
            </a:pPr>
            <a:r>
              <a:rPr lang="en-GB" dirty="0" smtClean="0"/>
              <a:t>This </a:t>
            </a:r>
            <a:r>
              <a:rPr lang="en-GB" dirty="0"/>
              <a:t>Emotional Domain mean score </a:t>
            </a:r>
            <a:r>
              <a:rPr lang="en-GB" dirty="0" smtClean="0"/>
              <a:t>significantly increases </a:t>
            </a:r>
            <a:r>
              <a:rPr lang="en-GB" dirty="0"/>
              <a:t>from 12.77 to 16.47 following surgery, indicating reduced emotional issues post-surgery once the tumour is excised.  </a:t>
            </a:r>
            <a:endParaRPr lang="en-GB" dirty="0" smtClean="0"/>
          </a:p>
          <a:p>
            <a:pPr marL="171450" indent="-171450">
              <a:buFont typeface="Arial" panose="020B0604020202020204" pitchFamily="34" charset="0"/>
              <a:buChar char="•"/>
            </a:pPr>
            <a:r>
              <a:rPr lang="en-GB" dirty="0" smtClean="0"/>
              <a:t>The </a:t>
            </a:r>
            <a:r>
              <a:rPr lang="en-GB" dirty="0"/>
              <a:t>Physical, Social and Functional Domain scores are almost the same post-surgery. However, again they </a:t>
            </a:r>
            <a:r>
              <a:rPr lang="en-GB" dirty="0" smtClean="0"/>
              <a:t>are significantly  </a:t>
            </a:r>
            <a:r>
              <a:rPr lang="en-GB" dirty="0"/>
              <a:t>lower than the normative </a:t>
            </a:r>
            <a:r>
              <a:rPr lang="en-GB" dirty="0" smtClean="0"/>
              <a:t>values</a:t>
            </a:r>
          </a:p>
          <a:p>
            <a:pPr marL="171450" indent="-171450">
              <a:buFont typeface="Arial" panose="020B0604020202020204" pitchFamily="34" charset="0"/>
              <a:buChar char="•"/>
            </a:pPr>
            <a:r>
              <a:rPr lang="en-GB" dirty="0" smtClean="0"/>
              <a:t>The </a:t>
            </a:r>
            <a:r>
              <a:rPr lang="en-GB" dirty="0"/>
              <a:t>mean </a:t>
            </a:r>
            <a:r>
              <a:rPr lang="en-GB" dirty="0" smtClean="0"/>
              <a:t>total HRQOL </a:t>
            </a:r>
            <a:r>
              <a:rPr lang="en-GB" dirty="0"/>
              <a:t>scores of the meningioma patients in this study before and after surgery was </a:t>
            </a:r>
            <a:r>
              <a:rPr lang="en-GB" dirty="0" smtClean="0"/>
              <a:t>significantly lower </a:t>
            </a:r>
            <a:r>
              <a:rPr lang="en-GB" dirty="0"/>
              <a:t>than the normal population values. </a:t>
            </a:r>
            <a:endParaRPr lang="en-GB" dirty="0" smtClean="0"/>
          </a:p>
          <a:p>
            <a:pPr marL="171450" indent="-171450">
              <a:buFont typeface="Arial" panose="020B0604020202020204" pitchFamily="34" charset="0"/>
              <a:buChar char="•"/>
            </a:pPr>
            <a:r>
              <a:rPr lang="en-GB" dirty="0" smtClean="0"/>
              <a:t>The </a:t>
            </a:r>
            <a:r>
              <a:rPr lang="en-GB" dirty="0"/>
              <a:t>Social Domain of the FACT-BR was also significantly higher than that of the Normative Data both before and following </a:t>
            </a:r>
            <a:r>
              <a:rPr lang="en-GB" dirty="0" smtClean="0"/>
              <a:t>surgery. </a:t>
            </a:r>
            <a:r>
              <a:rPr lang="en-GB" dirty="0"/>
              <a:t>This may be due to increased friend and family support networks as a result of having a serious health condition. Further analysis to determine differences in the HRQOL scores of patients with differing social support networks would be of interest, however, this was not possible as the sample size needs to be large enough for comparisons of sub-groups (</a:t>
            </a:r>
            <a:r>
              <a:rPr lang="en-GB" dirty="0" err="1"/>
              <a:t>Ajetunmobi</a:t>
            </a:r>
            <a:r>
              <a:rPr lang="en-GB" dirty="0"/>
              <a:t>, 2002).</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12</a:t>
            </a:fld>
            <a:endParaRPr lang="en-GB"/>
          </a:p>
        </p:txBody>
      </p:sp>
    </p:spTree>
    <p:extLst>
      <p:ext uri="{BB962C8B-B14F-4D97-AF65-F5344CB8AC3E}">
        <p14:creationId xmlns:p14="http://schemas.microsoft.com/office/powerpoint/2010/main" val="11798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findings indicated that there </a:t>
            </a:r>
            <a:r>
              <a:rPr lang="en-GB" dirty="0" smtClean="0"/>
              <a:t>was</a:t>
            </a:r>
            <a:r>
              <a:rPr lang="en-GB" sz="1200" kern="1200" dirty="0" smtClean="0">
                <a:solidFill>
                  <a:schemeClr val="tx1"/>
                </a:solidFill>
                <a:effectLst/>
                <a:latin typeface="+mn-lt"/>
                <a:ea typeface="+mn-ea"/>
                <a:cs typeface="+mn-cs"/>
              </a:rPr>
              <a:t> no significant difference between the self-reported HRQOL scores before and after surgery apart from the Emotional Domain. Suggesting, that surgery has no negative or positive impact on HRQOL six months after surgery apart from the emotional status of the patients which significantly improved following surgery.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However, the small sample size may have resulted in the study being </a:t>
            </a:r>
            <a:r>
              <a:rPr lang="en-GB" dirty="0" smtClean="0"/>
              <a:t>u</a:t>
            </a:r>
            <a:r>
              <a:rPr lang="en-GB" sz="1200" kern="1200" dirty="0" smtClean="0">
                <a:solidFill>
                  <a:schemeClr val="tx1"/>
                </a:solidFill>
                <a:effectLst/>
                <a:latin typeface="+mn-lt"/>
                <a:ea typeface="+mn-ea"/>
                <a:cs typeface="+mn-cs"/>
              </a:rPr>
              <a:t>nder-powered, resulting in a Type II error, in that a significant difference was not found when one actually exists.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 typeface="Arial" panose="020B0604020202020204" pitchFamily="34" charset="0"/>
              <a:buChar char="•"/>
            </a:pPr>
            <a:r>
              <a:rPr lang="en-GB" dirty="0"/>
              <a:t>Another important consideration, is that the benefits of surgery may be underestimated in these studies, as the patients HRQOL may have deteriorated due to tumour </a:t>
            </a:r>
            <a:r>
              <a:rPr lang="en-GB" dirty="0" smtClean="0"/>
              <a:t>growth </a:t>
            </a:r>
            <a:r>
              <a:rPr lang="en-GB" dirty="0"/>
              <a:t>if they had not had the surgery.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13</a:t>
            </a:fld>
            <a:endParaRPr lang="en-GB"/>
          </a:p>
        </p:txBody>
      </p:sp>
    </p:spTree>
    <p:extLst>
      <p:ext uri="{BB962C8B-B14F-4D97-AF65-F5344CB8AC3E}">
        <p14:creationId xmlns:p14="http://schemas.microsoft.com/office/powerpoint/2010/main" val="399666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49750"/>
            <a:ext cx="5486400" cy="3600450"/>
          </a:xfrm>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data was further analysed to give more specific information of the main concerns that were experienced by the meningioma patients in the study, both pre and post–surgery.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were identified by extracting from the completed FACT-BR questionnaires, those scoring ‘quite a bit’ and ‘very much’ for the negative questions and ‘not at all’ and ‘a little bit’ for the positive questions on the Likert scale. </a:t>
            </a:r>
          </a:p>
          <a:p>
            <a:pPr marL="171450" indent="-171450">
              <a:buFont typeface="Arial" panose="020B0604020202020204" pitchFamily="34" charset="0"/>
              <a:buChar char="•"/>
            </a:pPr>
            <a:r>
              <a:rPr lang="en-GB" dirty="0"/>
              <a:t>T</a:t>
            </a:r>
            <a:r>
              <a:rPr lang="en-GB" sz="1200" kern="1200" dirty="0" smtClean="0">
                <a:solidFill>
                  <a:schemeClr val="tx1"/>
                </a:solidFill>
                <a:effectLst/>
                <a:latin typeface="+mn-lt"/>
                <a:ea typeface="+mn-ea"/>
                <a:cs typeface="+mn-cs"/>
              </a:rPr>
              <a:t>he main issues identified pre-operatively were; being unable to drive(86.7%), difficulty sleeping(63.3%), lacking energy(60%), frustrated that unable to do the things they used to(53.4%), headaches(50%) and feeling nervous(50%) and the symptoms such as headaches(40%), not sleeping well(40%) and feeling nervous(26.7%) all reduced post-operatively. </a:t>
            </a:r>
          </a:p>
          <a:p>
            <a:pPr marL="171450" indent="-171450">
              <a:buFont typeface="Arial" panose="020B0604020202020204" pitchFamily="34" charset="0"/>
              <a:buChar char="•"/>
            </a:pPr>
            <a:r>
              <a:rPr lang="en-GB" dirty="0" smtClean="0"/>
              <a:t>It </a:t>
            </a:r>
            <a:r>
              <a:rPr lang="en-GB" dirty="0"/>
              <a:t>was anticipated that headaches (50%) would be a highly reported issue, as this is a common symptom in meningioma patients caused by raised intracranial pressure, often relieved by surgery (Wu et al.,2017). However, 40% of patients still reported this as a significant problem following surgery. </a:t>
            </a:r>
            <a:endParaRPr lang="en-GB" dirty="0" smtClean="0"/>
          </a:p>
          <a:p>
            <a:pPr marL="171450" indent="-171450">
              <a:buFont typeface="Arial" panose="020B0604020202020204" pitchFamily="34" charset="0"/>
              <a:buChar char="•"/>
            </a:pPr>
            <a:r>
              <a:rPr lang="en-GB" dirty="0" smtClean="0"/>
              <a:t>The </a:t>
            </a:r>
            <a:r>
              <a:rPr lang="en-GB" dirty="0"/>
              <a:t>low emotional status of the patients before surgery is of interest, in terms of the main issues reported of not being able to sleep, feeling nervous and being unable to remember new things </a:t>
            </a:r>
            <a:r>
              <a:rPr lang="en-GB" dirty="0" smtClean="0"/>
              <a:t> </a:t>
            </a:r>
            <a:r>
              <a:rPr lang="en-GB" dirty="0"/>
              <a:t>and could be attributed to the fact that patients may be apprehensive as a result of having a diagnosis of a meningioma brain tumour and due to the impending surgery. These symptoms of high symptom distress preoperatively have also been reported in other studies (</a:t>
            </a:r>
            <a:r>
              <a:rPr lang="en-GB" dirty="0" err="1"/>
              <a:t>Tsay</a:t>
            </a:r>
            <a:r>
              <a:rPr lang="en-GB" dirty="0"/>
              <a:t> et al., 2010).  Interestingly, in this study and also reported by </a:t>
            </a:r>
            <a:r>
              <a:rPr lang="en-GB" dirty="0" err="1"/>
              <a:t>Jakola</a:t>
            </a:r>
            <a:r>
              <a:rPr lang="en-GB" dirty="0"/>
              <a:t> et al. (2012), the issues related to pain and anxiety reduced following surgery, indicating the importance of the provision of emotional support before surgery.  </a:t>
            </a:r>
          </a:p>
          <a:p>
            <a:r>
              <a:rPr lang="en-GB" dirty="0"/>
              <a:t> </a:t>
            </a:r>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14</a:t>
            </a:fld>
            <a:endParaRPr lang="en-GB"/>
          </a:p>
        </p:txBody>
      </p:sp>
    </p:spTree>
    <p:extLst>
      <p:ext uri="{BB962C8B-B14F-4D97-AF65-F5344CB8AC3E}">
        <p14:creationId xmlns:p14="http://schemas.microsoft.com/office/powerpoint/2010/main" val="382824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main issues identified post-operatively were; being unable to drive(90%), lacking energy(56.7%), frustrated not being able to do the things they used to(56.6%), pain(50%), not feeling independent(50%) and being unable to work(46.7%). </a:t>
            </a:r>
          </a:p>
          <a:p>
            <a:pPr marL="171450" indent="-171450">
              <a:buFont typeface="Arial" panose="020B0604020202020204" pitchFamily="34" charset="0"/>
              <a:buChar char="•"/>
            </a:pPr>
            <a:r>
              <a:rPr lang="en-GB" dirty="0"/>
              <a:t>At the subsequent assessment following surgery, reduced energy levels were still being reported at the same frequency (56.7%) as pre-surgery (60</a:t>
            </a:r>
            <a:r>
              <a:rPr lang="en-GB" dirty="0" smtClean="0"/>
              <a:t>%). </a:t>
            </a:r>
            <a:r>
              <a:rPr lang="en-GB" sz="1200" kern="1200" dirty="0" smtClean="0">
                <a:solidFill>
                  <a:schemeClr val="tx1"/>
                </a:solidFill>
                <a:effectLst/>
                <a:latin typeface="+mn-lt"/>
                <a:ea typeface="+mn-ea"/>
                <a:cs typeface="+mn-cs"/>
              </a:rPr>
              <a:t>‘Lacking energy’ is a significant problem identified both before and after surgery. </a:t>
            </a:r>
          </a:p>
          <a:p>
            <a:pPr marL="171450" indent="-171450">
              <a:buFont typeface="Arial" panose="020B0604020202020204" pitchFamily="34" charset="0"/>
              <a:buChar char="•"/>
            </a:pPr>
            <a:r>
              <a:rPr lang="en-GB" dirty="0" smtClean="0"/>
              <a:t>T</a:t>
            </a:r>
            <a:r>
              <a:rPr lang="en-GB" sz="1200" kern="1200" dirty="0" smtClean="0">
                <a:solidFill>
                  <a:schemeClr val="tx1"/>
                </a:solidFill>
                <a:effectLst/>
                <a:latin typeface="+mn-lt"/>
                <a:ea typeface="+mn-ea"/>
                <a:cs typeface="+mn-cs"/>
              </a:rPr>
              <a:t>he symptoms being reported of not feeling independent and difficulty meeting the needs of the family increased post-operatively. All these issues have the potential to significantly impact on HRQOL.</a:t>
            </a:r>
            <a:r>
              <a:rPr lang="en-GB" dirty="0"/>
              <a:t> </a:t>
            </a:r>
          </a:p>
          <a:p>
            <a:pPr marL="171450" indent="-171450">
              <a:buFont typeface="Arial" panose="020B0604020202020204" pitchFamily="34" charset="0"/>
              <a:buChar char="•"/>
            </a:pPr>
            <a:r>
              <a:rPr lang="en-GB" dirty="0" smtClean="0"/>
              <a:t> </a:t>
            </a:r>
            <a:r>
              <a:rPr lang="en-GB" dirty="0"/>
              <a:t>Fatigue is a commonly reported issue (</a:t>
            </a:r>
            <a:r>
              <a:rPr lang="en-GB" dirty="0" err="1"/>
              <a:t>Mohsenipoor</a:t>
            </a:r>
            <a:r>
              <a:rPr lang="en-GB" dirty="0"/>
              <a:t> et al., 2001; </a:t>
            </a:r>
            <a:r>
              <a:rPr lang="en-GB" dirty="0" err="1"/>
              <a:t>Zamanipoor</a:t>
            </a:r>
            <a:r>
              <a:rPr lang="en-GB" dirty="0"/>
              <a:t> et al., 2017). It has been identified as the leading factor diminishing HRQOL in glioma patients (</a:t>
            </a:r>
            <a:r>
              <a:rPr lang="en-GB" dirty="0" err="1"/>
              <a:t>Taphoorn</a:t>
            </a:r>
            <a:r>
              <a:rPr lang="en-GB" dirty="0"/>
              <a:t> et al, 2010).  </a:t>
            </a:r>
          </a:p>
          <a:p>
            <a:pPr marL="171450" indent="-171450">
              <a:buFont typeface="Arial" panose="020B0604020202020204" pitchFamily="34" charset="0"/>
              <a:buChar char="•"/>
            </a:pPr>
            <a:r>
              <a:rPr lang="en-GB" dirty="0" smtClean="0"/>
              <a:t>Being </a:t>
            </a:r>
            <a:r>
              <a:rPr lang="en-GB" dirty="0"/>
              <a:t>unable to drive as a result of having their licence revoked due to the surgery has a significant impact on HRQOL, which may improve if reinstated. This may contribute to the improved HRQOL in the longer </a:t>
            </a:r>
            <a:r>
              <a:rPr lang="en-GB" dirty="0" smtClean="0"/>
              <a:t>term</a:t>
            </a:r>
          </a:p>
          <a:p>
            <a:pPr marL="171450" indent="-171450">
              <a:buFont typeface="Arial" panose="020B0604020202020204" pitchFamily="34" charset="0"/>
              <a:buChar char="•"/>
            </a:pPr>
            <a:r>
              <a:rPr lang="en-GB" dirty="0" smtClean="0"/>
              <a:t>Fatigue</a:t>
            </a:r>
            <a:r>
              <a:rPr lang="en-GB" dirty="0"/>
              <a:t>, cognitive deficits and physical impairments all of which are reported and may impact on HRQOL issues, can be targeted by therapeutic and supportive care interventions.  </a:t>
            </a:r>
          </a:p>
          <a:p>
            <a:endParaRPr lang="en-GB" sz="1200" kern="1200" dirty="0" smtClean="0">
              <a:solidFill>
                <a:schemeClr val="tx1"/>
              </a:solidFill>
              <a:effectLst/>
              <a:latin typeface="+mn-lt"/>
              <a:ea typeface="+mn-ea"/>
              <a:cs typeface="+mn-cs"/>
            </a:endParaRPr>
          </a:p>
          <a:p>
            <a:endParaRPr lang="en-GB" dirty="0"/>
          </a:p>
          <a:p>
            <a:endParaRPr lang="en-GB" dirty="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15</a:t>
            </a:fld>
            <a:endParaRPr lang="en-GB"/>
          </a:p>
        </p:txBody>
      </p:sp>
    </p:spTree>
    <p:extLst>
      <p:ext uri="{BB962C8B-B14F-4D97-AF65-F5344CB8AC3E}">
        <p14:creationId xmlns:p14="http://schemas.microsoft.com/office/powerpoint/2010/main" val="168310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Limitations – Extraneous variables such as age co-morbidities could not be controlled. Small sample size governed by timescales may affect  the external validity and generalisation to the wider population.</a:t>
            </a:r>
            <a:r>
              <a:rPr lang="en-GB" dirty="0"/>
              <a:t> </a:t>
            </a:r>
            <a:r>
              <a:rPr lang="en-GB" dirty="0" smtClean="0"/>
              <a:t>Surgical </a:t>
            </a:r>
            <a:r>
              <a:rPr lang="en-GB" dirty="0"/>
              <a:t>approaches and therapeutic and supportive care mechanisms may be different to other specialist units and therefore the sample may not reflect the variation of different approaches across the country. </a:t>
            </a:r>
            <a:r>
              <a:rPr lang="en-GB" dirty="0" smtClean="0"/>
              <a:t>It </a:t>
            </a:r>
            <a:r>
              <a:rPr lang="en-GB" dirty="0"/>
              <a:t>is acknowledged that the interdisciplinary clinic itself and seeing patients pre-op may have influenced </a:t>
            </a:r>
            <a:r>
              <a:rPr lang="en-GB" dirty="0" smtClean="0"/>
              <a:t>HRQL</a:t>
            </a:r>
          </a:p>
          <a:p>
            <a:pPr marL="171450" indent="-171450">
              <a:buFont typeface="Arial" panose="020B0604020202020204" pitchFamily="34" charset="0"/>
              <a:buChar char="•"/>
            </a:pPr>
            <a:r>
              <a:rPr lang="en-GB" dirty="0" smtClean="0"/>
              <a:t>Integrating a HRQOL PROM, such as the FACT-BR into clinical practice, is useful in determining the effectiveness of interventions and to provide structure for improved identification of patient’s  issues(Appleby and Devlin, 2005; </a:t>
            </a:r>
            <a:r>
              <a:rPr lang="en-GB" dirty="0" err="1" smtClean="0"/>
              <a:t>Valderas</a:t>
            </a:r>
            <a:r>
              <a:rPr lang="en-GB" dirty="0" smtClean="0"/>
              <a:t> et al.,2008; Brown, 2010; Chen et al., 2013). </a:t>
            </a:r>
          </a:p>
          <a:p>
            <a:pPr marL="171450" indent="-171450">
              <a:buFont typeface="Arial" panose="020B0604020202020204" pitchFamily="34" charset="0"/>
              <a:buChar char="•"/>
            </a:pPr>
            <a:r>
              <a:rPr lang="en-GB" dirty="0" smtClean="0"/>
              <a:t>A </a:t>
            </a:r>
            <a:r>
              <a:rPr lang="en-GB" dirty="0"/>
              <a:t>further prospective multi-site study with larger sample sizes, to facilitate the analysis of prognostic factors and therapeutic interventions which may influence HRQOL would be useful. </a:t>
            </a:r>
            <a:r>
              <a:rPr lang="en-GB" dirty="0" smtClean="0"/>
              <a:t>This </a:t>
            </a:r>
            <a:r>
              <a:rPr lang="en-GB" dirty="0"/>
              <a:t>information has significant clinical relevance as understanding the issues at different stages in the disease trajectory assists in the selection and of appropriate therapeutic and support mechanisms to address the patients’ </a:t>
            </a:r>
            <a:r>
              <a:rPr lang="en-GB" dirty="0" smtClean="0"/>
              <a:t>needs</a:t>
            </a:r>
          </a:p>
          <a:p>
            <a:pPr marL="171450" indent="-171450">
              <a:buFont typeface="Arial" panose="020B0604020202020204" pitchFamily="34" charset="0"/>
              <a:buChar char="•"/>
            </a:pPr>
            <a:r>
              <a:rPr lang="en-GB" dirty="0" smtClean="0"/>
              <a:t>This </a:t>
            </a:r>
            <a:r>
              <a:rPr lang="en-GB" dirty="0"/>
              <a:t>study also aimed to provide further evidence of the impact of surgery on HRQOL, to support the surgeons’ clinical decision-making for proceeding with surgery.</a:t>
            </a:r>
            <a:r>
              <a:rPr lang="en-GB" b="1" dirty="0"/>
              <a:t> </a:t>
            </a:r>
            <a:r>
              <a:rPr lang="en-GB" dirty="0"/>
              <a:t>There is increasing recognition that HRQOL assessment is important in determining the efficacy of surgical interventions to support clinical decision-making (Dirven et al., 2015).  This has become more important in recent times as the incidental detection of asymptomatic </a:t>
            </a:r>
            <a:r>
              <a:rPr lang="en-GB" dirty="0" err="1"/>
              <a:t>meningiomas</a:t>
            </a:r>
            <a:r>
              <a:rPr lang="en-GB" dirty="0"/>
              <a:t> has increased due to more frequent use of diagnostic neuroimaging (</a:t>
            </a:r>
            <a:r>
              <a:rPr lang="en-GB" dirty="0" err="1"/>
              <a:t>Vernooij</a:t>
            </a:r>
            <a:r>
              <a:rPr lang="en-GB" dirty="0"/>
              <a:t> et al., 2007). If the tumour-related symptoms are more subtle, the decision-making process for the surgeons in terms of risk/benefit analysis may be more difficult (Whittle et al., 2004).  A balance must be struck in terms of deciding if surgery will alleviate symptoms, prevent tumour progression and prolong survival but also maintain HRQOL and this must be weighed against the natural progression of the condition which may be benign and slow (</a:t>
            </a:r>
            <a:r>
              <a:rPr lang="en-GB" dirty="0" err="1"/>
              <a:t>Schiestel</a:t>
            </a:r>
            <a:r>
              <a:rPr lang="en-GB" dirty="0"/>
              <a:t> and Ryan, 2009; Dirven et al., 2014). Further understanding of HRQOL issues following surgery would provide more information to support these difficult decisions.</a:t>
            </a:r>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16</a:t>
            </a:fld>
            <a:endParaRPr lang="en-GB"/>
          </a:p>
        </p:txBody>
      </p:sp>
    </p:spTree>
    <p:extLst>
      <p:ext uri="{BB962C8B-B14F-4D97-AF65-F5344CB8AC3E}">
        <p14:creationId xmlns:p14="http://schemas.microsoft.com/office/powerpoint/2010/main" val="312015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Other studies have demonstrated further improvement in HRQOL in the longer term (Santos et al., 2011). Longer term improvement in HRQOL may also be due to being </a:t>
            </a:r>
            <a:r>
              <a:rPr lang="en-GB" dirty="0" err="1"/>
              <a:t>ble</a:t>
            </a:r>
            <a:r>
              <a:rPr lang="en-GB" dirty="0"/>
              <a:t> to drive rather than reduction in symptoms</a:t>
            </a:r>
          </a:p>
        </p:txBody>
      </p:sp>
      <p:sp>
        <p:nvSpPr>
          <p:cNvPr id="4" name="Slide Number Placeholder 3"/>
          <p:cNvSpPr>
            <a:spLocks noGrp="1"/>
          </p:cNvSpPr>
          <p:nvPr>
            <p:ph type="sldNum" sz="quarter" idx="10"/>
          </p:nvPr>
        </p:nvSpPr>
        <p:spPr/>
        <p:txBody>
          <a:bodyPr/>
          <a:lstStyle/>
          <a:p>
            <a:fld id="{A0E1C262-144E-A548-8813-39BC6F5004D7}" type="slidenum">
              <a:rPr lang="en-US" smtClean="0"/>
              <a:t>17</a:t>
            </a:fld>
            <a:endParaRPr lang="en-US"/>
          </a:p>
        </p:txBody>
      </p:sp>
    </p:spTree>
    <p:extLst>
      <p:ext uri="{BB962C8B-B14F-4D97-AF65-F5344CB8AC3E}">
        <p14:creationId xmlns:p14="http://schemas.microsoft.com/office/powerpoint/2010/main" val="239096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1095375"/>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49F2A9-1C6F-4A1F-838C-A961919585E9}" type="slidenum">
              <a:rPr lang="en-GB" smtClean="0"/>
              <a:t>20</a:t>
            </a:fld>
            <a:endParaRPr lang="en-GB"/>
          </a:p>
        </p:txBody>
      </p:sp>
    </p:spTree>
    <p:extLst>
      <p:ext uri="{BB962C8B-B14F-4D97-AF65-F5344CB8AC3E}">
        <p14:creationId xmlns:p14="http://schemas.microsoft.com/office/powerpoint/2010/main" val="234149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1C262-144E-A548-8813-39BC6F5004D7}" type="slidenum">
              <a:rPr lang="en-US" smtClean="0"/>
              <a:t>2</a:t>
            </a:fld>
            <a:endParaRPr lang="en-US"/>
          </a:p>
        </p:txBody>
      </p:sp>
    </p:spTree>
    <p:extLst>
      <p:ext uri="{BB962C8B-B14F-4D97-AF65-F5344CB8AC3E}">
        <p14:creationId xmlns:p14="http://schemas.microsoft.com/office/powerpoint/2010/main" val="28986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treatment is surgery. Slow growing many watch and wait</a:t>
            </a:r>
          </a:p>
          <a:p>
            <a:endParaRPr lang="en-GB" dirty="0"/>
          </a:p>
          <a:p>
            <a:pPr marL="571500" indent="-571500">
              <a:buFont typeface="Arial" panose="020B0604020202020204" pitchFamily="34" charset="0"/>
              <a:buChar char="•"/>
            </a:pPr>
            <a:r>
              <a:rPr lang="en-GB" dirty="0" smtClean="0"/>
              <a:t>May present </a:t>
            </a:r>
            <a:r>
              <a:rPr lang="en-GB" dirty="0" smtClean="0">
                <a:latin typeface="Arial" panose="020B0604020202020204" pitchFamily="34" charset="0"/>
                <a:cs typeface="Arial" panose="020B0604020202020204" pitchFamily="34" charset="0"/>
              </a:rPr>
              <a:t>with </a:t>
            </a:r>
            <a:r>
              <a:rPr lang="en-GB" dirty="0">
                <a:latin typeface="Arial" panose="020B0604020202020204" pitchFamily="34" charset="0"/>
                <a:cs typeface="Arial" panose="020B0604020202020204" pitchFamily="34" charset="0"/>
              </a:rPr>
              <a:t>significant physical and psychosocial deficits following surgery (van </a:t>
            </a:r>
            <a:r>
              <a:rPr lang="en-GB" dirty="0" err="1">
                <a:latin typeface="Arial" panose="020B0604020202020204" pitchFamily="34" charset="0"/>
                <a:cs typeface="Arial" panose="020B0604020202020204" pitchFamily="34" charset="0"/>
              </a:rPr>
              <a:t>Alkemade</a:t>
            </a:r>
            <a:r>
              <a:rPr lang="en-GB" dirty="0">
                <a:latin typeface="Arial" panose="020B0604020202020204" pitchFamily="34" charset="0"/>
                <a:cs typeface="Arial" panose="020B0604020202020204" pitchFamily="34" charset="0"/>
              </a:rPr>
              <a:t> et al, </a:t>
            </a:r>
            <a:r>
              <a:rPr lang="en-GB" dirty="0" smtClean="0">
                <a:latin typeface="Arial" panose="020B0604020202020204" pitchFamily="34" charset="0"/>
                <a:cs typeface="Arial" panose="020B0604020202020204" pitchFamily="34" charset="0"/>
              </a:rPr>
              <a:t>2012)</a:t>
            </a:r>
            <a:endParaRPr lang="en-GB"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dirty="0">
                <a:latin typeface="Arial" panose="020B0604020202020204" pitchFamily="34" charset="0"/>
                <a:cs typeface="Arial" panose="020B0604020202020204" pitchFamily="34" charset="0"/>
              </a:rPr>
              <a:t>Associated morbidities occur with increased survivorship </a:t>
            </a:r>
            <a:endParaRPr lang="en-GB"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dirty="0" smtClean="0"/>
              <a:t>Survival </a:t>
            </a:r>
            <a:r>
              <a:rPr lang="en-GB" dirty="0"/>
              <a:t>rates of meningioma patients are increasing with improved medical management, with 80% of patients having a 10 year survival following treatments as seen in Figure 1.1 (Van </a:t>
            </a:r>
            <a:r>
              <a:rPr lang="en-GB" dirty="0" err="1"/>
              <a:t>Alkemade</a:t>
            </a:r>
            <a:r>
              <a:rPr lang="en-GB" dirty="0"/>
              <a:t> et al., 2012</a:t>
            </a:r>
            <a:r>
              <a:rPr lang="en-GB" dirty="0" smtClean="0"/>
              <a:t>)</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smtClean="0"/>
              <a:t>Therefore</a:t>
            </a:r>
            <a:r>
              <a:rPr lang="en-GB" dirty="0"/>
              <a:t>, health care professionals developing a further understanding of their HRQOL is vital to guide supportive care and therapeutic interventions and to ensure adequate services are available to facilitate recovery and optimise HRQOL (Cornwell et al., 2012; Wu et al., 2017).</a:t>
            </a:r>
          </a:p>
          <a:p>
            <a:r>
              <a:rPr lang="en-GB" dirty="0" err="1"/>
              <a:t>Meningiomas</a:t>
            </a:r>
            <a:r>
              <a:rPr lang="en-GB" dirty="0"/>
              <a:t> develop in the meninges (the </a:t>
            </a:r>
            <a:r>
              <a:rPr lang="en-GB" dirty="0" err="1"/>
              <a:t>dural</a:t>
            </a:r>
            <a:r>
              <a:rPr lang="en-GB" dirty="0"/>
              <a:t> outer lining of the brain) and are one of the most common type of PBT in adults (</a:t>
            </a:r>
            <a:r>
              <a:rPr lang="en-GB" dirty="0" smtClean="0"/>
              <a:t>37%). The </a:t>
            </a:r>
            <a:r>
              <a:rPr lang="en-GB" dirty="0"/>
              <a:t>numbers of incidental asymptomatic </a:t>
            </a:r>
            <a:r>
              <a:rPr lang="en-GB" dirty="0" err="1"/>
              <a:t>meningiomas</a:t>
            </a:r>
            <a:r>
              <a:rPr lang="en-GB" dirty="0"/>
              <a:t> being found is increasing, due to more frequent use of neuroimaging (</a:t>
            </a:r>
            <a:r>
              <a:rPr lang="en-GB" dirty="0" err="1"/>
              <a:t>Vernooij</a:t>
            </a:r>
            <a:r>
              <a:rPr lang="en-GB" dirty="0"/>
              <a:t> et al., </a:t>
            </a:r>
            <a:r>
              <a:rPr lang="en-GB" dirty="0" smtClean="0"/>
              <a:t>2007Approximately </a:t>
            </a:r>
            <a:r>
              <a:rPr lang="en-GB" dirty="0"/>
              <a:t>90% are benign (WHO grade I) and are slow-growing (</a:t>
            </a:r>
            <a:r>
              <a:rPr lang="en-GB" dirty="0" err="1"/>
              <a:t>Kleihues</a:t>
            </a:r>
            <a:r>
              <a:rPr lang="en-GB" dirty="0"/>
              <a:t> et al., 2002). Although they are defined as benign and often asymptomatic, in some cases, due to progressive enlargement within the confined intracranial space, the adjacent brain tissue may be compressed resulting in significant symptoms. This may include motor, speech, visual and cognitive deficits, personality changes, headache, nausea and/or seizures (</a:t>
            </a:r>
            <a:r>
              <a:rPr lang="en-GB" dirty="0" err="1"/>
              <a:t>Mukand</a:t>
            </a:r>
            <a:r>
              <a:rPr lang="en-GB" dirty="0"/>
              <a:t> et al., 2001; Wu et al., 2017). This may limit normal daily living activities and result in participation restriction which can have detrimental effects on HRQOL.</a:t>
            </a:r>
          </a:p>
          <a:p>
            <a:r>
              <a:rPr lang="en-GB" dirty="0"/>
              <a:t> </a:t>
            </a:r>
          </a:p>
          <a:p>
            <a:r>
              <a:rPr lang="en-GB" dirty="0"/>
              <a:t>Surgical resection is the primary treatment for </a:t>
            </a:r>
            <a:r>
              <a:rPr lang="en-GB" dirty="0" err="1"/>
              <a:t>meningiomas</a:t>
            </a:r>
            <a:r>
              <a:rPr lang="en-GB" dirty="0"/>
              <a:t>, although radiotherapy is also used in some cases, such as with incomplete excision or if histology indicates atypical cells (Whittle et al., 2004). Many </a:t>
            </a:r>
            <a:r>
              <a:rPr lang="en-GB" dirty="0" err="1"/>
              <a:t>meningiomas</a:t>
            </a:r>
            <a:r>
              <a:rPr lang="en-GB" dirty="0"/>
              <a:t> are asymptomatic and as they are slow-growing, they often only require a conservative management approach, using serial scanning to monitor for tumour growth (Yano and </a:t>
            </a:r>
            <a:r>
              <a:rPr lang="en-GB" dirty="0" err="1"/>
              <a:t>Kuratsu</a:t>
            </a:r>
            <a:r>
              <a:rPr lang="en-GB" dirty="0"/>
              <a:t>, 2006). Surgery is deemed to be curative and has been shown to improve survival and reduce neurological symptoms (Natarajan et al., 2007; Wu et al., 2017). This has often been interpreted in the literature as an improved HRQOL, however, recent studies have reported that meningioma patients can experience long-term neurological and psychological deficits which may impact on their HRQOL (van </a:t>
            </a:r>
            <a:r>
              <a:rPr lang="en-GB" dirty="0" err="1"/>
              <a:t>Alkemade</a:t>
            </a:r>
            <a:r>
              <a:rPr lang="en-GB" dirty="0"/>
              <a:t> et al., 2012; Wu et al., 2017). </a:t>
            </a:r>
            <a:r>
              <a:rPr lang="en-GB" dirty="0" err="1"/>
              <a:t>Meskal</a:t>
            </a:r>
            <a:r>
              <a:rPr lang="en-GB" dirty="0"/>
              <a:t> et al. (2016) demonstrated that although cognitive deficits improve post-surgery, they all have significantly lower cognitive functioning than healthy controls. It is well recognised that impairment in cognition can compromise independence, activities of daily living and HRQOL (Pace et al., 2012). </a:t>
            </a:r>
          </a:p>
          <a:p>
            <a:r>
              <a:rPr lang="en-GB" dirty="0"/>
              <a:t> </a:t>
            </a:r>
          </a:p>
          <a:p>
            <a:pPr marL="571500" indent="-5715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E1C262-144E-A548-8813-39BC6F5004D7}" type="slidenum">
              <a:rPr lang="en-US" smtClean="0"/>
              <a:t>3</a:t>
            </a:fld>
            <a:endParaRPr lang="en-US"/>
          </a:p>
        </p:txBody>
      </p:sp>
    </p:spTree>
    <p:extLst>
      <p:ext uri="{BB962C8B-B14F-4D97-AF65-F5344CB8AC3E}">
        <p14:creationId xmlns:p14="http://schemas.microsoft.com/office/powerpoint/2010/main" val="6022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284663"/>
          </a:xfrm>
        </p:spPr>
        <p:txBody>
          <a:bodyPr/>
          <a:lstStyle/>
          <a:p>
            <a:pPr marL="171450" indent="-171450">
              <a:buFont typeface="Arial" panose="020B0604020202020204" pitchFamily="34" charset="0"/>
              <a:buChar char="•"/>
            </a:pPr>
            <a:r>
              <a:rPr lang="en-GB" dirty="0" smtClean="0"/>
              <a:t>Patients </a:t>
            </a:r>
            <a:r>
              <a:rPr lang="en-GB" dirty="0"/>
              <a:t>attend </a:t>
            </a:r>
            <a:r>
              <a:rPr lang="en-GB" dirty="0" smtClean="0"/>
              <a:t>an </a:t>
            </a:r>
            <a:r>
              <a:rPr lang="en-GB" dirty="0"/>
              <a:t>appointment, where they have a multi-professional comprehensive assessment prior to their surgery, to support the surgeon’s decision-making for proceeding with surgery </a:t>
            </a:r>
          </a:p>
          <a:p>
            <a:pPr marL="171450" indent="-171450">
              <a:buFont typeface="Arial" panose="020B0604020202020204" pitchFamily="34" charset="0"/>
              <a:buChar char="•"/>
            </a:pPr>
            <a:r>
              <a:rPr lang="en-GB" dirty="0" smtClean="0"/>
              <a:t>Patients attend </a:t>
            </a:r>
            <a:r>
              <a:rPr lang="en-GB" dirty="0"/>
              <a:t>again approximately six months following surgery, to address their therapeutic and supportive care needs. </a:t>
            </a:r>
            <a:endParaRPr lang="en-GB" dirty="0" smtClean="0"/>
          </a:p>
          <a:p>
            <a:pPr marL="171450" indent="-171450">
              <a:buFont typeface="Arial" panose="020B0604020202020204" pitchFamily="34" charset="0"/>
              <a:buChar char="•"/>
            </a:pPr>
            <a:r>
              <a:rPr lang="en-GB" dirty="0" smtClean="0"/>
              <a:t>The </a:t>
            </a:r>
            <a:r>
              <a:rPr lang="en-GB" dirty="0"/>
              <a:t>care needs of this client group are varied due to the complex multifactorial nature of the condition and are best met by an interdisciplinary team (</a:t>
            </a:r>
            <a:r>
              <a:rPr lang="en-GB" dirty="0" err="1"/>
              <a:t>Gabenelli</a:t>
            </a:r>
            <a:r>
              <a:rPr lang="en-GB" dirty="0"/>
              <a:t>, 2005). </a:t>
            </a:r>
            <a:r>
              <a:rPr lang="en-GB" dirty="0" smtClean="0"/>
              <a:t>This </a:t>
            </a:r>
            <a:r>
              <a:rPr lang="en-GB" dirty="0"/>
              <a:t>team comprises several disciplines, including physiotherapists, occupational therapists, neuropsychologists and speech and language therapists who can support the complex problems that may present, to maximise activity and participation (WHO, 2001). </a:t>
            </a:r>
          </a:p>
          <a:p>
            <a:pPr marL="171450" indent="-171450">
              <a:buFont typeface="Arial" panose="020B0604020202020204" pitchFamily="34" charset="0"/>
              <a:buChar char="•"/>
            </a:pPr>
            <a:r>
              <a:rPr lang="en-GB" dirty="0" smtClean="0"/>
              <a:t>Provides </a:t>
            </a:r>
            <a:r>
              <a:rPr lang="en-GB" dirty="0"/>
              <a:t>equity of access and a formalised streamlined pathway for patients with a </a:t>
            </a:r>
            <a:r>
              <a:rPr lang="en-GB" dirty="0" smtClean="0"/>
              <a:t>meningioma</a:t>
            </a:r>
          </a:p>
          <a:p>
            <a:pPr marL="171450" indent="-171450">
              <a:buFont typeface="Arial" panose="020B0604020202020204" pitchFamily="34" charset="0"/>
              <a:buChar char="•"/>
            </a:pPr>
            <a:r>
              <a:rPr lang="en-GB" dirty="0" smtClean="0"/>
              <a:t>Held </a:t>
            </a:r>
            <a:r>
              <a:rPr lang="en-GB" dirty="0"/>
              <a:t>once a week </a:t>
            </a:r>
            <a:endParaRPr lang="en-GB" dirty="0" smtClean="0"/>
          </a:p>
          <a:p>
            <a:pPr marL="171450" indent="-171450">
              <a:buFont typeface="Arial" panose="020B0604020202020204" pitchFamily="34" charset="0"/>
              <a:buChar char="•"/>
            </a:pPr>
            <a:r>
              <a:rPr lang="en-GB" dirty="0" smtClean="0"/>
              <a:t>‘</a:t>
            </a:r>
            <a:r>
              <a:rPr lang="en-GB" dirty="0"/>
              <a:t>One stop shop’ – Reduces time and  financial costs for patients. Reduces admin as only one appointment. Facilitates improved communication between professionals. Requires co-ordinated admin </a:t>
            </a:r>
            <a:r>
              <a:rPr lang="en-GB" dirty="0" smtClean="0"/>
              <a:t>support.</a:t>
            </a:r>
          </a:p>
          <a:p>
            <a:pPr marL="171450" indent="-171450">
              <a:buFont typeface="Arial" panose="020B0604020202020204" pitchFamily="34" charset="0"/>
              <a:buChar char="•"/>
            </a:pPr>
            <a:r>
              <a:rPr lang="en-GB" dirty="0" smtClean="0"/>
              <a:t>Interdisciplinary </a:t>
            </a:r>
            <a:r>
              <a:rPr lang="en-GB" dirty="0"/>
              <a:t>assessment </a:t>
            </a:r>
            <a:r>
              <a:rPr lang="en-GB" dirty="0" err="1"/>
              <a:t>proforma</a:t>
            </a:r>
            <a:r>
              <a:rPr lang="en-GB" dirty="0"/>
              <a:t> forwarded to the </a:t>
            </a:r>
            <a:r>
              <a:rPr lang="en-GB" dirty="0" smtClean="0"/>
              <a:t>Consultant</a:t>
            </a:r>
          </a:p>
          <a:p>
            <a:pPr marL="171450" indent="-171450">
              <a:buFont typeface="Arial" panose="020B0604020202020204" pitchFamily="34" charset="0"/>
              <a:buChar char="•"/>
            </a:pPr>
            <a:r>
              <a:rPr lang="en-GB" dirty="0" smtClean="0"/>
              <a:t>Peer </a:t>
            </a:r>
            <a:r>
              <a:rPr lang="en-GB" dirty="0"/>
              <a:t>review -  Reported as an area of good practice </a:t>
            </a:r>
            <a:endParaRPr lang="en-GB" dirty="0" smtClean="0"/>
          </a:p>
          <a:p>
            <a:pPr marL="171450" indent="-171450">
              <a:buFont typeface="Arial" panose="020B0604020202020204" pitchFamily="34" charset="0"/>
              <a:buChar char="•"/>
            </a:pPr>
            <a:r>
              <a:rPr lang="en-GB" dirty="0" smtClean="0"/>
              <a:t>Promotion </a:t>
            </a:r>
            <a:r>
              <a:rPr lang="en-GB" dirty="0"/>
              <a:t>of self-management and facilitating prevention (five year forward view (2014)</a:t>
            </a:r>
          </a:p>
          <a:p>
            <a:endParaRPr lang="en-GB" dirty="0"/>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4</a:t>
            </a:fld>
            <a:endParaRPr lang="en-GB"/>
          </a:p>
        </p:txBody>
      </p:sp>
    </p:spTree>
    <p:extLst>
      <p:ext uri="{BB962C8B-B14F-4D97-AF65-F5344CB8AC3E}">
        <p14:creationId xmlns:p14="http://schemas.microsoft.com/office/powerpoint/2010/main" val="362041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3938"/>
          </a:xfrm>
        </p:spPr>
        <p:txBody>
          <a:bodyPr/>
          <a:lstStyle/>
          <a:p>
            <a:pPr fontAlgn="base"/>
            <a:r>
              <a:rPr lang="en-GB" dirty="0">
                <a:cs typeface="Arial" panose="020B0604020202020204" pitchFamily="34" charset="0"/>
              </a:rPr>
              <a:t>Be aware that the care needs of people with brain tumours represent a unique challenge, because (in addition to physical disability) the tumour and treatment have affects on:</a:t>
            </a:r>
          </a:p>
          <a:p>
            <a:pPr fontAlgn="base"/>
            <a:r>
              <a:rPr lang="en-GB" dirty="0">
                <a:cs typeface="Arial" panose="020B0604020202020204" pitchFamily="34" charset="0"/>
              </a:rPr>
              <a:t>behaviour</a:t>
            </a:r>
          </a:p>
          <a:p>
            <a:pPr fontAlgn="base"/>
            <a:r>
              <a:rPr lang="en-GB" dirty="0">
                <a:cs typeface="Arial" panose="020B0604020202020204" pitchFamily="34" charset="0"/>
              </a:rPr>
              <a:t>cognition</a:t>
            </a:r>
          </a:p>
          <a:p>
            <a:pPr fontAlgn="base"/>
            <a:r>
              <a:rPr lang="en-GB" dirty="0">
                <a:cs typeface="Arial" panose="020B0604020202020204" pitchFamily="34" charset="0"/>
              </a:rPr>
              <a:t>personality.</a:t>
            </a:r>
          </a:p>
          <a:p>
            <a:pPr fontAlgn="base"/>
            <a:r>
              <a:rPr lang="en-GB" dirty="0">
                <a:cs typeface="Arial" panose="020B0604020202020204" pitchFamily="34" charset="0"/>
              </a:rPr>
              <a:t>H</a:t>
            </a:r>
            <a:r>
              <a:rPr lang="en-GB" dirty="0" smtClean="0">
                <a:cs typeface="Arial" panose="020B0604020202020204" pitchFamily="34" charset="0"/>
              </a:rPr>
              <a:t>ealth </a:t>
            </a:r>
            <a:r>
              <a:rPr lang="en-GB" dirty="0">
                <a:cs typeface="Arial" panose="020B0604020202020204" pitchFamily="34" charset="0"/>
              </a:rPr>
              <a:t>and social care support needs with the person with a brain tumour and their relatives and carers (as appropriate). </a:t>
            </a:r>
            <a:r>
              <a:rPr lang="en-GB" dirty="0" smtClean="0">
                <a:cs typeface="Arial" panose="020B0604020202020204" pitchFamily="34" charset="0"/>
              </a:rPr>
              <a:t>Health </a:t>
            </a:r>
            <a:r>
              <a:rPr lang="en-GB" dirty="0">
                <a:cs typeface="Arial" panose="020B0604020202020204" pitchFamily="34" charset="0"/>
              </a:rPr>
              <a:t>and social care professionals involved in the care of people with brain tumours should address additional </a:t>
            </a:r>
            <a:r>
              <a:rPr lang="en-GB" dirty="0" smtClean="0">
                <a:cs typeface="Arial" panose="020B0604020202020204" pitchFamily="34" charset="0"/>
              </a:rPr>
              <a:t>complex</a:t>
            </a:r>
            <a:endParaRPr lang="en-GB" dirty="0">
              <a:cs typeface="Arial" panose="020B0604020202020204" pitchFamily="34" charset="0"/>
            </a:endParaRPr>
          </a:p>
          <a:p>
            <a:pPr fontAlgn="base"/>
            <a:r>
              <a:rPr lang="en-GB" dirty="0">
                <a:cs typeface="Arial" panose="020B0604020202020204" pitchFamily="34" charset="0"/>
              </a:rPr>
              <a:t>fatigue</a:t>
            </a:r>
          </a:p>
          <a:p>
            <a:pPr fontAlgn="base"/>
            <a:r>
              <a:rPr lang="en-GB" dirty="0">
                <a:cs typeface="Arial" panose="020B0604020202020204" pitchFamily="34" charset="0"/>
              </a:rPr>
              <a:t>loss of personal identity</a:t>
            </a:r>
          </a:p>
          <a:p>
            <a:pPr fontAlgn="base"/>
            <a:r>
              <a:rPr lang="en-GB" dirty="0">
                <a:cs typeface="Arial" panose="020B0604020202020204" pitchFamily="34" charset="0"/>
              </a:rPr>
              <a:t>loss of independence</a:t>
            </a:r>
          </a:p>
          <a:p>
            <a:pPr fontAlgn="base"/>
            <a:r>
              <a:rPr lang="en-GB" dirty="0">
                <a:cs typeface="Arial" panose="020B0604020202020204" pitchFamily="34" charset="0"/>
              </a:rPr>
              <a:t>maintaining a sense of hope</a:t>
            </a:r>
          </a:p>
          <a:p>
            <a:pPr fontAlgn="base"/>
            <a:r>
              <a:rPr lang="en-GB" dirty="0">
                <a:cs typeface="Arial" panose="020B0604020202020204" pitchFamily="34" charset="0"/>
              </a:rPr>
              <a:t>potential for change in personal and sexual relationships</a:t>
            </a:r>
          </a:p>
          <a:p>
            <a:pPr fontAlgn="base"/>
            <a:r>
              <a:rPr lang="en-GB" dirty="0">
                <a:cs typeface="Arial" panose="020B0604020202020204" pitchFamily="34" charset="0"/>
              </a:rPr>
              <a:t>the challenges of living with uncertainty</a:t>
            </a:r>
          </a:p>
          <a:p>
            <a:pPr fontAlgn="base"/>
            <a:r>
              <a:rPr lang="en-GB" dirty="0">
                <a:cs typeface="Arial" panose="020B0604020202020204" pitchFamily="34" charset="0"/>
              </a:rPr>
              <a:t>the impact of brain tumour-associated epilepsy on wellbeing (see what NICE says on </a:t>
            </a:r>
            <a:r>
              <a:rPr lang="en-GB" dirty="0">
                <a:cs typeface="Arial" panose="020B0604020202020204" pitchFamily="34" charset="0"/>
                <a:hlinkClick r:id="rId3"/>
              </a:rPr>
              <a:t>epilepsy</a:t>
            </a:r>
            <a:r>
              <a:rPr lang="en-GB" dirty="0" smtClean="0">
                <a:cs typeface="Arial" panose="020B0604020202020204" pitchFamily="34" charset="0"/>
              </a:rPr>
              <a:t>).</a:t>
            </a:r>
          </a:p>
          <a:p>
            <a:pPr fontAlgn="base"/>
            <a:endParaRPr lang="en-GB" dirty="0">
              <a:cs typeface="Arial" panose="020B0604020202020204" pitchFamily="34" charset="0"/>
            </a:endParaRPr>
          </a:p>
          <a:p>
            <a:r>
              <a:rPr lang="en-GB" dirty="0">
                <a:cs typeface="Arial" panose="020B0604020202020204" pitchFamily="34" charset="0"/>
              </a:rPr>
              <a:t>NICE (2006) advocates that all patients with a brain tumour have access to rehabilitation and supportive care</a:t>
            </a:r>
            <a:r>
              <a:rPr lang="en-GB" dirty="0" smtClean="0">
                <a:cs typeface="Arial" panose="020B0604020202020204" pitchFamily="34" charset="0"/>
              </a:rPr>
              <a:t>.</a:t>
            </a:r>
            <a:endParaRPr lang="en-GB" dirty="0">
              <a:cs typeface="Arial" panose="020B0604020202020204" pitchFamily="34" charset="0"/>
            </a:endParaRPr>
          </a:p>
          <a:p>
            <a:pPr marL="571500" indent="-571500">
              <a:buFont typeface="Arial" panose="020B0604020202020204" pitchFamily="34" charset="0"/>
              <a:buChar char="•"/>
            </a:pPr>
            <a:endParaRPr lang="en-GB" dirty="0">
              <a:cs typeface="Arial" panose="020B0604020202020204" pitchFamily="34" charset="0"/>
            </a:endParaRPr>
          </a:p>
          <a:p>
            <a:r>
              <a:rPr lang="en-GB" dirty="0">
                <a:cs typeface="Arial" panose="020B0604020202020204" pitchFamily="34" charset="0"/>
              </a:rPr>
              <a:t>This can improve health and quality of life, thereby reducing the socio-economic impact on health care services (DH, 2005; BSRM, 2009).</a:t>
            </a:r>
          </a:p>
          <a:p>
            <a:pPr fontAlgn="base"/>
            <a:endParaRPr lang="en-GB" dirty="0" smtClean="0">
              <a:cs typeface="Arial" panose="020B0604020202020204" pitchFamily="34" charset="0"/>
            </a:endParaRPr>
          </a:p>
          <a:p>
            <a:pPr fontAlgn="base"/>
            <a:endParaRPr lang="en-GB" dirty="0">
              <a:cs typeface="Arial" panose="020B0604020202020204" pitchFamily="34" charset="0"/>
            </a:endParaRPr>
          </a:p>
          <a:p>
            <a:pPr fontAlgn="base"/>
            <a:endParaRPr lang="en-GB" dirty="0" smtClean="0"/>
          </a:p>
          <a:p>
            <a:pPr fontAlgn="base"/>
            <a:endParaRPr lang="en-GB" dirty="0"/>
          </a:p>
          <a:p>
            <a:endParaRPr lang="en-GB" dirty="0"/>
          </a:p>
        </p:txBody>
      </p:sp>
      <p:sp>
        <p:nvSpPr>
          <p:cNvPr id="4" name="Slide Number Placeholder 3"/>
          <p:cNvSpPr>
            <a:spLocks noGrp="1"/>
          </p:cNvSpPr>
          <p:nvPr>
            <p:ph type="sldNum" sz="quarter" idx="10"/>
          </p:nvPr>
        </p:nvSpPr>
        <p:spPr/>
        <p:txBody>
          <a:bodyPr/>
          <a:lstStyle/>
          <a:p>
            <a:fld id="{A0E1C262-144E-A548-8813-39BC6F5004D7}" type="slidenum">
              <a:rPr lang="en-US" smtClean="0"/>
              <a:t>5</a:t>
            </a:fld>
            <a:endParaRPr lang="en-US" dirty="0"/>
          </a:p>
        </p:txBody>
      </p:sp>
    </p:spTree>
    <p:extLst>
      <p:ext uri="{BB962C8B-B14F-4D97-AF65-F5344CB8AC3E}">
        <p14:creationId xmlns:p14="http://schemas.microsoft.com/office/powerpoint/2010/main" val="365626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HRQOL is a multidimensional concept and is one aspect of the broader concept of QOL and is defined as a patient’s overall satisfaction with life due to the impact of both disease and treatment, encompassing psychological, physical and social well-being (</a:t>
            </a:r>
            <a:r>
              <a:rPr lang="en-GB" dirty="0" err="1"/>
              <a:t>Mauer</a:t>
            </a:r>
            <a:r>
              <a:rPr lang="en-GB" dirty="0"/>
              <a:t> et al., 2008 </a:t>
            </a:r>
            <a:endParaRPr lang="en-GB" dirty="0" smtClean="0"/>
          </a:p>
          <a:p>
            <a:pPr marL="171450" indent="-171450">
              <a:buFont typeface="Arial" panose="020B0604020202020204" pitchFamily="34" charset="0"/>
              <a:buChar char="•"/>
            </a:pPr>
            <a:r>
              <a:rPr lang="en-GB" dirty="0" smtClean="0"/>
              <a:t>It </a:t>
            </a:r>
            <a:r>
              <a:rPr lang="en-GB" dirty="0"/>
              <a:t>is thought to be best assessed by the patient themselves, as studies have shown disparity between physician and patient reported issues (</a:t>
            </a:r>
            <a:r>
              <a:rPr lang="en-GB" dirty="0" err="1"/>
              <a:t>Valderas</a:t>
            </a:r>
            <a:r>
              <a:rPr lang="en-GB" dirty="0"/>
              <a:t> et al., 2008). Providing evidence from the patient’s perspective, minimises systematic error and observer bias (</a:t>
            </a:r>
            <a:r>
              <a:rPr lang="en-GB" dirty="0" err="1"/>
              <a:t>Ajetunmobi</a:t>
            </a:r>
            <a:r>
              <a:rPr lang="en-GB" dirty="0"/>
              <a:t>, 2002</a:t>
            </a:r>
            <a:r>
              <a:rPr lang="en-GB"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smtClean="0"/>
              <a:t>Zamanipoor</a:t>
            </a:r>
            <a:r>
              <a:rPr lang="en-GB" baseline="0" dirty="0" smtClean="0"/>
              <a:t> </a:t>
            </a:r>
            <a:r>
              <a:rPr lang="en-GB" dirty="0" smtClean="0"/>
              <a:t>et</a:t>
            </a:r>
            <a:r>
              <a:rPr lang="en-GB" baseline="0" dirty="0" smtClean="0"/>
              <a:t> al. (2016) concluded that  the studies demonstrated p</a:t>
            </a:r>
            <a:r>
              <a:rPr lang="en-GB" dirty="0" smtClean="0"/>
              <a:t>oor quality reporting of PROM data and many used generic measures not disease specific validated for the brain tumour population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There </a:t>
            </a:r>
            <a:r>
              <a:rPr lang="en-GB" dirty="0"/>
              <a:t>is very little published data, particularly in the UK, examining the HRQOL of meningioma patients undergoing surgery and comparing it to healthy controls using a disease-specific PROM.  Therefore, the nature of the HRQOL of patients with a meningioma undergoing surgery remains unclear.</a:t>
            </a:r>
          </a:p>
          <a:p>
            <a:r>
              <a:rPr lang="en-GB"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6</a:t>
            </a:fld>
            <a:endParaRPr lang="en-GB"/>
          </a:p>
        </p:txBody>
      </p:sp>
    </p:spTree>
    <p:extLst>
      <p:ext uri="{BB962C8B-B14F-4D97-AF65-F5344CB8AC3E}">
        <p14:creationId xmlns:p14="http://schemas.microsoft.com/office/powerpoint/2010/main" val="67376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Problems of using PROMS – cognitive problems, response shift </a:t>
            </a:r>
          </a:p>
          <a:p>
            <a:endParaRPr lang="en-GB" dirty="0"/>
          </a:p>
        </p:txBody>
      </p:sp>
      <p:sp>
        <p:nvSpPr>
          <p:cNvPr id="4" name="Slide Number Placeholder 3"/>
          <p:cNvSpPr>
            <a:spLocks noGrp="1"/>
          </p:cNvSpPr>
          <p:nvPr>
            <p:ph type="sldNum" sz="quarter" idx="10"/>
          </p:nvPr>
        </p:nvSpPr>
        <p:spPr/>
        <p:txBody>
          <a:bodyPr/>
          <a:lstStyle/>
          <a:p>
            <a:fld id="{A0E1C262-144E-A548-8813-39BC6F5004D7}" type="slidenum">
              <a:rPr lang="en-US" smtClean="0"/>
              <a:t>7</a:t>
            </a:fld>
            <a:endParaRPr lang="en-US"/>
          </a:p>
        </p:txBody>
      </p:sp>
    </p:spTree>
    <p:extLst>
      <p:ext uri="{BB962C8B-B14F-4D97-AF65-F5344CB8AC3E}">
        <p14:creationId xmlns:p14="http://schemas.microsoft.com/office/powerpoint/2010/main" val="271034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The main aim of this study was to investigate the HRQOL of meningioma patients undergoing surgery, adding to the understanding of the HRQOL issues that they may experience. As a physiotherapist working in the team and responsible in part for the development of the interdisciplinary assessment clinic, it was hoped that by undertaking this study, it would provide further theoretical evidence that these patients have HRQOL issues, needing to be addressed by supportive care. Thereby, supporting the development of this clinic as a best practice model, the concept of which, could then be disseminated to other similar units across the UK, who provide specialist services for brain tumour patients</a:t>
            </a:r>
            <a:r>
              <a:rPr lang="en-GB" dirty="0" smtClean="0"/>
              <a:t>.</a:t>
            </a:r>
          </a:p>
          <a:p>
            <a:pPr marL="171450" indent="-171450">
              <a:buFont typeface="Arial" panose="020B0604020202020204" pitchFamily="34" charset="0"/>
              <a:buChar char="•"/>
              <a:defRP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PROMs measuring HRQOL can be in the form of generic or disease-specific questionnaires (</a:t>
            </a:r>
            <a:r>
              <a:rPr lang="en-GB" sz="1200" kern="1200" dirty="0" err="1" smtClean="0">
                <a:solidFill>
                  <a:schemeClr val="tx1"/>
                </a:solidFill>
                <a:effectLst/>
                <a:latin typeface="+mn-lt"/>
                <a:ea typeface="+mn-ea"/>
                <a:cs typeface="+mn-cs"/>
              </a:rPr>
              <a:t>Cella</a:t>
            </a:r>
            <a:r>
              <a:rPr lang="en-GB" sz="1200" kern="1200" dirty="0" smtClean="0">
                <a:solidFill>
                  <a:schemeClr val="tx1"/>
                </a:solidFill>
                <a:effectLst/>
                <a:latin typeface="+mn-lt"/>
                <a:ea typeface="+mn-ea"/>
                <a:cs typeface="+mn-cs"/>
              </a:rPr>
              <a:t> and Stone, 2015). They are designed to assess the broad perception of health, including physical, mental, and social well-being and determine the impact this may have on the activities of daily living and social relationships (</a:t>
            </a:r>
            <a:r>
              <a:rPr lang="en-GB" sz="1200" kern="1200" dirty="0" err="1" smtClean="0">
                <a:solidFill>
                  <a:schemeClr val="tx1"/>
                </a:solidFill>
                <a:effectLst/>
                <a:latin typeface="+mn-lt"/>
                <a:ea typeface="+mn-ea"/>
                <a:cs typeface="+mn-cs"/>
              </a:rPr>
              <a:t>Muragundi</a:t>
            </a:r>
            <a:r>
              <a:rPr lang="en-GB" sz="1200" kern="1200" dirty="0" smtClean="0">
                <a:solidFill>
                  <a:schemeClr val="tx1"/>
                </a:solidFill>
                <a:effectLst/>
                <a:latin typeface="+mn-lt"/>
                <a:ea typeface="+mn-ea"/>
                <a:cs typeface="+mn-cs"/>
              </a:rPr>
              <a:t> et al., 2012).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Generic instruments measure general health and well-being relevant to all populations, which allows comparison across various medical conditions (Black, 2013).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Disease-specific questionnaires focus on aspects of health that are important to specific health conditions and have greater responsiveness to small changes in health (Fitzpatrick et al., 1998; </a:t>
            </a:r>
            <a:r>
              <a:rPr lang="en-GB" sz="1200" kern="1200" dirty="0" err="1" smtClean="0">
                <a:solidFill>
                  <a:schemeClr val="tx1"/>
                </a:solidFill>
                <a:effectLst/>
                <a:latin typeface="+mn-lt"/>
                <a:ea typeface="+mn-ea"/>
                <a:cs typeface="+mn-cs"/>
              </a:rPr>
              <a:t>Kyte</a:t>
            </a:r>
            <a:r>
              <a:rPr lang="en-GB" sz="1200" kern="1200" dirty="0" smtClean="0">
                <a:solidFill>
                  <a:schemeClr val="tx1"/>
                </a:solidFill>
                <a:effectLst/>
                <a:latin typeface="+mn-lt"/>
                <a:ea typeface="+mn-ea"/>
                <a:cs typeface="+mn-cs"/>
              </a:rPr>
              <a:t> et al., 2014).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Appropriate instrument selection is important to ensure it measures the health dimensions relevant to that particular set of patients (</a:t>
            </a:r>
            <a:r>
              <a:rPr lang="en-GB" sz="1200" kern="1200" dirty="0" err="1" smtClean="0">
                <a:solidFill>
                  <a:schemeClr val="tx1"/>
                </a:solidFill>
                <a:effectLst/>
                <a:latin typeface="+mn-lt"/>
                <a:ea typeface="+mn-ea"/>
                <a:cs typeface="+mn-cs"/>
              </a:rPr>
              <a:t>Weldring</a:t>
            </a:r>
            <a:r>
              <a:rPr lang="en-GB" sz="1200" kern="1200" dirty="0" smtClean="0">
                <a:solidFill>
                  <a:schemeClr val="tx1"/>
                </a:solidFill>
                <a:effectLst/>
                <a:latin typeface="+mn-lt"/>
                <a:ea typeface="+mn-ea"/>
                <a:cs typeface="+mn-cs"/>
              </a:rPr>
              <a:t> and Smith, 2013).</a:t>
            </a:r>
          </a:p>
          <a:p>
            <a:endParaRPr lang="en-GB" dirty="0"/>
          </a:p>
        </p:txBody>
      </p:sp>
      <p:sp>
        <p:nvSpPr>
          <p:cNvPr id="4" name="Slide Number Placeholder 3"/>
          <p:cNvSpPr>
            <a:spLocks noGrp="1"/>
          </p:cNvSpPr>
          <p:nvPr>
            <p:ph type="sldNum" sz="quarter" idx="10"/>
          </p:nvPr>
        </p:nvSpPr>
        <p:spPr/>
        <p:txBody>
          <a:bodyPr/>
          <a:lstStyle/>
          <a:p>
            <a:fld id="{BF49F2A9-1C6F-4A1F-838C-A961919585E9}" type="slidenum">
              <a:rPr lang="en-GB" smtClean="0"/>
              <a:t>9</a:t>
            </a:fld>
            <a:endParaRPr lang="en-GB"/>
          </a:p>
        </p:txBody>
      </p:sp>
    </p:spTree>
    <p:extLst>
      <p:ext uri="{BB962C8B-B14F-4D97-AF65-F5344CB8AC3E}">
        <p14:creationId xmlns:p14="http://schemas.microsoft.com/office/powerpoint/2010/main" val="72298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dirty="0" smtClean="0">
                <a:latin typeface="Tahoma" panose="020B0604030504040204" pitchFamily="34" charset="0"/>
                <a:ea typeface="Calibri" panose="020F0502020204030204" pitchFamily="34" charset="0"/>
                <a:cs typeface="Times New Roman" panose="02020603050405020304" pitchFamily="18" charset="0"/>
              </a:rPr>
              <a:t>Adherence </a:t>
            </a:r>
            <a:r>
              <a:rPr lang="en-GB" dirty="0">
                <a:latin typeface="Tahoma" panose="020B0604030504040204" pitchFamily="34" charset="0"/>
                <a:ea typeface="Calibri" panose="020F0502020204030204" pitchFamily="34" charset="0"/>
                <a:cs typeface="Times New Roman" panose="02020603050405020304" pitchFamily="18" charset="0"/>
              </a:rPr>
              <a:t>to section 33 of the </a:t>
            </a:r>
            <a:r>
              <a:rPr lang="en-GB" i="1" dirty="0">
                <a:latin typeface="Tahoma" panose="020B0604030504040204" pitchFamily="34" charset="0"/>
                <a:ea typeface="Calibri" panose="020F0502020204030204" pitchFamily="34" charset="0"/>
                <a:cs typeface="Times New Roman" panose="02020603050405020304" pitchFamily="18" charset="0"/>
              </a:rPr>
              <a:t>Data Protection Act (DPA) 1998 </a:t>
            </a:r>
            <a:r>
              <a:rPr lang="en-GB" dirty="0">
                <a:latin typeface="Tahoma" panose="020B0604030504040204" pitchFamily="34" charset="0"/>
                <a:ea typeface="Calibri" panose="020F0502020204030204" pitchFamily="34" charset="0"/>
                <a:cs typeface="Times New Roman" panose="02020603050405020304" pitchFamily="18" charset="0"/>
              </a:rPr>
              <a:t>was required</a:t>
            </a:r>
            <a:r>
              <a:rPr lang="en-GB" i="1" dirty="0">
                <a:latin typeface="Tahoma" panose="020B0604030504040204" pitchFamily="34" charset="0"/>
                <a:ea typeface="Calibri" panose="020F0502020204030204" pitchFamily="34" charset="0"/>
                <a:cs typeface="Times New Roman" panose="02020603050405020304" pitchFamily="18" charset="0"/>
              </a:rPr>
              <a:t>. </a:t>
            </a:r>
            <a:r>
              <a:rPr lang="en-GB" dirty="0">
                <a:latin typeface="Tahoma" panose="020B0604030504040204" pitchFamily="34" charset="0"/>
                <a:ea typeface="Calibri" panose="020F0502020204030204" pitchFamily="34" charset="0"/>
                <a:cs typeface="Times New Roman" panose="02020603050405020304" pitchFamily="18" charset="0"/>
              </a:rPr>
              <a:t>This legislation governs the processing of personal data and Section 33 provides some exemptions specifically for data processing for research, to ensure patient data remains unidentifiable. The following were addressed in this study to comply with this legislation;  </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dirty="0">
                <a:latin typeface="Tahoma" panose="020B0604030504040204" pitchFamily="34" charset="0"/>
                <a:ea typeface="Calibri" panose="020F0502020204030204" pitchFamily="34" charset="0"/>
                <a:cs typeface="Times New Roman" panose="02020603050405020304" pitchFamily="18" charset="0"/>
              </a:rPr>
              <a:t>The Healthcare Trust where the research took place had a general agreement with patients that their clinical data may be used for research, therefore </a:t>
            </a:r>
            <a:r>
              <a:rPr lang="en-GB" dirty="0">
                <a:latin typeface="Tahoma" panose="020B0604030504040204" pitchFamily="34" charset="0"/>
                <a:ea typeface="Calibri" panose="020F0502020204030204" pitchFamily="34" charset="0"/>
                <a:cs typeface="Times New Roman" panose="02020603050405020304" pitchFamily="18" charset="0"/>
              </a:rPr>
              <a:t>patient consent was not required.</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dirty="0">
                <a:latin typeface="Tahoma" panose="020B0604030504040204" pitchFamily="34" charset="0"/>
                <a:ea typeface="Calibri" panose="020F0502020204030204" pitchFamily="34" charset="0"/>
                <a:cs typeface="Times New Roman" panose="02020603050405020304" pitchFamily="18" charset="0"/>
              </a:rPr>
              <a:t>The patients at the Healthcare Trust who had opted out of having their data used for clinical research were removed from the data-set.</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dirty="0">
                <a:latin typeface="Tahoma" panose="020B0604030504040204" pitchFamily="34" charset="0"/>
                <a:ea typeface="Calibri" panose="020F0502020204030204" pitchFamily="34" charset="0"/>
                <a:cs typeface="Times New Roman" panose="02020603050405020304" pitchFamily="18" charset="0"/>
              </a:rPr>
              <a:t>Permission was gained from the </a:t>
            </a:r>
            <a:r>
              <a:rPr lang="en-US" dirty="0" err="1">
                <a:latin typeface="Tahoma" panose="020B0604030504040204" pitchFamily="34" charset="0"/>
                <a:ea typeface="Calibri" panose="020F0502020204030204" pitchFamily="34" charset="0"/>
                <a:cs typeface="Times New Roman" panose="02020603050405020304" pitchFamily="18" charset="0"/>
              </a:rPr>
              <a:t>Caldicott</a:t>
            </a:r>
            <a:r>
              <a:rPr lang="en-US" dirty="0">
                <a:latin typeface="Tahoma" panose="020B0604030504040204" pitchFamily="34" charset="0"/>
                <a:ea typeface="Calibri" panose="020F0502020204030204" pitchFamily="34" charset="0"/>
                <a:cs typeface="Times New Roman" panose="02020603050405020304" pitchFamily="18" charset="0"/>
              </a:rPr>
              <a:t> Guardian at the Healthcare Trust.</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dirty="0" smtClean="0">
                <a:latin typeface="Tahoma" panose="020B0604030504040204" pitchFamily="34" charset="0"/>
                <a:ea typeface="Calibri" panose="020F0502020204030204" pitchFamily="34" charset="0"/>
                <a:cs typeface="Times New Roman" panose="02020603050405020304" pitchFamily="18" charset="0"/>
              </a:rPr>
              <a:t>The data-set was </a:t>
            </a:r>
            <a:r>
              <a:rPr lang="en-US" dirty="0" err="1" smtClean="0">
                <a:latin typeface="Tahoma" panose="020B0604030504040204" pitchFamily="34" charset="0"/>
                <a:ea typeface="Calibri" panose="020F0502020204030204" pitchFamily="34" charset="0"/>
                <a:cs typeface="Times New Roman" panose="02020603050405020304" pitchFamily="18" charset="0"/>
              </a:rPr>
              <a:t>anonymised</a:t>
            </a:r>
            <a:r>
              <a:rPr lang="en-US" dirty="0" smtClean="0">
                <a:latin typeface="Tahoma" panose="020B0604030504040204" pitchFamily="34" charset="0"/>
                <a:ea typeface="Calibri" panose="020F0502020204030204" pitchFamily="34" charset="0"/>
                <a:cs typeface="Times New Roman" panose="02020603050405020304" pitchFamily="18" charset="0"/>
              </a:rPr>
              <a:t> and made non-identifiable then extracted by a gatekeeper, who was a person who had </a:t>
            </a:r>
            <a:r>
              <a:rPr lang="en-US" dirty="0" err="1" smtClean="0">
                <a:latin typeface="Tahoma" panose="020B0604030504040204" pitchFamily="34" charset="0"/>
                <a:ea typeface="Calibri" panose="020F0502020204030204" pitchFamily="34" charset="0"/>
                <a:cs typeface="Times New Roman" panose="02020603050405020304" pitchFamily="18" charset="0"/>
              </a:rPr>
              <a:t>authorised</a:t>
            </a:r>
            <a:r>
              <a:rPr lang="en-US" dirty="0" smtClean="0">
                <a:latin typeface="Tahoma" panose="020B0604030504040204" pitchFamily="34" charset="0"/>
                <a:ea typeface="Calibri" panose="020F0502020204030204" pitchFamily="34" charset="0"/>
                <a:cs typeface="Times New Roman" panose="02020603050405020304" pitchFamily="18" charset="0"/>
              </a:rPr>
              <a:t> access to the data-set, on behalf of the researcher. </a:t>
            </a:r>
          </a:p>
          <a:p>
            <a:pPr marL="342900" lvl="0" indent="-342900">
              <a:lnSpc>
                <a:spcPct val="150000"/>
              </a:lnSpc>
              <a:spcAft>
                <a:spcPts val="800"/>
              </a:spcAft>
              <a:buFont typeface="Symbol" panose="05050102010706020507" pitchFamily="18" charset="2"/>
              <a:buChar char=""/>
            </a:pPr>
            <a:r>
              <a:rPr lang="en-US" dirty="0" smtClean="0">
                <a:latin typeface="Tahoma" panose="020B0604030504040204" pitchFamily="34" charset="0"/>
                <a:ea typeface="Calibri" panose="020F0502020204030204" pitchFamily="34" charset="0"/>
                <a:cs typeface="Times New Roman" panose="02020603050405020304" pitchFamily="18" charset="0"/>
              </a:rPr>
              <a:t>Excel spreadsheet allows you to store , manipulate and </a:t>
            </a:r>
            <a:r>
              <a:rPr lang="en-US" dirty="0" err="1" smtClean="0">
                <a:latin typeface="Tahoma" panose="020B0604030504040204" pitchFamily="34" charset="0"/>
                <a:ea typeface="Calibri" panose="020F0502020204030204" pitchFamily="34" charset="0"/>
                <a:cs typeface="Times New Roman" panose="02020603050405020304" pitchFamily="18" charset="0"/>
              </a:rPr>
              <a:t>aanalyse</a:t>
            </a:r>
            <a:r>
              <a:rPr lang="en-US" dirty="0" smtClean="0">
                <a:latin typeface="Tahoma" panose="020B0604030504040204" pitchFamily="34" charset="0"/>
                <a:ea typeface="Calibri" panose="020F0502020204030204" pitchFamily="34" charset="0"/>
                <a:cs typeface="Times New Roman" panose="02020603050405020304" pitchFamily="18" charset="0"/>
              </a:rPr>
              <a:t> the data</a:t>
            </a: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US" dirty="0">
                <a:latin typeface="Tahoma" panose="020B0604030504040204" pitchFamily="34" charset="0"/>
                <a:ea typeface="Calibri" panose="020F0502020204030204" pitchFamily="34" charset="0"/>
                <a:cs typeface="Times New Roman" panose="02020603050405020304" pitchFamily="18" charset="0"/>
              </a:rPr>
              <a:t> </a:t>
            </a:r>
            <a:endParaRPr lang="en-GB" dirty="0">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0E1C262-144E-A548-8813-39BC6F5004D7}" type="slidenum">
              <a:rPr lang="en-US" smtClean="0"/>
              <a:t>11</a:t>
            </a:fld>
            <a:endParaRPr lang="en-US" dirty="0"/>
          </a:p>
        </p:txBody>
      </p:sp>
    </p:spTree>
    <p:extLst>
      <p:ext uri="{BB962C8B-B14F-4D97-AF65-F5344CB8AC3E}">
        <p14:creationId xmlns:p14="http://schemas.microsoft.com/office/powerpoint/2010/main" val="2923014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Cover">
    <p:spTree>
      <p:nvGrpSpPr>
        <p:cNvPr id="1" name=""/>
        <p:cNvGrpSpPr/>
        <p:nvPr/>
      </p:nvGrpSpPr>
      <p:grpSpPr>
        <a:xfrm>
          <a:off x="0" y="0"/>
          <a:ext cx="0" cy="0"/>
          <a:chOff x="0" y="0"/>
          <a:chExt cx="0" cy="0"/>
        </a:xfrm>
      </p:grpSpPr>
      <p:sp>
        <p:nvSpPr>
          <p:cNvPr id="2" name="Title 1"/>
          <p:cNvSpPr>
            <a:spLocks noGrp="1"/>
          </p:cNvSpPr>
          <p:nvPr>
            <p:ph type="ctrTitle"/>
          </p:nvPr>
        </p:nvSpPr>
        <p:spPr>
          <a:xfrm>
            <a:off x="334171" y="3429000"/>
            <a:ext cx="4033637" cy="1656184"/>
          </a:xfrm>
        </p:spPr>
        <p:txBody>
          <a:bodyPr lIns="0" tIns="0" rIns="0" bIns="0" anchor="b"/>
          <a:lstStyle>
            <a:lvl1pPr>
              <a:defRPr sz="3000"/>
            </a:lvl1pPr>
          </a:lstStyle>
          <a:p>
            <a:r>
              <a:rPr lang="en-US" dirty="0" smtClean="0"/>
              <a:t>Click to edit Master title style</a:t>
            </a:r>
            <a:endParaRPr lang="en-GB" dirty="0"/>
          </a:p>
        </p:txBody>
      </p:sp>
      <p:sp>
        <p:nvSpPr>
          <p:cNvPr id="3" name="Subtitle 2"/>
          <p:cNvSpPr>
            <a:spLocks noGrp="1"/>
          </p:cNvSpPr>
          <p:nvPr>
            <p:ph type="subTitle" idx="1"/>
          </p:nvPr>
        </p:nvSpPr>
        <p:spPr>
          <a:xfrm>
            <a:off x="334171" y="5195869"/>
            <a:ext cx="4781231" cy="745239"/>
          </a:xfrm>
        </p:spPr>
        <p:txBody>
          <a:bodyPr lIns="0" tIns="0" rIns="0" bIns="0"/>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pic>
        <p:nvPicPr>
          <p:cNvPr id="11" name="Picture 10"/>
          <p:cNvPicPr>
            <a:picLocks noChangeAspect="1"/>
          </p:cNvPicPr>
          <p:nvPr userDrawn="1"/>
        </p:nvPicPr>
        <p:blipFill>
          <a:blip r:embed="rId2"/>
          <a:stretch>
            <a:fillRect/>
          </a:stretch>
        </p:blipFill>
        <p:spPr>
          <a:xfrm>
            <a:off x="8592277" y="260649"/>
            <a:ext cx="3257643" cy="899889"/>
          </a:xfrm>
          <a:prstGeom prst="rect">
            <a:avLst/>
          </a:prstGeom>
        </p:spPr>
      </p:pic>
      <p:sp>
        <p:nvSpPr>
          <p:cNvPr id="15" name="Freeform 14"/>
          <p:cNvSpPr/>
          <p:nvPr userDrawn="1"/>
        </p:nvSpPr>
        <p:spPr>
          <a:xfrm>
            <a:off x="334172"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Freeform 13"/>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13" y="6328987"/>
            <a:ext cx="3518223" cy="290034"/>
          </a:xfrm>
          <a:prstGeom prst="rect">
            <a:avLst/>
          </a:prstGeom>
        </p:spPr>
      </p:pic>
    </p:spTree>
    <p:extLst>
      <p:ext uri="{BB962C8B-B14F-4D97-AF65-F5344CB8AC3E}">
        <p14:creationId xmlns:p14="http://schemas.microsoft.com/office/powerpoint/2010/main" val="1915874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0" name="Group 9"/>
          <p:cNvGrpSpPr/>
          <p:nvPr userDrawn="1"/>
        </p:nvGrpSpPr>
        <p:grpSpPr>
          <a:xfrm>
            <a:off x="10890425" y="6057596"/>
            <a:ext cx="983467" cy="539757"/>
            <a:chOff x="250628" y="260648"/>
            <a:chExt cx="8659372" cy="6336704"/>
          </a:xfrm>
        </p:grpSpPr>
        <p:sp>
          <p:nvSpPr>
            <p:cNvPr id="11" name="Freeform 10"/>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11"/>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4" name="Oval 13"/>
          <p:cNvSpPr/>
          <p:nvPr userDrawn="1"/>
        </p:nvSpPr>
        <p:spPr>
          <a:xfrm>
            <a:off x="11400879" y="355053"/>
            <a:ext cx="401295" cy="3009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5"/>
                </a:solidFill>
              </a:defRPr>
            </a:lvl1pPr>
          </a:lstStyle>
          <a:p>
            <a:pPr lvl="0"/>
            <a:r>
              <a:rPr lang="en-US" smtClean="0"/>
              <a:t>INSERT DOCUMENT TITLE</a:t>
            </a:r>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ssio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946418"/>
            <a:ext cx="4033637" cy="944277"/>
          </a:xfrm>
        </p:spPr>
        <p:txBody>
          <a:bodyPr lIns="0" tIns="0" rIns="0" bIns="0" anchor="t"/>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12"/>
          <p:cNvSpPr>
            <a:spLocks noGrp="1"/>
          </p:cNvSpPr>
          <p:nvPr>
            <p:ph type="body" sz="quarter" idx="10" hasCustomPrompt="1"/>
          </p:nvPr>
        </p:nvSpPr>
        <p:spPr>
          <a:xfrm>
            <a:off x="826313" y="3284984"/>
            <a:ext cx="2592916" cy="1800200"/>
          </a:xfrm>
        </p:spPr>
        <p:txBody>
          <a:bodyPr lIns="0" tIns="0" rIns="0" bIns="0" anchor="b"/>
          <a:lstStyle>
            <a:lvl1pPr marL="0" indent="0">
              <a:buNone/>
              <a:defRPr sz="11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1</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813782"/>
            <a:ext cx="4033637" cy="944277"/>
          </a:xfrm>
        </p:spPr>
        <p:txBody>
          <a:bodyPr lIns="0" tIns="0" rIns="0" bIns="0" anchor="b"/>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4701" y="188641"/>
            <a:ext cx="10396736" cy="1030593"/>
          </a:xfrm>
        </p:spPr>
        <p:txBody>
          <a:bodyPr lIns="0" tIns="0" rIns="0" bIns="0" anchor="b"/>
          <a:lstStyle>
            <a:lvl1pPr>
              <a:defRPr sz="3200" b="1"/>
            </a:lvl1pPr>
          </a:lstStyle>
          <a:p>
            <a:r>
              <a:rPr lang="en-US" dirty="0" smtClean="0"/>
              <a:t>Click to edit Master title style</a:t>
            </a:r>
            <a:endParaRPr lang="en-US" dirty="0"/>
          </a:p>
        </p:txBody>
      </p:sp>
      <p:grpSp>
        <p:nvGrpSpPr>
          <p:cNvPr id="9" name="Group 8"/>
          <p:cNvGrpSpPr/>
          <p:nvPr userDrawn="1"/>
        </p:nvGrpSpPr>
        <p:grpSpPr>
          <a:xfrm>
            <a:off x="10890425" y="6057596"/>
            <a:ext cx="983467" cy="539757"/>
            <a:chOff x="250628" y="260648"/>
            <a:chExt cx="8659372" cy="6336704"/>
          </a:xfrm>
        </p:grpSpPr>
        <p:sp>
          <p:nvSpPr>
            <p:cNvPr id="7" name="Freeform 6"/>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Freeform 7"/>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2" name="Content Placeholder 11"/>
          <p:cNvSpPr>
            <a:spLocks noGrp="1"/>
          </p:cNvSpPr>
          <p:nvPr>
            <p:ph sz="quarter" idx="10"/>
          </p:nvPr>
        </p:nvSpPr>
        <p:spPr>
          <a:xfrm>
            <a:off x="694701" y="1484784"/>
            <a:ext cx="10396736" cy="3816350"/>
          </a:xfrm>
        </p:spPr>
        <p:txBody>
          <a:bodyPr lIns="0" tIns="0" rIns="0" bIns="0"/>
          <a:lstStyle>
            <a:lvl2pPr>
              <a:defRPr sz="23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Oval 15"/>
          <p:cNvSpPr/>
          <p:nvPr userDrawn="1"/>
        </p:nvSpPr>
        <p:spPr>
          <a:xfrm>
            <a:off x="11400879" y="355053"/>
            <a:ext cx="401295" cy="300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1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6"/>
                </a:solidFill>
              </a:defRPr>
            </a:lvl1pPr>
          </a:lstStyle>
          <a:p>
            <a:pPr lvl="0"/>
            <a:r>
              <a:rPr lang="en-US" smtClean="0"/>
              <a:t>INSERT DOCUMENT TITLE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0" name="Group 9"/>
          <p:cNvGrpSpPr/>
          <p:nvPr userDrawn="1"/>
        </p:nvGrpSpPr>
        <p:grpSpPr>
          <a:xfrm>
            <a:off x="10890425" y="6057596"/>
            <a:ext cx="983467" cy="539757"/>
            <a:chOff x="250628" y="260648"/>
            <a:chExt cx="8659372" cy="6336704"/>
          </a:xfrm>
        </p:grpSpPr>
        <p:sp>
          <p:nvSpPr>
            <p:cNvPr id="11" name="Freeform 10"/>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11"/>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4" name="Oval 13"/>
          <p:cNvSpPr/>
          <p:nvPr userDrawn="1"/>
        </p:nvSpPr>
        <p:spPr>
          <a:xfrm>
            <a:off x="11400879" y="355053"/>
            <a:ext cx="401295" cy="300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6"/>
                </a:solidFill>
              </a:defRPr>
            </a:lvl1pPr>
          </a:lstStyle>
          <a:p>
            <a:pPr lvl="0"/>
            <a:r>
              <a:rPr lang="en-US" smtClean="0"/>
              <a:t>INSERT DOCUMENT TITLE</a:t>
            </a:r>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946418"/>
            <a:ext cx="4033637" cy="944277"/>
          </a:xfrm>
        </p:spPr>
        <p:txBody>
          <a:bodyPr lIns="0" tIns="0" rIns="0" bIns="0" anchor="t"/>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12"/>
          <p:cNvSpPr>
            <a:spLocks noGrp="1"/>
          </p:cNvSpPr>
          <p:nvPr>
            <p:ph type="body" sz="quarter" idx="10" hasCustomPrompt="1"/>
          </p:nvPr>
        </p:nvSpPr>
        <p:spPr>
          <a:xfrm>
            <a:off x="826313" y="3284984"/>
            <a:ext cx="2592916" cy="1800200"/>
          </a:xfrm>
        </p:spPr>
        <p:txBody>
          <a:bodyPr lIns="0" tIns="0" rIns="0" bIns="0" anchor="b"/>
          <a:lstStyle>
            <a:lvl1pPr marL="0" indent="0">
              <a:buNone/>
              <a:defRPr sz="11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1</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813782"/>
            <a:ext cx="4033637" cy="944277"/>
          </a:xfrm>
        </p:spPr>
        <p:txBody>
          <a:bodyPr lIns="0" tIns="0" rIns="0" bIns="0" anchor="b"/>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4603" y="188641"/>
            <a:ext cx="10396736" cy="1030593"/>
          </a:xfrm>
        </p:spPr>
        <p:txBody>
          <a:bodyPr lIns="0" tIns="0" rIns="0" bIns="0" anchor="b"/>
          <a:lstStyle>
            <a:lvl1pPr>
              <a:defRPr sz="3200" b="1"/>
            </a:lvl1pPr>
          </a:lstStyle>
          <a:p>
            <a:r>
              <a:rPr lang="en-US" dirty="0" smtClean="0"/>
              <a:t>Click to edit Master title style</a:t>
            </a:r>
            <a:endParaRPr lang="en-US" dirty="0"/>
          </a:p>
        </p:txBody>
      </p:sp>
      <p:grpSp>
        <p:nvGrpSpPr>
          <p:cNvPr id="9" name="Group 8"/>
          <p:cNvGrpSpPr/>
          <p:nvPr userDrawn="1"/>
        </p:nvGrpSpPr>
        <p:grpSpPr>
          <a:xfrm>
            <a:off x="10890425" y="6057596"/>
            <a:ext cx="983467" cy="539757"/>
            <a:chOff x="250628" y="260648"/>
            <a:chExt cx="8659372" cy="6336704"/>
          </a:xfrm>
        </p:grpSpPr>
        <p:sp>
          <p:nvSpPr>
            <p:cNvPr id="7" name="Freeform 6"/>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Freeform 7"/>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2" name="Content Placeholder 11"/>
          <p:cNvSpPr>
            <a:spLocks noGrp="1"/>
          </p:cNvSpPr>
          <p:nvPr>
            <p:ph sz="quarter" idx="10"/>
          </p:nvPr>
        </p:nvSpPr>
        <p:spPr>
          <a:xfrm>
            <a:off x="704603" y="1484784"/>
            <a:ext cx="10396736" cy="3816350"/>
          </a:xfrm>
        </p:spPr>
        <p:txBody>
          <a:bodyPr lIns="0" tIns="0" rIns="0" bIns="0"/>
          <a:lstStyle>
            <a:lvl2pPr>
              <a:defRPr sz="23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Oval 15"/>
          <p:cNvSpPr/>
          <p:nvPr userDrawn="1"/>
        </p:nvSpPr>
        <p:spPr>
          <a:xfrm>
            <a:off x="11400879" y="355053"/>
            <a:ext cx="401295" cy="300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1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5"/>
                </a:solidFill>
              </a:defRPr>
            </a:lvl1pPr>
          </a:lstStyle>
          <a:p>
            <a:pPr lvl="0"/>
            <a:r>
              <a:rPr lang="en-US" smtClean="0"/>
              <a:t>INSERT DOCUMENT TITLE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0" name="Group 9"/>
          <p:cNvGrpSpPr/>
          <p:nvPr userDrawn="1"/>
        </p:nvGrpSpPr>
        <p:grpSpPr>
          <a:xfrm>
            <a:off x="10890425" y="6057596"/>
            <a:ext cx="983467" cy="539757"/>
            <a:chOff x="250628" y="260648"/>
            <a:chExt cx="8659372" cy="6336704"/>
          </a:xfrm>
        </p:grpSpPr>
        <p:sp>
          <p:nvSpPr>
            <p:cNvPr id="11" name="Freeform 10"/>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11"/>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4" name="Oval 13"/>
          <p:cNvSpPr/>
          <p:nvPr userDrawn="1"/>
        </p:nvSpPr>
        <p:spPr>
          <a:xfrm>
            <a:off x="11400879" y="355053"/>
            <a:ext cx="401295" cy="300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5"/>
                </a:solidFill>
              </a:defRPr>
            </a:lvl1pPr>
          </a:lstStyle>
          <a:p>
            <a:pPr lvl="0"/>
            <a:r>
              <a:rPr lang="en-US" smtClean="0"/>
              <a:t>INSERT DOCUMENT TITLE</a:t>
            </a:r>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946418"/>
            <a:ext cx="4033637" cy="944277"/>
          </a:xfrm>
        </p:spPr>
        <p:txBody>
          <a:bodyPr lIns="0" tIns="0" rIns="0" bIns="0" anchor="t"/>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12"/>
          <p:cNvSpPr>
            <a:spLocks noGrp="1"/>
          </p:cNvSpPr>
          <p:nvPr>
            <p:ph type="body" sz="quarter" idx="10" hasCustomPrompt="1"/>
          </p:nvPr>
        </p:nvSpPr>
        <p:spPr>
          <a:xfrm>
            <a:off x="792027" y="3284984"/>
            <a:ext cx="2592916" cy="1800200"/>
          </a:xfrm>
        </p:spPr>
        <p:txBody>
          <a:bodyPr lIns="0" tIns="0" rIns="0" bIns="0" anchor="b"/>
          <a:lstStyle>
            <a:lvl1pPr marL="0" indent="0">
              <a:buNone/>
              <a:defRPr sz="11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1</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ext uri="{BB962C8B-B14F-4D97-AF65-F5344CB8AC3E}">
        <p14:creationId xmlns:p14="http://schemas.microsoft.com/office/powerpoint/2010/main" val="3654730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813782"/>
            <a:ext cx="4033637" cy="944277"/>
          </a:xfrm>
        </p:spPr>
        <p:txBody>
          <a:bodyPr lIns="0" tIns="0" rIns="0" bIns="0" anchor="b"/>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1867" y="188641"/>
            <a:ext cx="10396736" cy="1030593"/>
          </a:xfrm>
        </p:spPr>
        <p:txBody>
          <a:bodyPr lIns="0" tIns="0" rIns="0" bIns="0" anchor="b"/>
          <a:lstStyle>
            <a:lvl1pPr>
              <a:defRPr sz="3200" b="1"/>
            </a:lvl1pPr>
          </a:lstStyle>
          <a:p>
            <a:r>
              <a:rPr lang="en-US" dirty="0" smtClean="0"/>
              <a:t>Click to edit Master title style</a:t>
            </a:r>
            <a:endParaRPr lang="en-US" dirty="0"/>
          </a:p>
        </p:txBody>
      </p:sp>
      <p:grpSp>
        <p:nvGrpSpPr>
          <p:cNvPr id="9" name="Group 8"/>
          <p:cNvGrpSpPr/>
          <p:nvPr userDrawn="1"/>
        </p:nvGrpSpPr>
        <p:grpSpPr>
          <a:xfrm>
            <a:off x="10890425" y="6057596"/>
            <a:ext cx="983467" cy="539757"/>
            <a:chOff x="250628" y="260648"/>
            <a:chExt cx="8659372" cy="6336704"/>
          </a:xfrm>
        </p:grpSpPr>
        <p:sp>
          <p:nvSpPr>
            <p:cNvPr id="7" name="Freeform 6"/>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Freeform 7"/>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2" name="Content Placeholder 11"/>
          <p:cNvSpPr>
            <a:spLocks noGrp="1"/>
          </p:cNvSpPr>
          <p:nvPr>
            <p:ph sz="quarter" idx="10"/>
          </p:nvPr>
        </p:nvSpPr>
        <p:spPr>
          <a:xfrm>
            <a:off x="491867" y="1484784"/>
            <a:ext cx="10396736" cy="3816350"/>
          </a:xfrm>
        </p:spPr>
        <p:txBody>
          <a:bodyPr lIns="0" tIns="0" rIns="0" bIns="0"/>
          <a:lstStyle>
            <a:lvl2pPr>
              <a:defRPr sz="23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Oval 15"/>
          <p:cNvSpPr/>
          <p:nvPr userDrawn="1"/>
        </p:nvSpPr>
        <p:spPr>
          <a:xfrm>
            <a:off x="11400879" y="355053"/>
            <a:ext cx="401295" cy="300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4"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1"/>
                </a:solidFill>
              </a:defRPr>
            </a:lvl1pPr>
          </a:lstStyle>
          <a:p>
            <a:pPr lvl="0"/>
            <a:r>
              <a:rPr lang="en-US" smtClean="0"/>
              <a:t>INSERT DOCUMENT TITLE</a:t>
            </a:r>
            <a:endParaRPr lang="en-US" dirty="0"/>
          </a:p>
        </p:txBody>
      </p:sp>
    </p:spTree>
    <p:extLst>
      <p:ext uri="{BB962C8B-B14F-4D97-AF65-F5344CB8AC3E}">
        <p14:creationId xmlns:p14="http://schemas.microsoft.com/office/powerpoint/2010/main" val="922123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Oval 5"/>
          <p:cNvSpPr/>
          <p:nvPr userDrawn="1"/>
        </p:nvSpPr>
        <p:spPr>
          <a:xfrm>
            <a:off x="11400879" y="355053"/>
            <a:ext cx="401295" cy="300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grpSp>
        <p:nvGrpSpPr>
          <p:cNvPr id="7" name="Group 6"/>
          <p:cNvGrpSpPr/>
          <p:nvPr userDrawn="1"/>
        </p:nvGrpSpPr>
        <p:grpSpPr>
          <a:xfrm>
            <a:off x="10890425" y="6057596"/>
            <a:ext cx="983467" cy="539757"/>
            <a:chOff x="250628" y="260648"/>
            <a:chExt cx="8659372" cy="6336704"/>
          </a:xfrm>
        </p:grpSpPr>
        <p:sp>
          <p:nvSpPr>
            <p:cNvPr id="8" name="Freeform 7"/>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Freeform 8"/>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0"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1"/>
                </a:solidFill>
              </a:defRPr>
            </a:lvl1pPr>
          </a:lstStyle>
          <a:p>
            <a:pPr lvl="0"/>
            <a:r>
              <a:rPr lang="en-US" smtClean="0"/>
              <a:t>INSERT DOCUMENT TITLE</a:t>
            </a:r>
            <a:endParaRPr lang="en-US" dirty="0"/>
          </a:p>
        </p:txBody>
      </p:sp>
    </p:spTree>
    <p:extLst>
      <p:ext uri="{BB962C8B-B14F-4D97-AF65-F5344CB8AC3E}">
        <p14:creationId xmlns:p14="http://schemas.microsoft.com/office/powerpoint/2010/main" val="824512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2BEDAD2-F182-47CE-BD3F-C6F0364DD786}" type="datetimeFigureOut">
              <a:rPr lang="en-GB" smtClean="0"/>
              <a:t>13/11/2018</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9D08E1DF-9BD0-4CDE-8FAC-90758FA8D5B4}" type="slidenum">
              <a:rPr lang="en-GB" smtClean="0"/>
              <a:t>‹#›</a:t>
            </a:fld>
            <a:endParaRPr lang="en-GB"/>
          </a:p>
        </p:txBody>
      </p:sp>
    </p:spTree>
    <p:extLst>
      <p:ext uri="{BB962C8B-B14F-4D97-AF65-F5344CB8AC3E}">
        <p14:creationId xmlns:p14="http://schemas.microsoft.com/office/powerpoint/2010/main" val="3588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946418"/>
            <a:ext cx="4033637" cy="944277"/>
          </a:xfrm>
        </p:spPr>
        <p:txBody>
          <a:bodyPr lIns="0" tIns="0" rIns="0" bIns="0" anchor="t"/>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Placeholder 12"/>
          <p:cNvSpPr>
            <a:spLocks noGrp="1"/>
          </p:cNvSpPr>
          <p:nvPr>
            <p:ph type="body" sz="quarter" idx="10" hasCustomPrompt="1"/>
          </p:nvPr>
        </p:nvSpPr>
        <p:spPr>
          <a:xfrm>
            <a:off x="834717" y="3284984"/>
            <a:ext cx="2592916" cy="1800200"/>
          </a:xfrm>
        </p:spPr>
        <p:txBody>
          <a:bodyPr lIns="0" tIns="0" rIns="0" bIns="0" anchor="b"/>
          <a:lstStyle>
            <a:lvl1pPr marL="0" indent="0">
              <a:buNone/>
              <a:defRPr sz="11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1</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in Divider">
    <p:spTree>
      <p:nvGrpSpPr>
        <p:cNvPr id="1" name=""/>
        <p:cNvGrpSpPr/>
        <p:nvPr/>
      </p:nvGrpSpPr>
      <p:grpSpPr>
        <a:xfrm>
          <a:off x="0" y="0"/>
          <a:ext cx="0" cy="0"/>
          <a:chOff x="0" y="0"/>
          <a:chExt cx="0" cy="0"/>
        </a:xfrm>
      </p:grpSpPr>
      <p:sp>
        <p:nvSpPr>
          <p:cNvPr id="7" name="Rectangle 6"/>
          <p:cNvSpPr/>
          <p:nvPr userDrawn="1"/>
        </p:nvSpPr>
        <p:spPr>
          <a:xfrm>
            <a:off x="312000" y="260648"/>
            <a:ext cx="11568000" cy="6336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ctrTitle"/>
          </p:nvPr>
        </p:nvSpPr>
        <p:spPr>
          <a:xfrm>
            <a:off x="834716" y="4813782"/>
            <a:ext cx="4033637" cy="944277"/>
          </a:xfrm>
        </p:spPr>
        <p:txBody>
          <a:bodyPr lIns="0" tIns="0" rIns="0" bIns="0" anchor="b"/>
          <a:lstStyle>
            <a:lvl1pPr>
              <a:defRPr sz="27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834716" y="5878837"/>
            <a:ext cx="4781231" cy="745239"/>
          </a:xfrm>
        </p:spPr>
        <p:txBody>
          <a:bodyPr lIns="0" tIns="0" rIns="0" bIns="0"/>
          <a:lstStyle>
            <a:lvl1pPr marL="0" indent="0" algn="l">
              <a:buNone/>
              <a:defRPr sz="180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10" name="Freeform 9"/>
          <p:cNvSpPr/>
          <p:nvPr userDrawn="1"/>
        </p:nvSpPr>
        <p:spPr>
          <a:xfrm>
            <a:off x="312001" y="260648"/>
            <a:ext cx="939988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10"/>
          <p:cNvSpPr/>
          <p:nvPr userDrawn="1"/>
        </p:nvSpPr>
        <p:spPr>
          <a:xfrm>
            <a:off x="2810283" y="260650"/>
            <a:ext cx="9069717"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5203" y="332656"/>
            <a:ext cx="2913405" cy="1122378"/>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4603" y="188641"/>
            <a:ext cx="10396736" cy="1030593"/>
          </a:xfrm>
        </p:spPr>
        <p:txBody>
          <a:bodyPr lIns="0" tIns="0" rIns="0" bIns="0" anchor="b"/>
          <a:lstStyle>
            <a:lvl1pPr>
              <a:defRPr sz="3200" b="1"/>
            </a:lvl1pPr>
          </a:lstStyle>
          <a:p>
            <a:r>
              <a:rPr lang="en-US" dirty="0" smtClean="0"/>
              <a:t>Click to edit Master title style</a:t>
            </a:r>
            <a:endParaRPr lang="en-US" dirty="0"/>
          </a:p>
        </p:txBody>
      </p:sp>
      <p:grpSp>
        <p:nvGrpSpPr>
          <p:cNvPr id="9" name="Group 8"/>
          <p:cNvGrpSpPr/>
          <p:nvPr userDrawn="1"/>
        </p:nvGrpSpPr>
        <p:grpSpPr>
          <a:xfrm>
            <a:off x="10890425" y="6057596"/>
            <a:ext cx="983467" cy="539757"/>
            <a:chOff x="250628" y="260648"/>
            <a:chExt cx="8659372" cy="6336704"/>
          </a:xfrm>
        </p:grpSpPr>
        <p:sp>
          <p:nvSpPr>
            <p:cNvPr id="7" name="Freeform 6"/>
            <p:cNvSpPr/>
            <p:nvPr userDrawn="1"/>
          </p:nvSpPr>
          <p:spPr>
            <a:xfrm>
              <a:off x="250628" y="260648"/>
              <a:ext cx="7049911" cy="6336704"/>
            </a:xfrm>
            <a:custGeom>
              <a:avLst/>
              <a:gdLst>
                <a:gd name="connsiteX0" fmla="*/ 0 w 7049911"/>
                <a:gd name="connsiteY0" fmla="*/ 0 h 6336704"/>
                <a:gd name="connsiteX1" fmla="*/ 2861623 w 7049911"/>
                <a:gd name="connsiteY1" fmla="*/ 0 h 6336704"/>
                <a:gd name="connsiteX2" fmla="*/ 2906470 w 7049911"/>
                <a:gd name="connsiteY2" fmla="*/ 20275 h 6336704"/>
                <a:gd name="connsiteX3" fmla="*/ 7047672 w 7049911"/>
                <a:gd name="connsiteY3" fmla="*/ 6248158 h 6336704"/>
                <a:gd name="connsiteX4" fmla="*/ 7049911 w 7049911"/>
                <a:gd name="connsiteY4" fmla="*/ 6336704 h 6336704"/>
                <a:gd name="connsiteX5" fmla="*/ 4287101 w 7049911"/>
                <a:gd name="connsiteY5" fmla="*/ 6336704 h 6336704"/>
                <a:gd name="connsiteX6" fmla="*/ 4285736 w 7049911"/>
                <a:gd name="connsiteY6" fmla="*/ 6309687 h 6336704"/>
                <a:gd name="connsiteX7" fmla="*/ 197932 w 7049911"/>
                <a:gd name="connsiteY7" fmla="*/ 2221876 h 6336704"/>
                <a:gd name="connsiteX8" fmla="*/ 0 w 7049911"/>
                <a:gd name="connsiteY8" fmla="*/ 2211880 h 63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911" h="6336704">
                  <a:moveTo>
                    <a:pt x="0" y="0"/>
                  </a:moveTo>
                  <a:lnTo>
                    <a:pt x="2861623" y="0"/>
                  </a:lnTo>
                  <a:lnTo>
                    <a:pt x="2906470" y="20275"/>
                  </a:lnTo>
                  <a:cubicBezTo>
                    <a:pt x="5255641" y="1152224"/>
                    <a:pt x="6908395" y="3500539"/>
                    <a:pt x="7047672" y="6248158"/>
                  </a:cubicBezTo>
                  <a:lnTo>
                    <a:pt x="7049911" y="6336704"/>
                  </a:lnTo>
                  <a:lnTo>
                    <a:pt x="4287101" y="6336704"/>
                  </a:lnTo>
                  <a:lnTo>
                    <a:pt x="4285736" y="6309687"/>
                  </a:lnTo>
                  <a:cubicBezTo>
                    <a:pt x="4066847" y="4154297"/>
                    <a:pt x="2353318" y="2440765"/>
                    <a:pt x="197932" y="2221876"/>
                  </a:cubicBezTo>
                  <a:lnTo>
                    <a:pt x="0" y="22118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Freeform 7"/>
            <p:cNvSpPr/>
            <p:nvPr userDrawn="1"/>
          </p:nvSpPr>
          <p:spPr>
            <a:xfrm>
              <a:off x="2107712" y="260649"/>
              <a:ext cx="6802288" cy="5623009"/>
            </a:xfrm>
            <a:custGeom>
              <a:avLst/>
              <a:gdLst>
                <a:gd name="connsiteX0" fmla="*/ 0 w 6802288"/>
                <a:gd name="connsiteY0" fmla="*/ 0 h 5623009"/>
                <a:gd name="connsiteX1" fmla="*/ 2941186 w 6802288"/>
                <a:gd name="connsiteY1" fmla="*/ 0 h 5623009"/>
                <a:gd name="connsiteX2" fmla="*/ 2999896 w 6802288"/>
                <a:gd name="connsiteY2" fmla="*/ 136503 h 5623009"/>
                <a:gd name="connsiteX3" fmla="*/ 6659738 w 6802288"/>
                <a:gd name="connsiteY3" fmla="*/ 2707070 h 5623009"/>
                <a:gd name="connsiteX4" fmla="*/ 6802288 w 6802288"/>
                <a:gd name="connsiteY4" fmla="*/ 2714269 h 5623009"/>
                <a:gd name="connsiteX5" fmla="*/ 6802288 w 6802288"/>
                <a:gd name="connsiteY5" fmla="*/ 5623009 h 5623009"/>
                <a:gd name="connsiteX6" fmla="*/ 6750908 w 6802288"/>
                <a:gd name="connsiteY6" fmla="*/ 5621710 h 5623009"/>
                <a:gd name="connsiteX7" fmla="*/ 31153 w 6802288"/>
                <a:gd name="connsiteY7" fmla="*/ 134977 h 56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88" h="5623009">
                  <a:moveTo>
                    <a:pt x="0" y="0"/>
                  </a:moveTo>
                  <a:lnTo>
                    <a:pt x="2941186" y="0"/>
                  </a:lnTo>
                  <a:lnTo>
                    <a:pt x="2999896" y="136503"/>
                  </a:lnTo>
                  <a:cubicBezTo>
                    <a:pt x="3675203" y="1537999"/>
                    <a:pt x="5043198" y="2542903"/>
                    <a:pt x="6659738" y="2707070"/>
                  </a:cubicBezTo>
                  <a:lnTo>
                    <a:pt x="6802288" y="2714269"/>
                  </a:lnTo>
                  <a:lnTo>
                    <a:pt x="6802288" y="5623009"/>
                  </a:lnTo>
                  <a:lnTo>
                    <a:pt x="6750908" y="5621710"/>
                  </a:lnTo>
                  <a:cubicBezTo>
                    <a:pt x="3503727" y="5457109"/>
                    <a:pt x="814252" y="3178641"/>
                    <a:pt x="31153" y="134977"/>
                  </a:cubicBez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2" name="Content Placeholder 11"/>
          <p:cNvSpPr>
            <a:spLocks noGrp="1"/>
          </p:cNvSpPr>
          <p:nvPr>
            <p:ph sz="quarter" idx="10"/>
          </p:nvPr>
        </p:nvSpPr>
        <p:spPr>
          <a:xfrm>
            <a:off x="704603" y="1484784"/>
            <a:ext cx="10396736" cy="3816350"/>
          </a:xfrm>
        </p:spPr>
        <p:txBody>
          <a:bodyPr lIns="0" tIns="0" rIns="0" bIns="0"/>
          <a:lstStyle>
            <a:lvl2pPr>
              <a:defRPr sz="23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Oval 15"/>
          <p:cNvSpPr/>
          <p:nvPr userDrawn="1"/>
        </p:nvSpPr>
        <p:spPr>
          <a:xfrm>
            <a:off x="11400879" y="355053"/>
            <a:ext cx="401295" cy="3009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41D196DE-528A-3640-BCEC-1C1FFFFA7AE3}" type="slidenum">
              <a:rPr lang="en-US" sz="800" smtClean="0"/>
              <a:t>‹#›</a:t>
            </a:fld>
            <a:endParaRPr lang="en-US" sz="800" dirty="0"/>
          </a:p>
        </p:txBody>
      </p:sp>
      <p:sp>
        <p:nvSpPr>
          <p:cNvPr id="17" name="Vertical Text Placeholder 3"/>
          <p:cNvSpPr>
            <a:spLocks noGrp="1"/>
          </p:cNvSpPr>
          <p:nvPr>
            <p:ph type="body" orient="vert" sz="quarter" idx="11" hasCustomPrompt="1"/>
          </p:nvPr>
        </p:nvSpPr>
        <p:spPr>
          <a:xfrm rot="10800000">
            <a:off x="11524777" y="3212976"/>
            <a:ext cx="497489" cy="2859519"/>
          </a:xfrm>
        </p:spPr>
        <p:txBody>
          <a:bodyPr vert="eaVert"/>
          <a:lstStyle>
            <a:lvl1pPr marL="0" indent="0">
              <a:buNone/>
              <a:defRPr sz="1200">
                <a:solidFill>
                  <a:schemeClr val="accent5"/>
                </a:solidFill>
              </a:defRPr>
            </a:lvl1pPr>
          </a:lstStyle>
          <a:p>
            <a:pPr lvl="0"/>
            <a:r>
              <a:rPr lang="en-US" smtClean="0"/>
              <a:t>INSERT DOCUMENT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4789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09600" y="1600201"/>
            <a:ext cx="104789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5" r:id="rId5"/>
    <p:sldLayoutId id="2147483688" r:id="rId6"/>
  </p:sldLayoutIdLst>
  <p:timing>
    <p:tnLst>
      <p:par>
        <p:cTn id="1" dur="indefinite" restart="never" nodeType="tmRoot"/>
      </p:par>
    </p:tnLst>
  </p:timing>
  <p:txStyles>
    <p:titleStyle>
      <a:lvl1pPr algn="l" rtl="0" fontAlgn="base">
        <a:spcBef>
          <a:spcPct val="0"/>
        </a:spcBef>
        <a:spcAft>
          <a:spcPct val="0"/>
        </a:spcAft>
        <a:defRPr sz="3200" b="1">
          <a:solidFill>
            <a:schemeClr val="accent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1"/>
        </a:buClr>
        <a:buChar char="•"/>
        <a:defRPr sz="30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3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4789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09600" y="1600201"/>
            <a:ext cx="104789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Tree>
    <p:extLst>
      <p:ext uri="{BB962C8B-B14F-4D97-AF65-F5344CB8AC3E}">
        <p14:creationId xmlns:p14="http://schemas.microsoft.com/office/powerpoint/2010/main" val="6510050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Lst>
  <p:timing>
    <p:tnLst>
      <p:par>
        <p:cTn id="1" dur="indefinite" restart="never" nodeType="tmRoot"/>
      </p:par>
    </p:tnLst>
  </p:timing>
  <p:txStyles>
    <p:titleStyle>
      <a:lvl1pPr algn="l" rtl="0" fontAlgn="base">
        <a:spcBef>
          <a:spcPct val="0"/>
        </a:spcBef>
        <a:spcAft>
          <a:spcPct val="0"/>
        </a:spcAft>
        <a:defRPr sz="3200" b="1">
          <a:solidFill>
            <a:schemeClr val="accent5"/>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5"/>
        </a:buClr>
        <a:buChar char="•"/>
        <a:defRPr sz="30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3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4789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09600" y="1600201"/>
            <a:ext cx="104789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Tree>
    <p:extLst>
      <p:ext uri="{BB962C8B-B14F-4D97-AF65-F5344CB8AC3E}">
        <p14:creationId xmlns:p14="http://schemas.microsoft.com/office/powerpoint/2010/main" val="7809745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9" r:id="rId4"/>
  </p:sldLayoutIdLst>
  <p:timing>
    <p:tnLst>
      <p:par>
        <p:cTn id="1" dur="indefinite" restart="never" nodeType="tmRoot"/>
      </p:par>
    </p:tnLst>
  </p:timing>
  <p:txStyles>
    <p:titleStyle>
      <a:lvl1pPr algn="l" rtl="0" fontAlgn="base">
        <a:spcBef>
          <a:spcPct val="0"/>
        </a:spcBef>
        <a:spcAft>
          <a:spcPct val="0"/>
        </a:spcAft>
        <a:defRPr sz="3200" b="1">
          <a:solidFill>
            <a:schemeClr val="accent6"/>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6"/>
        </a:buClr>
        <a:buChar char="•"/>
        <a:defRPr sz="30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3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4789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09600" y="1600201"/>
            <a:ext cx="104789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Tree>
    <p:extLst>
      <p:ext uri="{BB962C8B-B14F-4D97-AF65-F5344CB8AC3E}">
        <p14:creationId xmlns:p14="http://schemas.microsoft.com/office/powerpoint/2010/main" val="9561708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7" r:id="rId4"/>
  </p:sldLayoutIdLst>
  <p:timing>
    <p:tnLst>
      <p:par>
        <p:cTn id="1" dur="indefinite" restart="never" nodeType="tmRoot"/>
      </p:par>
    </p:tnLst>
  </p:timing>
  <p:txStyles>
    <p:titleStyle>
      <a:lvl1pPr algn="l" rtl="0" fontAlgn="base">
        <a:spcBef>
          <a:spcPct val="0"/>
        </a:spcBef>
        <a:spcAft>
          <a:spcPct val="0"/>
        </a:spcAft>
        <a:defRPr sz="3200" b="1">
          <a:solidFill>
            <a:schemeClr val="accent6"/>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6"/>
        </a:buClr>
        <a:buChar char="•"/>
        <a:defRPr sz="30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3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kingsfund.org.uk/sites/default/files/Getting-the-most-out-of-PROMs-Nancy-Devlin-John-Appleby-Kings-Fund-March-2010.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facit.org/FACITOrg/Questionnair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98012"/>
            <a:ext cx="4157371" cy="2088232"/>
          </a:xfrm>
        </p:spPr>
        <p:txBody>
          <a:bodyPr/>
          <a:lstStyle/>
          <a:p>
            <a:pPr algn="ctr"/>
            <a:r>
              <a:rPr lang="en-US" sz="3200" dirty="0" smtClean="0"/>
              <a:t>Using Patient </a:t>
            </a:r>
            <a:r>
              <a:rPr lang="en-US" sz="3200" dirty="0"/>
              <a:t>R</a:t>
            </a:r>
            <a:r>
              <a:rPr lang="en-US" sz="3200" dirty="0" smtClean="0"/>
              <a:t>eported </a:t>
            </a:r>
            <a:r>
              <a:rPr lang="en-US" sz="3200" dirty="0"/>
              <a:t>O</a:t>
            </a:r>
            <a:r>
              <a:rPr lang="en-US" sz="3200" dirty="0" smtClean="0"/>
              <a:t>utcome </a:t>
            </a:r>
            <a:r>
              <a:rPr lang="en-US" sz="3200" dirty="0"/>
              <a:t>M</a:t>
            </a:r>
            <a:r>
              <a:rPr lang="en-US" sz="3200" dirty="0" smtClean="0"/>
              <a:t>easure </a:t>
            </a:r>
            <a:r>
              <a:rPr lang="en-US" sz="3200" dirty="0"/>
              <a:t>D</a:t>
            </a:r>
            <a:r>
              <a:rPr lang="en-US" sz="3200" dirty="0" smtClean="0"/>
              <a:t>ata to Shape </a:t>
            </a:r>
            <a:r>
              <a:rPr lang="en-US" sz="3200" dirty="0"/>
              <a:t>P</a:t>
            </a:r>
            <a:r>
              <a:rPr lang="en-US" sz="3200" dirty="0" smtClean="0"/>
              <a:t>atient </a:t>
            </a:r>
            <a:r>
              <a:rPr lang="en-US" sz="3200" dirty="0"/>
              <a:t>C</a:t>
            </a:r>
            <a:r>
              <a:rPr lang="en-US" sz="3200" dirty="0" smtClean="0"/>
              <a:t>are</a:t>
            </a:r>
            <a:endParaRPr lang="en-US" sz="3200" dirty="0"/>
          </a:p>
        </p:txBody>
      </p:sp>
      <p:sp>
        <p:nvSpPr>
          <p:cNvPr id="3" name="Subtitle 2"/>
          <p:cNvSpPr>
            <a:spLocks noGrp="1"/>
          </p:cNvSpPr>
          <p:nvPr>
            <p:ph type="subTitle" idx="1"/>
          </p:nvPr>
        </p:nvSpPr>
        <p:spPr>
          <a:xfrm>
            <a:off x="511358" y="5157192"/>
            <a:ext cx="3585031" cy="1080120"/>
          </a:xfrm>
        </p:spPr>
        <p:txBody>
          <a:bodyPr/>
          <a:lstStyle/>
          <a:p>
            <a:pPr algn="ctr"/>
            <a:r>
              <a:rPr lang="en-US" sz="1200" dirty="0" smtClean="0"/>
              <a:t> </a:t>
            </a:r>
            <a:endParaRPr lang="en-US" sz="1200" dirty="0"/>
          </a:p>
          <a:p>
            <a:pPr algn="ctr"/>
            <a:r>
              <a:rPr lang="en-US" sz="1600" dirty="0"/>
              <a:t>Serena </a:t>
            </a:r>
            <a:r>
              <a:rPr lang="en-US" sz="1600" dirty="0" smtClean="0"/>
              <a:t>Hartley </a:t>
            </a:r>
          </a:p>
          <a:p>
            <a:pPr algn="ctr"/>
            <a:r>
              <a:rPr lang="en-US" sz="1600" dirty="0" smtClean="0"/>
              <a:t>Specialist </a:t>
            </a:r>
            <a:r>
              <a:rPr lang="en-US" sz="1600" dirty="0" smtClean="0"/>
              <a:t>Neuro-oncology </a:t>
            </a:r>
            <a:r>
              <a:rPr lang="en-US" sz="1600" dirty="0"/>
              <a:t>Physiotherapist, </a:t>
            </a:r>
            <a:r>
              <a:rPr lang="en-US" sz="1600" dirty="0" smtClean="0"/>
              <a:t>MSc</a:t>
            </a:r>
            <a:endParaRPr lang="en-US" sz="1600" dirty="0"/>
          </a:p>
        </p:txBody>
      </p:sp>
    </p:spTree>
    <p:extLst>
      <p:ext uri="{BB962C8B-B14F-4D97-AF65-F5344CB8AC3E}">
        <p14:creationId xmlns:p14="http://schemas.microsoft.com/office/powerpoint/2010/main" val="171949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478955" cy="771344"/>
          </a:xfrm>
        </p:spPr>
        <p:txBody>
          <a:bodyPr/>
          <a:lstStyle/>
          <a:p>
            <a:pPr algn="ctr"/>
            <a:r>
              <a:rPr lang="en-GB" dirty="0">
                <a:latin typeface="Arial" panose="020B0604020202020204" pitchFamily="34" charset="0"/>
                <a:cs typeface="Arial" panose="020B0604020202020204" pitchFamily="34" charset="0"/>
              </a:rPr>
              <a:t>FACT- BR (</a:t>
            </a:r>
            <a:r>
              <a:rPr lang="en-GB" dirty="0" err="1">
                <a:latin typeface="Arial" panose="020B0604020202020204" pitchFamily="34" charset="0"/>
                <a:cs typeface="Arial" panose="020B0604020202020204" pitchFamily="34" charset="0"/>
              </a:rPr>
              <a:t>Weitzner</a:t>
            </a:r>
            <a:r>
              <a:rPr lang="en-GB" dirty="0">
                <a:latin typeface="Arial" panose="020B0604020202020204" pitchFamily="34" charset="0"/>
                <a:cs typeface="Arial" panose="020B0604020202020204" pitchFamily="34" charset="0"/>
              </a:rPr>
              <a:t> et al, 1995)</a:t>
            </a:r>
            <a:endParaRPr lang="en-GB" dirty="0"/>
          </a:p>
        </p:txBody>
      </p:sp>
      <p:pic>
        <p:nvPicPr>
          <p:cNvPr id="4" name="Content Placeholder 3"/>
          <p:cNvPicPr>
            <a:picLocks noGrp="1" noChangeAspect="1"/>
          </p:cNvPicPr>
          <p:nvPr>
            <p:ph idx="1"/>
          </p:nvPr>
        </p:nvPicPr>
        <p:blipFill>
          <a:blip r:embed="rId2"/>
          <a:stretch>
            <a:fillRect/>
          </a:stretch>
        </p:blipFill>
        <p:spPr>
          <a:xfrm>
            <a:off x="1773521" y="1045982"/>
            <a:ext cx="7850871" cy="5479362"/>
          </a:xfrm>
          <a:prstGeom prst="rect">
            <a:avLst/>
          </a:prstGeom>
        </p:spPr>
      </p:pic>
    </p:spTree>
    <p:extLst>
      <p:ext uri="{BB962C8B-B14F-4D97-AF65-F5344CB8AC3E}">
        <p14:creationId xmlns:p14="http://schemas.microsoft.com/office/powerpoint/2010/main" val="111210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10478955" cy="850106"/>
          </a:xfrm>
        </p:spPr>
        <p:txBody>
          <a:bodyPr/>
          <a:lstStyle/>
          <a:p>
            <a:pPr algn="ctr"/>
            <a:r>
              <a:rPr lang="en-GB" dirty="0" smtClean="0"/>
              <a:t>Digital Technologies</a:t>
            </a:r>
            <a:endParaRPr lang="en-GB" dirty="0"/>
          </a:p>
        </p:txBody>
      </p:sp>
      <p:sp>
        <p:nvSpPr>
          <p:cNvPr id="3" name="Content Placeholder 2"/>
          <p:cNvSpPr>
            <a:spLocks noGrp="1"/>
          </p:cNvSpPr>
          <p:nvPr>
            <p:ph idx="1"/>
          </p:nvPr>
        </p:nvSpPr>
        <p:spPr>
          <a:xfrm>
            <a:off x="610257" y="1988840"/>
            <a:ext cx="10478955" cy="4525963"/>
          </a:xfrm>
        </p:spPr>
        <p:txBody>
          <a:bodyPr/>
          <a:lstStyle/>
          <a:p>
            <a:r>
              <a:rPr lang="en-GB" sz="2000" dirty="0" smtClean="0">
                <a:solidFill>
                  <a:schemeClr val="bg2">
                    <a:lumMod val="10000"/>
                  </a:schemeClr>
                </a:solidFill>
              </a:rPr>
              <a:t>Identification of the research evidence to provide the basis for the research using relevant electronic databases; CINHAL, MEDLINE, Cochrane </a:t>
            </a:r>
          </a:p>
          <a:p>
            <a:endParaRPr lang="en-GB" sz="2000" dirty="0" smtClean="0">
              <a:solidFill>
                <a:schemeClr val="bg2">
                  <a:lumMod val="10000"/>
                </a:schemeClr>
              </a:solidFill>
            </a:endParaRPr>
          </a:p>
          <a:p>
            <a:r>
              <a:rPr lang="en-GB" sz="2000" dirty="0" smtClean="0">
                <a:solidFill>
                  <a:schemeClr val="bg2">
                    <a:lumMod val="10000"/>
                  </a:schemeClr>
                </a:solidFill>
              </a:rPr>
              <a:t>Anonymised and non-identifiable data sets were extracted from the secondary data by a gatekeeper and inputted onto a Microsoft excel spreadsheet for storage, calculations and graphics</a:t>
            </a:r>
          </a:p>
          <a:p>
            <a:pPr marL="0" indent="0">
              <a:buNone/>
            </a:pPr>
            <a:r>
              <a:rPr lang="en-GB" sz="2000" dirty="0" smtClean="0">
                <a:solidFill>
                  <a:schemeClr val="bg2">
                    <a:lumMod val="10000"/>
                  </a:schemeClr>
                </a:solidFill>
              </a:rPr>
              <a:t> </a:t>
            </a:r>
          </a:p>
          <a:p>
            <a:r>
              <a:rPr lang="en-GB" sz="2000" dirty="0" smtClean="0">
                <a:solidFill>
                  <a:schemeClr val="bg2">
                    <a:lumMod val="10000"/>
                  </a:schemeClr>
                </a:solidFill>
              </a:rPr>
              <a:t>SPSS Statistics – software package used for complex statistical analysis. </a:t>
            </a:r>
            <a:r>
              <a:rPr lang="en-GB" sz="2000" dirty="0">
                <a:solidFill>
                  <a:schemeClr val="bg2">
                    <a:lumMod val="10000"/>
                  </a:schemeClr>
                </a:solidFill>
              </a:rPr>
              <a:t>T</a:t>
            </a:r>
            <a:r>
              <a:rPr lang="en-GB" sz="2000" dirty="0" smtClean="0">
                <a:solidFill>
                  <a:schemeClr val="bg2">
                    <a:lumMod val="10000"/>
                  </a:schemeClr>
                </a:solidFill>
              </a:rPr>
              <a:t>o demonstrate significant improvements and compare with normative data. Provide visual comparisons using charts/graphs</a:t>
            </a:r>
          </a:p>
        </p:txBody>
      </p:sp>
    </p:spTree>
    <p:extLst>
      <p:ext uri="{BB962C8B-B14F-4D97-AF65-F5344CB8AC3E}">
        <p14:creationId xmlns:p14="http://schemas.microsoft.com/office/powerpoint/2010/main" val="548610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32657"/>
            <a:ext cx="11521280" cy="1152128"/>
          </a:xfrm>
        </p:spPr>
        <p:txBody>
          <a:bodyPr>
            <a:normAutofit fontScale="90000"/>
          </a:bodyPr>
          <a:lstStyle/>
          <a:p>
            <a:pPr algn="ct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Comparison of HRQOL </a:t>
            </a:r>
            <a:r>
              <a:rPr lang="en-GB" sz="3600" dirty="0" smtClean="0">
                <a:latin typeface="Arial" panose="020B0604020202020204" pitchFamily="34" charset="0"/>
                <a:cs typeface="Arial" panose="020B0604020202020204" pitchFamily="34" charset="0"/>
              </a:rPr>
              <a:t>Scores </a:t>
            </a:r>
            <a:r>
              <a:rPr lang="en-GB" sz="3600" dirty="0">
                <a:latin typeface="Arial" panose="020B0604020202020204" pitchFamily="34" charset="0"/>
                <a:cs typeface="Arial" panose="020B0604020202020204" pitchFamily="34" charset="0"/>
              </a:rPr>
              <a:t>with Normative </a:t>
            </a:r>
            <a:r>
              <a:rPr lang="en-GB" sz="3600" dirty="0" smtClean="0">
                <a:latin typeface="Arial" panose="020B0604020202020204" pitchFamily="34" charset="0"/>
                <a:cs typeface="Arial" panose="020B0604020202020204" pitchFamily="34" charset="0"/>
              </a:rPr>
              <a:t>Data Before </a:t>
            </a:r>
            <a:r>
              <a:rPr lang="en-GB" sz="3600" dirty="0">
                <a:latin typeface="Arial" panose="020B0604020202020204" pitchFamily="34" charset="0"/>
                <a:cs typeface="Arial" panose="020B0604020202020204" pitchFamily="34" charset="0"/>
              </a:rPr>
              <a:t>and Six Months F</a:t>
            </a:r>
            <a:r>
              <a:rPr lang="en-GB" sz="3600" dirty="0" smtClean="0">
                <a:latin typeface="Arial" panose="020B0604020202020204" pitchFamily="34" charset="0"/>
                <a:cs typeface="Arial" panose="020B0604020202020204" pitchFamily="34" charset="0"/>
              </a:rPr>
              <a:t>ollowing </a:t>
            </a:r>
            <a:r>
              <a:rPr lang="en-GB" sz="3600" dirty="0">
                <a:latin typeface="Arial" panose="020B0604020202020204" pitchFamily="34" charset="0"/>
                <a:cs typeface="Arial" panose="020B0604020202020204" pitchFamily="34" charset="0"/>
              </a:rPr>
              <a:t>Surgery</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1484785"/>
            <a:ext cx="9001000" cy="5131703"/>
          </a:xfrm>
        </p:spPr>
        <p:txBody>
          <a:bodyPr/>
          <a:lstStyle/>
          <a:p>
            <a:pPr marL="0" indent="0" algn="ctr">
              <a:buNone/>
            </a:pPr>
            <a:r>
              <a:rPr lang="en-GB" sz="2000" dirty="0">
                <a:latin typeface="Arial" panose="020B0604020202020204" pitchFamily="34" charset="0"/>
                <a:cs typeface="Arial" panose="020B0604020202020204" pitchFamily="34" charset="0"/>
              </a:rPr>
              <a:t>Significantly impaired HRQOL scores before(</a:t>
            </a:r>
            <a:r>
              <a:rPr lang="en-GB" sz="2000" i="1" dirty="0">
                <a:latin typeface="Arial" panose="020B0604020202020204" pitchFamily="34" charset="0"/>
                <a:cs typeface="Arial" panose="020B0604020202020204" pitchFamily="34" charset="0"/>
              </a:rPr>
              <a:t>p</a:t>
            </a:r>
            <a:r>
              <a:rPr lang="en-GB" sz="2000" dirty="0">
                <a:latin typeface="Arial" panose="020B0604020202020204" pitchFamily="34" charset="0"/>
                <a:cs typeface="Arial" panose="020B0604020202020204" pitchFamily="34" charset="0"/>
              </a:rPr>
              <a:t>=0.001) and six months following surgery(</a:t>
            </a:r>
            <a:r>
              <a:rPr lang="en-GB" sz="2000" i="1" dirty="0">
                <a:latin typeface="Arial" panose="020B0604020202020204" pitchFamily="34" charset="0"/>
                <a:cs typeface="Arial" panose="020B0604020202020204" pitchFamily="34" charset="0"/>
              </a:rPr>
              <a:t>p</a:t>
            </a:r>
            <a:r>
              <a:rPr lang="en-GB" sz="2000" dirty="0">
                <a:latin typeface="Arial" panose="020B0604020202020204" pitchFamily="34" charset="0"/>
                <a:cs typeface="Arial" panose="020B0604020202020204" pitchFamily="34" charset="0"/>
              </a:rPr>
              <a:t>=0.003) compared to the Normative Data (FACIT.org)</a:t>
            </a:r>
          </a:p>
          <a:p>
            <a:endParaRPr lang="en-GB" dirty="0"/>
          </a:p>
          <a:p>
            <a:pPr marL="0" indent="0">
              <a:buNone/>
            </a:pPr>
            <a:endParaRPr lang="en-GB" dirty="0" smtClean="0"/>
          </a:p>
        </p:txBody>
      </p:sp>
      <p:graphicFrame>
        <p:nvGraphicFramePr>
          <p:cNvPr id="4" name="Chart 3"/>
          <p:cNvGraphicFramePr/>
          <p:nvPr>
            <p:extLst>
              <p:ext uri="{D42A27DB-BD31-4B8C-83A1-F6EECF244321}">
                <p14:modId xmlns:p14="http://schemas.microsoft.com/office/powerpoint/2010/main" val="4072040097"/>
              </p:ext>
            </p:extLst>
          </p:nvPr>
        </p:nvGraphicFramePr>
        <p:xfrm>
          <a:off x="2603612" y="2492896"/>
          <a:ext cx="7128792" cy="4123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72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365127"/>
            <a:ext cx="10657184" cy="1263673"/>
          </a:xfrm>
        </p:spPr>
        <p:txBody>
          <a:bodyPr>
            <a:normAutofit fontScale="90000"/>
          </a:bodyPr>
          <a:lstStyle/>
          <a:p>
            <a:pPr algn="ct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Comparison of HRQOL Scores Six Months Following Surgery with that </a:t>
            </a:r>
            <a:r>
              <a:rPr lang="en-GB" sz="3600" dirty="0" smtClean="0">
                <a:latin typeface="Arial" panose="020B0604020202020204" pitchFamily="34" charset="0"/>
                <a:cs typeface="Arial" panose="020B0604020202020204" pitchFamily="34" charset="0"/>
              </a:rPr>
              <a:t>Before </a:t>
            </a:r>
            <a:r>
              <a:rPr lang="en-GB" sz="3600" dirty="0">
                <a:latin typeface="Arial" panose="020B0604020202020204" pitchFamily="34" charset="0"/>
                <a:cs typeface="Arial" panose="020B0604020202020204" pitchFamily="34" charset="0"/>
              </a:rPr>
              <a:t>Surgery</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1992010" y="1509154"/>
            <a:ext cx="8064430" cy="4512134"/>
          </a:xfrm>
          <a:prstGeom prst="rect">
            <a:avLst/>
          </a:prstGeom>
        </p:spPr>
      </p:pic>
    </p:spTree>
    <p:extLst>
      <p:ext uri="{BB962C8B-B14F-4D97-AF65-F5344CB8AC3E}">
        <p14:creationId xmlns:p14="http://schemas.microsoft.com/office/powerpoint/2010/main" val="213985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74638"/>
            <a:ext cx="7848872" cy="778098"/>
          </a:xfrm>
        </p:spPr>
        <p:txBody>
          <a:bodyPr>
            <a:noAutofit/>
          </a:bodyPr>
          <a:lstStyle/>
          <a:p>
            <a:pPr algn="ctr"/>
            <a:r>
              <a:rPr lang="en-GB" dirty="0">
                <a:latin typeface="Arial" panose="020B0604020202020204" pitchFamily="34" charset="0"/>
                <a:cs typeface="Arial" panose="020B0604020202020204" pitchFamily="34" charset="0"/>
              </a:rPr>
              <a:t>Main Concerns </a:t>
            </a:r>
            <a:r>
              <a:rPr lang="en-GB" dirty="0" smtClean="0">
                <a:latin typeface="Arial" panose="020B0604020202020204" pitchFamily="34" charset="0"/>
                <a:cs typeface="Arial" panose="020B0604020202020204" pitchFamily="34" charset="0"/>
              </a:rPr>
              <a:t>Identified </a:t>
            </a:r>
            <a:r>
              <a:rPr lang="en-GB" dirty="0">
                <a:latin typeface="Arial" panose="020B0604020202020204" pitchFamily="34" charset="0"/>
                <a:cs typeface="Arial" panose="020B0604020202020204" pitchFamily="34" charset="0"/>
              </a:rPr>
              <a:t>before Surgery</a:t>
            </a:r>
          </a:p>
        </p:txBody>
      </p:sp>
      <p:sp>
        <p:nvSpPr>
          <p:cNvPr id="3" name="Content Placeholder 2"/>
          <p:cNvSpPr>
            <a:spLocks noGrp="1"/>
          </p:cNvSpPr>
          <p:nvPr>
            <p:ph idx="1"/>
          </p:nvPr>
        </p:nvSpPr>
        <p:spPr/>
        <p:txBody>
          <a:bodyPr/>
          <a:lstStyle/>
          <a:p>
            <a:pPr marL="0" indent="0">
              <a:buNone/>
            </a:pPr>
            <a:endParaRPr lang="en-GB" dirty="0" smtClean="0"/>
          </a:p>
          <a:p>
            <a:endParaRPr lang="en-GB" dirty="0"/>
          </a:p>
          <a:p>
            <a:endParaRPr lang="en-GB" dirty="0" smtClean="0"/>
          </a:p>
        </p:txBody>
      </p:sp>
      <p:pic>
        <p:nvPicPr>
          <p:cNvPr id="4" name="Picture 3"/>
          <p:cNvPicPr>
            <a:picLocks noChangeAspect="1"/>
          </p:cNvPicPr>
          <p:nvPr/>
        </p:nvPicPr>
        <p:blipFill>
          <a:blip r:embed="rId3"/>
          <a:stretch>
            <a:fillRect/>
          </a:stretch>
        </p:blipFill>
        <p:spPr>
          <a:xfrm>
            <a:off x="2207568" y="1268760"/>
            <a:ext cx="7632848" cy="5367114"/>
          </a:xfrm>
          <a:prstGeom prst="rect">
            <a:avLst/>
          </a:prstGeom>
        </p:spPr>
      </p:pic>
    </p:spTree>
    <p:extLst>
      <p:ext uri="{BB962C8B-B14F-4D97-AF65-F5344CB8AC3E}">
        <p14:creationId xmlns:p14="http://schemas.microsoft.com/office/powerpoint/2010/main" val="332393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43408"/>
            <a:ext cx="7918035" cy="930101"/>
          </a:xfrm>
        </p:spPr>
        <p:txBody>
          <a:bodyPr>
            <a:normAutofit/>
          </a:bodyPr>
          <a:lstStyle/>
          <a:p>
            <a:pPr algn="ctr"/>
            <a:r>
              <a:rPr lang="en-GB" dirty="0">
                <a:latin typeface="Arial" panose="020B0604020202020204" pitchFamily="34" charset="0"/>
                <a:cs typeface="Arial" panose="020B0604020202020204" pitchFamily="34" charset="0"/>
              </a:rPr>
              <a:t>Main Concerns Post-surgery</a:t>
            </a:r>
          </a:p>
        </p:txBody>
      </p:sp>
      <p:pic>
        <p:nvPicPr>
          <p:cNvPr id="4" name="Content Placeholder 3"/>
          <p:cNvPicPr>
            <a:picLocks noGrp="1" noChangeAspect="1"/>
          </p:cNvPicPr>
          <p:nvPr>
            <p:ph idx="1"/>
          </p:nvPr>
        </p:nvPicPr>
        <p:blipFill>
          <a:blip r:embed="rId3"/>
          <a:stretch>
            <a:fillRect/>
          </a:stretch>
        </p:blipFill>
        <p:spPr>
          <a:xfrm>
            <a:off x="2279708" y="1260742"/>
            <a:ext cx="7344816" cy="5405720"/>
          </a:xfrm>
          <a:prstGeom prst="rect">
            <a:avLst/>
          </a:prstGeom>
        </p:spPr>
      </p:pic>
    </p:spTree>
    <p:extLst>
      <p:ext uri="{BB962C8B-B14F-4D97-AF65-F5344CB8AC3E}">
        <p14:creationId xmlns:p14="http://schemas.microsoft.com/office/powerpoint/2010/main" val="85692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01259"/>
            <a:ext cx="7903790" cy="1009979"/>
          </a:xfrm>
        </p:spPr>
        <p:txBody>
          <a:bodyPr>
            <a:normAutofit/>
          </a:bodyPr>
          <a:lstStyle/>
          <a:p>
            <a:pPr algn="ctr"/>
            <a:r>
              <a:rPr lang="en-GB" dirty="0">
                <a:latin typeface="Arial" panose="020B0604020202020204" pitchFamily="34" charset="0"/>
                <a:cs typeface="Arial" panose="020B0604020202020204" pitchFamily="34" charset="0"/>
              </a:rPr>
              <a:t>Discussion Points</a:t>
            </a:r>
          </a:p>
        </p:txBody>
      </p:sp>
      <p:sp>
        <p:nvSpPr>
          <p:cNvPr id="3" name="Content Placeholder 2"/>
          <p:cNvSpPr>
            <a:spLocks noGrp="1"/>
          </p:cNvSpPr>
          <p:nvPr>
            <p:ph idx="1"/>
          </p:nvPr>
        </p:nvSpPr>
        <p:spPr>
          <a:xfrm>
            <a:off x="767408" y="1340768"/>
            <a:ext cx="10873208" cy="6556217"/>
          </a:xfrm>
        </p:spPr>
        <p:txBody>
          <a:bodyPr>
            <a:normAutofit/>
          </a:bodyPr>
          <a:lstStyle/>
          <a:p>
            <a:pPr>
              <a:lnSpc>
                <a:spcPct val="120000"/>
              </a:lnSpc>
            </a:pPr>
            <a:r>
              <a:rPr lang="en-GB" sz="2000" dirty="0">
                <a:solidFill>
                  <a:schemeClr val="bg2">
                    <a:lumMod val="10000"/>
                  </a:schemeClr>
                </a:solidFill>
                <a:latin typeface="Arial" panose="020B0604020202020204" pitchFamily="34" charset="0"/>
                <a:cs typeface="Arial" panose="020B0604020202020204" pitchFamily="34" charset="0"/>
              </a:rPr>
              <a:t>The results of  this study suggests that patients with a meningioma may experience HRQOL issues and  have therapeutic and supportive care needs in the year following surgery, supporting the development of an interdisciplinary assessment clinic to address these needs </a:t>
            </a:r>
          </a:p>
          <a:p>
            <a:pPr>
              <a:lnSpc>
                <a:spcPct val="120000"/>
              </a:lnSpc>
            </a:pPr>
            <a:endParaRPr lang="en-GB" sz="2000" dirty="0">
              <a:solidFill>
                <a:schemeClr val="bg2">
                  <a:lumMod val="10000"/>
                </a:schemeClr>
              </a:solidFill>
              <a:latin typeface="Arial" panose="020B0604020202020204" pitchFamily="34" charset="0"/>
              <a:cs typeface="Arial" panose="020B0604020202020204" pitchFamily="34" charset="0"/>
            </a:endParaRPr>
          </a:p>
          <a:p>
            <a:pPr>
              <a:lnSpc>
                <a:spcPct val="120000"/>
              </a:lnSpc>
            </a:pPr>
            <a:r>
              <a:rPr lang="en-GB" sz="2000" dirty="0">
                <a:solidFill>
                  <a:schemeClr val="bg2">
                    <a:lumMod val="10000"/>
                  </a:schemeClr>
                </a:solidFill>
                <a:latin typeface="Arial" panose="020B0604020202020204" pitchFamily="34" charset="0"/>
                <a:cs typeface="Arial" panose="020B0604020202020204" pitchFamily="34" charset="0"/>
              </a:rPr>
              <a:t>Fatigue is a significant issue pre and </a:t>
            </a:r>
            <a:r>
              <a:rPr lang="en-GB" sz="2000" dirty="0" smtClean="0">
                <a:solidFill>
                  <a:schemeClr val="bg2">
                    <a:lumMod val="10000"/>
                  </a:schemeClr>
                </a:solidFill>
                <a:latin typeface="Arial" panose="020B0604020202020204" pitchFamily="34" charset="0"/>
                <a:cs typeface="Arial" panose="020B0604020202020204" pitchFamily="34" charset="0"/>
              </a:rPr>
              <a:t>post-surgery</a:t>
            </a:r>
          </a:p>
          <a:p>
            <a:pPr>
              <a:lnSpc>
                <a:spcPct val="120000"/>
              </a:lnSpc>
            </a:pPr>
            <a:endParaRPr lang="en-GB" sz="2000" dirty="0">
              <a:solidFill>
                <a:schemeClr val="bg2">
                  <a:lumMod val="10000"/>
                </a:schemeClr>
              </a:solidFill>
              <a:latin typeface="Arial" panose="020B0604020202020204" pitchFamily="34" charset="0"/>
              <a:cs typeface="Arial" panose="020B0604020202020204" pitchFamily="34" charset="0"/>
            </a:endParaRPr>
          </a:p>
          <a:p>
            <a:pPr>
              <a:lnSpc>
                <a:spcPct val="120000"/>
              </a:lnSpc>
            </a:pPr>
            <a:r>
              <a:rPr lang="en-GB" sz="2000" dirty="0">
                <a:solidFill>
                  <a:schemeClr val="bg2">
                    <a:lumMod val="10000"/>
                  </a:schemeClr>
                </a:solidFill>
                <a:latin typeface="Arial" panose="020B0604020202020204" pitchFamily="34" charset="0"/>
                <a:cs typeface="Arial" panose="020B0604020202020204" pitchFamily="34" charset="0"/>
              </a:rPr>
              <a:t>PROMs measuring HRQOL such as the FACT-BR provide structure for improved identification of patients’  </a:t>
            </a:r>
            <a:r>
              <a:rPr lang="en-GB" sz="2000" dirty="0" smtClean="0">
                <a:solidFill>
                  <a:schemeClr val="bg2">
                    <a:lumMod val="10000"/>
                  </a:schemeClr>
                </a:solidFill>
                <a:latin typeface="Arial" panose="020B0604020202020204" pitchFamily="34" charset="0"/>
                <a:cs typeface="Arial" panose="020B0604020202020204" pitchFamily="34" charset="0"/>
              </a:rPr>
              <a:t>issues</a:t>
            </a:r>
          </a:p>
          <a:p>
            <a:pPr>
              <a:lnSpc>
                <a:spcPct val="120000"/>
              </a:lnSpc>
            </a:pPr>
            <a:endParaRPr lang="en-GB" sz="2000" dirty="0">
              <a:solidFill>
                <a:schemeClr val="bg2">
                  <a:lumMod val="10000"/>
                </a:schemeClr>
              </a:solidFill>
              <a:latin typeface="Arial" panose="020B0604020202020204" pitchFamily="34" charset="0"/>
              <a:cs typeface="Arial" panose="020B0604020202020204" pitchFamily="34" charset="0"/>
            </a:endParaRPr>
          </a:p>
          <a:p>
            <a:pPr>
              <a:lnSpc>
                <a:spcPct val="120000"/>
              </a:lnSpc>
            </a:pPr>
            <a:r>
              <a:rPr lang="en-GB" sz="2000" dirty="0">
                <a:solidFill>
                  <a:schemeClr val="bg2">
                    <a:lumMod val="10000"/>
                  </a:schemeClr>
                </a:solidFill>
                <a:latin typeface="Arial" panose="020B0604020202020204" pitchFamily="34" charset="0"/>
                <a:cs typeface="Arial" panose="020B0604020202020204" pitchFamily="34" charset="0"/>
              </a:rPr>
              <a:t>The potential negative impact on HRQOL raises the importance of careful consideration of the risks/benefits when proceeding with surgery, which must be weighed against the potentially slow progression of the condition</a:t>
            </a:r>
          </a:p>
          <a:p>
            <a:pPr>
              <a:lnSpc>
                <a:spcPct val="120000"/>
              </a:lnSpc>
            </a:pPr>
            <a:endParaRPr lang="en-GB" sz="2900" dirty="0">
              <a:latin typeface="Arial" panose="020B0604020202020204" pitchFamily="34" charset="0"/>
              <a:cs typeface="Arial" panose="020B0604020202020204" pitchFamily="34" charset="0"/>
            </a:endParaRPr>
          </a:p>
          <a:p>
            <a:endParaRPr lang="en-GB" dirty="0" smtClean="0"/>
          </a:p>
          <a:p>
            <a:endParaRPr lang="en-GB" dirty="0"/>
          </a:p>
        </p:txBody>
      </p:sp>
    </p:spTree>
    <p:extLst>
      <p:ext uri="{BB962C8B-B14F-4D97-AF65-F5344CB8AC3E}">
        <p14:creationId xmlns:p14="http://schemas.microsoft.com/office/powerpoint/2010/main" val="1083574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73" y="-315416"/>
            <a:ext cx="10478955" cy="1143000"/>
          </a:xfrm>
        </p:spPr>
        <p:txBody>
          <a:bodyPr/>
          <a:lstStyle/>
          <a:p>
            <a:pPr algn="ctr"/>
            <a:r>
              <a:rPr lang="en-GB" dirty="0" smtClean="0"/>
              <a:t>Developments</a:t>
            </a:r>
            <a:endParaRPr lang="en-GB" dirty="0"/>
          </a:p>
        </p:txBody>
      </p:sp>
      <p:sp>
        <p:nvSpPr>
          <p:cNvPr id="3" name="Content Placeholder 2"/>
          <p:cNvSpPr>
            <a:spLocks noGrp="1"/>
          </p:cNvSpPr>
          <p:nvPr>
            <p:ph idx="1"/>
          </p:nvPr>
        </p:nvSpPr>
        <p:spPr>
          <a:xfrm>
            <a:off x="609600" y="1628799"/>
            <a:ext cx="11031016" cy="4680521"/>
          </a:xfrm>
        </p:spPr>
        <p:txBody>
          <a:bodyPr/>
          <a:lstStyle/>
          <a:p>
            <a:r>
              <a:rPr lang="en-GB" sz="2000" dirty="0" smtClean="0">
                <a:solidFill>
                  <a:schemeClr val="bg2">
                    <a:lumMod val="10000"/>
                  </a:schemeClr>
                </a:solidFill>
              </a:rPr>
              <a:t>Addition of low grade and other benign tumours</a:t>
            </a:r>
          </a:p>
          <a:p>
            <a:pPr marL="0" indent="0">
              <a:buNone/>
            </a:pPr>
            <a:endParaRPr lang="en-GB" sz="2000" dirty="0" smtClean="0">
              <a:solidFill>
                <a:schemeClr val="bg2">
                  <a:lumMod val="10000"/>
                </a:schemeClr>
              </a:solidFill>
            </a:endParaRPr>
          </a:p>
          <a:p>
            <a:pPr lvl="0">
              <a:buClr>
                <a:srgbClr val="005EB8"/>
              </a:buClr>
            </a:pPr>
            <a:r>
              <a:rPr lang="en-GB" sz="2000" dirty="0" smtClean="0">
                <a:solidFill>
                  <a:schemeClr val="bg2">
                    <a:lumMod val="10000"/>
                  </a:schemeClr>
                </a:solidFill>
              </a:rPr>
              <a:t>OT clinic developed to support patients with identified issues at the six month assessment</a:t>
            </a:r>
          </a:p>
          <a:p>
            <a:pPr marL="0" indent="0">
              <a:buNone/>
            </a:pPr>
            <a:endParaRPr lang="en-GB" sz="2000" dirty="0" smtClean="0">
              <a:solidFill>
                <a:schemeClr val="bg2">
                  <a:lumMod val="10000"/>
                </a:schemeClr>
              </a:solidFill>
            </a:endParaRPr>
          </a:p>
          <a:p>
            <a:r>
              <a:rPr lang="en-GB" sz="2000" dirty="0" smtClean="0">
                <a:solidFill>
                  <a:schemeClr val="bg2">
                    <a:lumMod val="10000"/>
                  </a:schemeClr>
                </a:solidFill>
              </a:rPr>
              <a:t>Longer Term assessment of patients with a meningioma following surgery and assessment of the QOL of the carers</a:t>
            </a:r>
          </a:p>
          <a:p>
            <a:endParaRPr lang="en-GB" sz="2000" dirty="0" smtClean="0">
              <a:solidFill>
                <a:schemeClr val="bg2">
                  <a:lumMod val="10000"/>
                </a:schemeClr>
              </a:solidFill>
            </a:endParaRPr>
          </a:p>
          <a:p>
            <a:r>
              <a:rPr lang="en-GB" sz="2000" dirty="0" smtClean="0">
                <a:solidFill>
                  <a:schemeClr val="bg2">
                    <a:lumMod val="10000"/>
                  </a:schemeClr>
                </a:solidFill>
              </a:rPr>
              <a:t>Macmillan Co-ordinator funding which supports the clinic and provides further support to patients</a:t>
            </a:r>
          </a:p>
          <a:p>
            <a:endParaRPr lang="en-GB" sz="2000" dirty="0">
              <a:solidFill>
                <a:schemeClr val="bg2">
                  <a:lumMod val="10000"/>
                </a:schemeClr>
              </a:solidFill>
            </a:endParaRPr>
          </a:p>
          <a:p>
            <a:r>
              <a:rPr lang="en-GB" sz="2000" dirty="0" smtClean="0">
                <a:solidFill>
                  <a:schemeClr val="bg2">
                    <a:lumMod val="10000"/>
                  </a:schemeClr>
                </a:solidFill>
              </a:rPr>
              <a:t>Seeking funding for IPADs/tablets for collecting, storing and analysing the outcome data and to facilitate self-management; Information resources, forums and Apps</a:t>
            </a:r>
          </a:p>
          <a:p>
            <a:endParaRPr lang="en-GB" sz="2000" dirty="0" smtClean="0">
              <a:solidFill>
                <a:schemeClr val="bg2">
                  <a:lumMod val="10000"/>
                </a:schemeClr>
              </a:solidFill>
            </a:endParaRPr>
          </a:p>
          <a:p>
            <a:endParaRPr lang="en-GB" sz="2000" dirty="0" smtClean="0">
              <a:solidFill>
                <a:schemeClr val="bg2">
                  <a:lumMod val="10000"/>
                </a:schemeClr>
              </a:solidFill>
            </a:endParaRPr>
          </a:p>
          <a:p>
            <a:pPr marL="0" indent="0">
              <a:buNone/>
            </a:pPr>
            <a:endParaRPr lang="en-GB" sz="2000" dirty="0" smtClean="0"/>
          </a:p>
          <a:p>
            <a:endParaRPr lang="en-GB" sz="2400" dirty="0" smtClean="0"/>
          </a:p>
          <a:p>
            <a:endParaRPr lang="en-GB" sz="2400" dirty="0"/>
          </a:p>
        </p:txBody>
      </p:sp>
    </p:spTree>
    <p:extLst>
      <p:ext uri="{BB962C8B-B14F-4D97-AF65-F5344CB8AC3E}">
        <p14:creationId xmlns:p14="http://schemas.microsoft.com/office/powerpoint/2010/main" val="2401331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10465163" cy="850106"/>
          </a:xfrm>
        </p:spPr>
        <p:txBody>
          <a:bodyPr/>
          <a:lstStyle/>
          <a:p>
            <a:pPr algn="ctr"/>
            <a:r>
              <a:rPr lang="en-GB" dirty="0" smtClean="0"/>
              <a:t>NHS Digital Apps Library</a:t>
            </a:r>
            <a:endParaRPr lang="en-GB" dirty="0"/>
          </a:p>
        </p:txBody>
      </p:sp>
      <p:pic>
        <p:nvPicPr>
          <p:cNvPr id="4" name="Content Placeholder 3"/>
          <p:cNvPicPr>
            <a:picLocks noGrp="1" noChangeAspect="1"/>
          </p:cNvPicPr>
          <p:nvPr>
            <p:ph idx="1"/>
          </p:nvPr>
        </p:nvPicPr>
        <p:blipFill>
          <a:blip r:embed="rId2"/>
          <a:stretch>
            <a:fillRect/>
          </a:stretch>
        </p:blipFill>
        <p:spPr>
          <a:xfrm>
            <a:off x="1824101" y="1600200"/>
            <a:ext cx="8050085" cy="4525963"/>
          </a:xfrm>
          <a:prstGeom prst="rect">
            <a:avLst/>
          </a:prstGeom>
        </p:spPr>
      </p:pic>
    </p:spTree>
    <p:extLst>
      <p:ext uri="{BB962C8B-B14F-4D97-AF65-F5344CB8AC3E}">
        <p14:creationId xmlns:p14="http://schemas.microsoft.com/office/powerpoint/2010/main" val="145685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Acknowledgements</a:t>
            </a:r>
            <a:endParaRPr lang="en-GB" dirty="0"/>
          </a:p>
        </p:txBody>
      </p:sp>
      <p:sp>
        <p:nvSpPr>
          <p:cNvPr id="3" name="Content Placeholder 2"/>
          <p:cNvSpPr>
            <a:spLocks noGrp="1"/>
          </p:cNvSpPr>
          <p:nvPr>
            <p:ph idx="1"/>
          </p:nvPr>
        </p:nvSpPr>
        <p:spPr/>
        <p:txBody>
          <a:bodyPr/>
          <a:lstStyle/>
          <a:p>
            <a:endParaRPr lang="en-GB" sz="2000" dirty="0" smtClean="0">
              <a:solidFill>
                <a:schemeClr val="bg2">
                  <a:lumMod val="10000"/>
                </a:schemeClr>
              </a:solidFill>
            </a:endParaRPr>
          </a:p>
          <a:p>
            <a:r>
              <a:rPr lang="en-GB" sz="2000" dirty="0" smtClean="0">
                <a:solidFill>
                  <a:schemeClr val="bg2">
                    <a:lumMod val="10000"/>
                  </a:schemeClr>
                </a:solidFill>
              </a:rPr>
              <a:t>Professor P Kane – Consultant Neurosurgeon</a:t>
            </a:r>
          </a:p>
          <a:p>
            <a:r>
              <a:rPr lang="en-GB" sz="2000" dirty="0" smtClean="0">
                <a:solidFill>
                  <a:schemeClr val="bg2">
                    <a:lumMod val="10000"/>
                  </a:schemeClr>
                </a:solidFill>
              </a:rPr>
              <a:t>Mr A Varma – Consultant Neurosurgeon</a:t>
            </a:r>
          </a:p>
          <a:p>
            <a:r>
              <a:rPr lang="en-GB" sz="2000" dirty="0" smtClean="0">
                <a:solidFill>
                  <a:schemeClr val="bg2">
                    <a:lumMod val="10000"/>
                  </a:schemeClr>
                </a:solidFill>
              </a:rPr>
              <a:t>Dr </a:t>
            </a:r>
            <a:r>
              <a:rPr lang="en-GB" sz="2000" dirty="0">
                <a:solidFill>
                  <a:schemeClr val="bg2">
                    <a:lumMod val="10000"/>
                  </a:schemeClr>
                </a:solidFill>
              </a:rPr>
              <a:t>Don Brechin - Clinical Director of the Medical Psychology Service and the Adult Neuropsychology Department</a:t>
            </a:r>
          </a:p>
          <a:p>
            <a:r>
              <a:rPr lang="en-GB" sz="2000" dirty="0">
                <a:solidFill>
                  <a:schemeClr val="bg2">
                    <a:lumMod val="10000"/>
                  </a:schemeClr>
                </a:solidFill>
              </a:rPr>
              <a:t>Caroline Barber Miller - Advanced </a:t>
            </a:r>
            <a:r>
              <a:rPr lang="en-GB" sz="2000" dirty="0" smtClean="0">
                <a:solidFill>
                  <a:schemeClr val="bg2">
                    <a:lumMod val="10000"/>
                  </a:schemeClr>
                </a:solidFill>
              </a:rPr>
              <a:t>Practitioner </a:t>
            </a:r>
            <a:r>
              <a:rPr lang="en-GB" sz="2000" dirty="0" smtClean="0">
                <a:solidFill>
                  <a:schemeClr val="bg2">
                    <a:lumMod val="10000"/>
                  </a:schemeClr>
                </a:solidFill>
              </a:rPr>
              <a:t>Neuro-Oncology </a:t>
            </a:r>
            <a:r>
              <a:rPr lang="en-GB" sz="2000" dirty="0">
                <a:solidFill>
                  <a:schemeClr val="bg2">
                    <a:lumMod val="10000"/>
                  </a:schemeClr>
                </a:solidFill>
              </a:rPr>
              <a:t>Occupational Therapist</a:t>
            </a:r>
          </a:p>
          <a:p>
            <a:r>
              <a:rPr lang="en-GB" sz="2000" dirty="0">
                <a:solidFill>
                  <a:schemeClr val="bg2">
                    <a:lumMod val="10000"/>
                  </a:schemeClr>
                </a:solidFill>
              </a:rPr>
              <a:t>Jenny </a:t>
            </a:r>
            <a:r>
              <a:rPr lang="en-GB" sz="2000" dirty="0" smtClean="0">
                <a:solidFill>
                  <a:schemeClr val="bg2">
                    <a:lumMod val="10000"/>
                  </a:schemeClr>
                </a:solidFill>
              </a:rPr>
              <a:t>Collins - </a:t>
            </a:r>
            <a:r>
              <a:rPr lang="en-GB" sz="2000" dirty="0">
                <a:solidFill>
                  <a:schemeClr val="bg2">
                    <a:lumMod val="10000"/>
                  </a:schemeClr>
                </a:solidFill>
              </a:rPr>
              <a:t>Specialist </a:t>
            </a:r>
            <a:r>
              <a:rPr lang="en-GB" sz="2000" dirty="0" smtClean="0">
                <a:solidFill>
                  <a:schemeClr val="bg2">
                    <a:lumMod val="10000"/>
                  </a:schemeClr>
                </a:solidFill>
              </a:rPr>
              <a:t>Neuro-Oncology </a:t>
            </a:r>
            <a:r>
              <a:rPr lang="en-GB" sz="2000" dirty="0">
                <a:solidFill>
                  <a:schemeClr val="bg2">
                    <a:lumMod val="10000"/>
                  </a:schemeClr>
                </a:solidFill>
              </a:rPr>
              <a:t>Physiotherapist</a:t>
            </a:r>
          </a:p>
          <a:p>
            <a:r>
              <a:rPr lang="en-GB" sz="2000" dirty="0">
                <a:solidFill>
                  <a:schemeClr val="bg2">
                    <a:lumMod val="10000"/>
                  </a:schemeClr>
                </a:solidFill>
              </a:rPr>
              <a:t>Kathryn Dawson - Highly Specialised </a:t>
            </a:r>
            <a:r>
              <a:rPr lang="en-GB" sz="2000" dirty="0" smtClean="0">
                <a:solidFill>
                  <a:schemeClr val="bg2">
                    <a:lumMod val="10000"/>
                  </a:schemeClr>
                </a:solidFill>
              </a:rPr>
              <a:t>Neuro-Oncology </a:t>
            </a:r>
            <a:r>
              <a:rPr lang="en-GB" sz="2000" dirty="0">
                <a:solidFill>
                  <a:schemeClr val="bg2">
                    <a:lumMod val="10000"/>
                  </a:schemeClr>
                </a:solidFill>
              </a:rPr>
              <a:t>Speech and Language Therapist</a:t>
            </a:r>
          </a:p>
          <a:p>
            <a:r>
              <a:rPr lang="en-GB" sz="2000" dirty="0">
                <a:solidFill>
                  <a:schemeClr val="bg2">
                    <a:lumMod val="10000"/>
                  </a:schemeClr>
                </a:solidFill>
              </a:rPr>
              <a:t>Karen Baldwin - Highly Specialised </a:t>
            </a:r>
            <a:r>
              <a:rPr lang="en-GB" sz="2000" dirty="0" smtClean="0">
                <a:solidFill>
                  <a:schemeClr val="bg2">
                    <a:lumMod val="10000"/>
                  </a:schemeClr>
                </a:solidFill>
              </a:rPr>
              <a:t>Neuro-Oncology </a:t>
            </a:r>
            <a:r>
              <a:rPr lang="en-GB" sz="2000" dirty="0">
                <a:solidFill>
                  <a:schemeClr val="bg2">
                    <a:lumMod val="10000"/>
                  </a:schemeClr>
                </a:solidFill>
              </a:rPr>
              <a:t>Speech and Language Therapist</a:t>
            </a:r>
          </a:p>
          <a:p>
            <a:r>
              <a:rPr lang="en-GB" sz="2000" dirty="0">
                <a:solidFill>
                  <a:schemeClr val="bg2">
                    <a:lumMod val="10000"/>
                  </a:schemeClr>
                </a:solidFill>
              </a:rPr>
              <a:t>Kate Helstrip – Secretary to Consultant Neurosurgeons</a:t>
            </a:r>
          </a:p>
          <a:p>
            <a:r>
              <a:rPr lang="en-GB" sz="2000" dirty="0">
                <a:solidFill>
                  <a:schemeClr val="bg2">
                    <a:lumMod val="10000"/>
                  </a:schemeClr>
                </a:solidFill>
              </a:rPr>
              <a:t>Emma Sheehan – Secretary to Medical Psychology and Neuropsychology Dept.</a:t>
            </a:r>
          </a:p>
          <a:p>
            <a:endParaRPr lang="en-GB" sz="2000" dirty="0">
              <a:solidFill>
                <a:schemeClr val="bg2">
                  <a:lumMod val="10000"/>
                </a:schemeClr>
              </a:solidFill>
            </a:endParaRPr>
          </a:p>
          <a:p>
            <a:pPr marL="0" indent="0">
              <a:buNone/>
            </a:pPr>
            <a:r>
              <a:rPr lang="en-GB" sz="2000" dirty="0">
                <a:solidFill>
                  <a:schemeClr val="bg2">
                    <a:lumMod val="10000"/>
                  </a:schemeClr>
                </a:solidFill>
              </a:rPr>
              <a:t>Contact details serena.hartley1@nhs.net</a:t>
            </a:r>
          </a:p>
        </p:txBody>
      </p:sp>
    </p:spTree>
    <p:extLst>
      <p:ext uri="{BB962C8B-B14F-4D97-AF65-F5344CB8AC3E}">
        <p14:creationId xmlns:p14="http://schemas.microsoft.com/office/powerpoint/2010/main" val="347760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00"/>
            <a:ext cx="10478955" cy="1143000"/>
          </a:xfrm>
        </p:spPr>
        <p:txBody>
          <a:bodyPr/>
          <a:lstStyle/>
          <a:p>
            <a:pPr algn="ctr"/>
            <a:r>
              <a:rPr lang="en-GB" dirty="0" smtClean="0"/>
              <a:t>Aim of Presentation</a:t>
            </a:r>
            <a:endParaRPr lang="en-GB" dirty="0"/>
          </a:p>
        </p:txBody>
      </p:sp>
      <p:sp>
        <p:nvSpPr>
          <p:cNvPr id="3" name="Content Placeholder 2"/>
          <p:cNvSpPr>
            <a:spLocks noGrp="1"/>
          </p:cNvSpPr>
          <p:nvPr>
            <p:ph idx="1"/>
          </p:nvPr>
        </p:nvSpPr>
        <p:spPr>
          <a:xfrm>
            <a:off x="609600" y="1916832"/>
            <a:ext cx="10478955" cy="4525963"/>
          </a:xfrm>
        </p:spPr>
        <p:txBody>
          <a:bodyPr/>
          <a:lstStyle/>
          <a:p>
            <a:r>
              <a:rPr lang="en-GB" sz="2000" dirty="0" smtClean="0">
                <a:solidFill>
                  <a:schemeClr val="bg2">
                    <a:lumMod val="10000"/>
                  </a:schemeClr>
                </a:solidFill>
              </a:rPr>
              <a:t>Re-configuration of an existing service to improve patient care for patients with a meningioma – Primary brain tumour </a:t>
            </a:r>
          </a:p>
          <a:p>
            <a:endParaRPr lang="en-GB" sz="2000" dirty="0" smtClean="0">
              <a:solidFill>
                <a:schemeClr val="bg2">
                  <a:lumMod val="10000"/>
                </a:schemeClr>
              </a:solidFill>
            </a:endParaRPr>
          </a:p>
          <a:p>
            <a:r>
              <a:rPr lang="en-GB" sz="2000" dirty="0" smtClean="0">
                <a:solidFill>
                  <a:schemeClr val="bg2">
                    <a:lumMod val="10000"/>
                  </a:schemeClr>
                </a:solidFill>
              </a:rPr>
              <a:t>The importance of using</a:t>
            </a:r>
            <a:r>
              <a:rPr lang="en-GB" sz="2000" dirty="0">
                <a:solidFill>
                  <a:schemeClr val="bg2">
                    <a:lumMod val="10000"/>
                  </a:schemeClr>
                </a:solidFill>
              </a:rPr>
              <a:t> </a:t>
            </a:r>
            <a:r>
              <a:rPr lang="en-GB" sz="2000" dirty="0" smtClean="0">
                <a:solidFill>
                  <a:schemeClr val="bg2">
                    <a:lumMod val="10000"/>
                  </a:schemeClr>
                </a:solidFill>
              </a:rPr>
              <a:t>patient reported outcome data to shape patient care</a:t>
            </a:r>
          </a:p>
          <a:p>
            <a:endParaRPr lang="en-GB" sz="2000" dirty="0" smtClean="0">
              <a:solidFill>
                <a:schemeClr val="bg2">
                  <a:lumMod val="10000"/>
                </a:schemeClr>
              </a:solidFill>
            </a:endParaRPr>
          </a:p>
          <a:p>
            <a:r>
              <a:rPr lang="en-GB" sz="2000" dirty="0" smtClean="0">
                <a:solidFill>
                  <a:schemeClr val="bg2">
                    <a:lumMod val="10000"/>
                  </a:schemeClr>
                </a:solidFill>
              </a:rPr>
              <a:t>Digital technology used to analyse patient reported outcome data in my MSc research to support the need for this service and to assist in determining patient’s needs </a:t>
            </a:r>
          </a:p>
          <a:p>
            <a:endParaRPr lang="en-GB" sz="2000" dirty="0" smtClean="0">
              <a:solidFill>
                <a:schemeClr val="bg2">
                  <a:lumMod val="10000"/>
                </a:schemeClr>
              </a:solidFill>
            </a:endParaRPr>
          </a:p>
          <a:p>
            <a:r>
              <a:rPr lang="en-GB" sz="2000" dirty="0" smtClean="0">
                <a:solidFill>
                  <a:schemeClr val="bg2">
                    <a:lumMod val="10000"/>
                  </a:schemeClr>
                </a:solidFill>
              </a:rPr>
              <a:t>Future plans to use digital technologies to support this service</a:t>
            </a:r>
          </a:p>
          <a:p>
            <a:endParaRPr lang="en-GB" dirty="0" smtClean="0">
              <a:solidFill>
                <a:schemeClr val="bg2">
                  <a:lumMod val="10000"/>
                </a:schemeClr>
              </a:solidFill>
            </a:endParaRPr>
          </a:p>
          <a:p>
            <a:endParaRPr lang="en-GB" dirty="0">
              <a:solidFill>
                <a:schemeClr val="bg2">
                  <a:lumMod val="10000"/>
                </a:schemeClr>
              </a:solidFill>
            </a:endParaRPr>
          </a:p>
        </p:txBody>
      </p:sp>
    </p:spTree>
    <p:extLst>
      <p:ext uri="{BB962C8B-B14F-4D97-AF65-F5344CB8AC3E}">
        <p14:creationId xmlns:p14="http://schemas.microsoft.com/office/powerpoint/2010/main" val="3590110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10465163" cy="634082"/>
          </a:xfrm>
        </p:spPr>
        <p:txBody>
          <a:bodyPr>
            <a:normAutofit/>
          </a:bodyPr>
          <a:lstStyle/>
          <a:p>
            <a:pPr algn="ctr"/>
            <a:r>
              <a:rPr lang="en-GB" sz="2800"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335360" y="1052737"/>
            <a:ext cx="11737303" cy="5601282"/>
          </a:xfrm>
        </p:spPr>
        <p:txBody>
          <a:bodyPr>
            <a:normAutofit fontScale="92500" lnSpcReduction="10000"/>
          </a:bodyPr>
          <a:lstStyle/>
          <a:p>
            <a:r>
              <a:rPr lang="en-GB" sz="1900" dirty="0">
                <a:solidFill>
                  <a:schemeClr val="bg2">
                    <a:lumMod val="10000"/>
                  </a:schemeClr>
                </a:solidFill>
                <a:latin typeface="+mj-lt"/>
                <a:cs typeface="Arial" panose="020B0604020202020204" pitchFamily="34" charset="0"/>
              </a:rPr>
              <a:t>NICE (2006) </a:t>
            </a:r>
            <a:r>
              <a:rPr lang="en-GB" sz="1900" i="1" dirty="0">
                <a:solidFill>
                  <a:schemeClr val="bg2">
                    <a:lumMod val="10000"/>
                  </a:schemeClr>
                </a:solidFill>
                <a:latin typeface="+mj-lt"/>
                <a:cs typeface="Arial" panose="020B0604020202020204" pitchFamily="34" charset="0"/>
              </a:rPr>
              <a:t>Improving Outcomes for people with Brain and other Central Nervous System Tumours.</a:t>
            </a:r>
            <a:r>
              <a:rPr lang="en-GB" sz="1900" dirty="0">
                <a:solidFill>
                  <a:schemeClr val="bg2">
                    <a:lumMod val="10000"/>
                  </a:schemeClr>
                </a:solidFill>
                <a:latin typeface="+mj-lt"/>
                <a:cs typeface="Arial" panose="020B0604020202020204" pitchFamily="34" charset="0"/>
              </a:rPr>
              <a:t> National Institute of Clinical for Clinical Excellence. </a:t>
            </a:r>
            <a:endParaRPr lang="en-GB" sz="1900" dirty="0" smtClean="0">
              <a:solidFill>
                <a:schemeClr val="bg2">
                  <a:lumMod val="10000"/>
                </a:schemeClr>
              </a:solidFill>
              <a:latin typeface="+mj-lt"/>
              <a:cs typeface="Arial" panose="020B0604020202020204" pitchFamily="34" charset="0"/>
            </a:endParaRPr>
          </a:p>
          <a:p>
            <a:r>
              <a:rPr lang="en-GB" sz="1900" dirty="0" smtClean="0">
                <a:solidFill>
                  <a:schemeClr val="bg2">
                    <a:lumMod val="10000"/>
                  </a:schemeClr>
                </a:solidFill>
                <a:latin typeface="+mj-lt"/>
                <a:cs typeface="Arial" panose="020B0604020202020204" pitchFamily="34" charset="0"/>
              </a:rPr>
              <a:t>NICE (2018) </a:t>
            </a:r>
            <a:r>
              <a:rPr lang="en-GB" sz="2000" kern="1200" dirty="0">
                <a:solidFill>
                  <a:schemeClr val="bg2">
                    <a:lumMod val="10000"/>
                  </a:schemeClr>
                </a:solidFill>
              </a:rPr>
              <a:t>Brain tumours (primary) and brain metastases in adults </a:t>
            </a:r>
            <a:endParaRPr lang="en-GB" sz="1900" dirty="0">
              <a:solidFill>
                <a:schemeClr val="bg2">
                  <a:lumMod val="10000"/>
                </a:schemeClr>
              </a:solidFill>
              <a:latin typeface="+mj-lt"/>
              <a:cs typeface="Arial" panose="020B0604020202020204" pitchFamily="34" charset="0"/>
            </a:endParaRPr>
          </a:p>
          <a:p>
            <a:r>
              <a:rPr lang="en-US" sz="1900" dirty="0" smtClean="0">
                <a:solidFill>
                  <a:schemeClr val="bg2">
                    <a:lumMod val="10000"/>
                  </a:schemeClr>
                </a:solidFill>
                <a:latin typeface="+mj-lt"/>
                <a:cs typeface="Arial" panose="020B0604020202020204" pitchFamily="34" charset="0"/>
              </a:rPr>
              <a:t>Wong</a:t>
            </a:r>
            <a:r>
              <a:rPr lang="en-US" sz="1900" dirty="0">
                <a:solidFill>
                  <a:schemeClr val="bg2">
                    <a:lumMod val="10000"/>
                  </a:schemeClr>
                </a:solidFill>
                <a:latin typeface="+mj-lt"/>
                <a:cs typeface="Arial" panose="020B0604020202020204" pitchFamily="34" charset="0"/>
              </a:rPr>
              <a:t>, J.</a:t>
            </a:r>
            <a:r>
              <a:rPr lang="en-US" sz="1900" i="1" dirty="0">
                <a:solidFill>
                  <a:schemeClr val="bg2">
                    <a:lumMod val="10000"/>
                  </a:schemeClr>
                </a:solidFill>
                <a:latin typeface="+mj-lt"/>
                <a:cs typeface="Arial" panose="020B0604020202020204" pitchFamily="34" charset="0"/>
              </a:rPr>
              <a:t> et al. </a:t>
            </a:r>
            <a:r>
              <a:rPr lang="en-US" sz="1900" dirty="0">
                <a:solidFill>
                  <a:schemeClr val="bg2">
                    <a:lumMod val="10000"/>
                  </a:schemeClr>
                </a:solidFill>
                <a:latin typeface="+mj-lt"/>
                <a:cs typeface="Arial" panose="020B0604020202020204" pitchFamily="34" charset="0"/>
              </a:rPr>
              <a:t>(2011; 2010) 'A qualitative assessment of the supportive care and resource needs of patients undergoing craniotomy for benign brain </a:t>
            </a:r>
            <a:r>
              <a:rPr lang="en-US" sz="1900" dirty="0" err="1">
                <a:solidFill>
                  <a:schemeClr val="bg2">
                    <a:lumMod val="10000"/>
                  </a:schemeClr>
                </a:solidFill>
                <a:latin typeface="+mj-lt"/>
                <a:cs typeface="Arial" panose="020B0604020202020204" pitchFamily="34" charset="0"/>
              </a:rPr>
              <a:t>tumours</a:t>
            </a:r>
            <a:r>
              <a:rPr lang="en-US" sz="1900" dirty="0">
                <a:solidFill>
                  <a:schemeClr val="bg2">
                    <a:lumMod val="10000"/>
                  </a:schemeClr>
                </a:solidFill>
                <a:latin typeface="+mj-lt"/>
                <a:cs typeface="Arial" panose="020B0604020202020204" pitchFamily="34" charset="0"/>
              </a:rPr>
              <a:t>', </a:t>
            </a:r>
            <a:r>
              <a:rPr lang="en-US" sz="1900" i="1" dirty="0">
                <a:solidFill>
                  <a:schemeClr val="bg2">
                    <a:lumMod val="10000"/>
                  </a:schemeClr>
                </a:solidFill>
                <a:latin typeface="+mj-lt"/>
                <a:cs typeface="Arial" panose="020B0604020202020204" pitchFamily="34" charset="0"/>
              </a:rPr>
              <a:t>Supportive Care in Cancer, </a:t>
            </a:r>
            <a:r>
              <a:rPr lang="en-US" sz="1900" dirty="0">
                <a:solidFill>
                  <a:schemeClr val="bg2">
                    <a:lumMod val="10000"/>
                  </a:schemeClr>
                </a:solidFill>
                <a:latin typeface="+mj-lt"/>
                <a:cs typeface="Arial" panose="020B0604020202020204" pitchFamily="34" charset="0"/>
              </a:rPr>
              <a:t>19(11), pp. 1841-1848. </a:t>
            </a:r>
            <a:endParaRPr lang="en-US" sz="1900" dirty="0" smtClean="0">
              <a:solidFill>
                <a:schemeClr val="bg2">
                  <a:lumMod val="10000"/>
                </a:schemeClr>
              </a:solidFill>
              <a:latin typeface="+mj-lt"/>
              <a:cs typeface="Arial" panose="020B0604020202020204" pitchFamily="34" charset="0"/>
            </a:endParaRPr>
          </a:p>
          <a:p>
            <a:r>
              <a:rPr lang="en-US" sz="2000" dirty="0">
                <a:solidFill>
                  <a:schemeClr val="bg2">
                    <a:lumMod val="10000"/>
                  </a:schemeClr>
                </a:solidFill>
              </a:rPr>
              <a:t>Pace, A.</a:t>
            </a:r>
            <a:r>
              <a:rPr lang="en-US" sz="2000" i="1" dirty="0">
                <a:solidFill>
                  <a:schemeClr val="bg2">
                    <a:lumMod val="10000"/>
                  </a:schemeClr>
                </a:solidFill>
              </a:rPr>
              <a:t> et al. </a:t>
            </a:r>
            <a:r>
              <a:rPr lang="en-US" sz="2000" dirty="0">
                <a:solidFill>
                  <a:schemeClr val="bg2">
                    <a:lumMod val="10000"/>
                  </a:schemeClr>
                </a:solidFill>
              </a:rPr>
              <a:t>(2012) 'Quality of life of brain </a:t>
            </a:r>
            <a:r>
              <a:rPr lang="en-US" sz="2000" dirty="0" err="1">
                <a:solidFill>
                  <a:schemeClr val="bg2">
                    <a:lumMod val="10000"/>
                  </a:schemeClr>
                </a:solidFill>
              </a:rPr>
              <a:t>tumour</a:t>
            </a:r>
            <a:r>
              <a:rPr lang="en-US" sz="2000" dirty="0">
                <a:solidFill>
                  <a:schemeClr val="bg2">
                    <a:lumMod val="10000"/>
                  </a:schemeClr>
                </a:solidFill>
              </a:rPr>
              <a:t> patients', </a:t>
            </a:r>
            <a:r>
              <a:rPr lang="en-US" sz="2000" i="1" dirty="0">
                <a:solidFill>
                  <a:schemeClr val="bg2">
                    <a:lumMod val="10000"/>
                  </a:schemeClr>
                </a:solidFill>
              </a:rPr>
              <a:t>European Association of </a:t>
            </a:r>
            <a:r>
              <a:rPr lang="en-US" sz="2000" i="1" dirty="0" err="1">
                <a:solidFill>
                  <a:schemeClr val="bg2">
                    <a:lumMod val="10000"/>
                  </a:schemeClr>
                </a:solidFill>
              </a:rPr>
              <a:t>NeuroOncology</a:t>
            </a:r>
            <a:r>
              <a:rPr lang="en-US" sz="2000" i="1" dirty="0">
                <a:solidFill>
                  <a:schemeClr val="bg2">
                    <a:lumMod val="10000"/>
                  </a:schemeClr>
                </a:solidFill>
              </a:rPr>
              <a:t> Magazine, </a:t>
            </a:r>
            <a:r>
              <a:rPr lang="en-US" sz="2000" dirty="0">
                <a:solidFill>
                  <a:schemeClr val="bg2">
                    <a:lumMod val="10000"/>
                  </a:schemeClr>
                </a:solidFill>
              </a:rPr>
              <a:t>2(3), pp. 118-122. </a:t>
            </a:r>
            <a:endParaRPr lang="en-GB" sz="2000" dirty="0">
              <a:solidFill>
                <a:schemeClr val="bg2">
                  <a:lumMod val="10000"/>
                </a:schemeClr>
              </a:solidFill>
            </a:endParaRPr>
          </a:p>
          <a:p>
            <a:r>
              <a:rPr lang="en-US" sz="1800" dirty="0">
                <a:solidFill>
                  <a:schemeClr val="bg2">
                    <a:lumMod val="10000"/>
                  </a:schemeClr>
                </a:solidFill>
              </a:rPr>
              <a:t>Black, N. (2013) 'Patient reported outcome measures could help transform healthcare', </a:t>
            </a:r>
            <a:r>
              <a:rPr lang="en-US" sz="1800" i="1" dirty="0">
                <a:solidFill>
                  <a:schemeClr val="bg2">
                    <a:lumMod val="10000"/>
                  </a:schemeClr>
                </a:solidFill>
              </a:rPr>
              <a:t>BMJ (Clinical Research Ed.), </a:t>
            </a:r>
            <a:r>
              <a:rPr lang="en-US" sz="1800" dirty="0">
                <a:solidFill>
                  <a:schemeClr val="bg2">
                    <a:lumMod val="10000"/>
                  </a:schemeClr>
                </a:solidFill>
              </a:rPr>
              <a:t>346(1), pp. 167. </a:t>
            </a:r>
            <a:endParaRPr lang="en-GB" sz="1800" dirty="0">
              <a:solidFill>
                <a:schemeClr val="bg2">
                  <a:lumMod val="10000"/>
                </a:schemeClr>
              </a:solidFill>
            </a:endParaRPr>
          </a:p>
          <a:p>
            <a:r>
              <a:rPr lang="en-US" sz="1800" dirty="0">
                <a:solidFill>
                  <a:schemeClr val="bg2">
                    <a:lumMod val="10000"/>
                  </a:schemeClr>
                </a:solidFill>
              </a:rPr>
              <a:t>Devlin, N.J. and Appleby, J. (2010) 'Getting the most out of PROMS', </a:t>
            </a:r>
            <a:r>
              <a:rPr lang="en-US" sz="1800" i="1" dirty="0">
                <a:solidFill>
                  <a:schemeClr val="bg2">
                    <a:lumMod val="10000"/>
                  </a:schemeClr>
                </a:solidFill>
              </a:rPr>
              <a:t>Putting Health Outcomes at the Heart of NHS Decision Making. </a:t>
            </a:r>
            <a:r>
              <a:rPr lang="en-US" sz="1800" dirty="0">
                <a:solidFill>
                  <a:schemeClr val="bg2">
                    <a:lumMod val="10000"/>
                  </a:schemeClr>
                </a:solidFill>
              </a:rPr>
              <a:t>London: King’s Fund. Available at: </a:t>
            </a:r>
            <a:r>
              <a:rPr lang="en-US" sz="1800" u="sng" dirty="0">
                <a:solidFill>
                  <a:schemeClr val="bg2">
                    <a:lumMod val="10000"/>
                  </a:schemeClr>
                </a:solidFill>
                <a:hlinkClick r:id="rId3"/>
              </a:rPr>
              <a:t>https://</a:t>
            </a:r>
            <a:r>
              <a:rPr lang="en-US" sz="1800" u="sng" dirty="0" smtClean="0">
                <a:solidFill>
                  <a:schemeClr val="bg2">
                    <a:lumMod val="10000"/>
                  </a:schemeClr>
                </a:solidFill>
                <a:hlinkClick r:id="rId3"/>
              </a:rPr>
              <a:t>www.kingsfund.org.uk/sites/default/files/Getting-the-most-out-of-PROMs-Nancy-Devlin-John-Appleby-Kings-Fund-March-2010.pdf</a:t>
            </a:r>
            <a:endParaRPr lang="en-US" sz="1900" dirty="0">
              <a:solidFill>
                <a:schemeClr val="bg2">
                  <a:lumMod val="10000"/>
                </a:schemeClr>
              </a:solidFill>
              <a:latin typeface="+mj-lt"/>
              <a:cs typeface="Arial" panose="020B0604020202020204" pitchFamily="34" charset="0"/>
            </a:endParaRPr>
          </a:p>
          <a:p>
            <a:r>
              <a:rPr lang="en-US" sz="1900" dirty="0" smtClean="0">
                <a:solidFill>
                  <a:schemeClr val="bg2">
                    <a:lumMod val="10000"/>
                  </a:schemeClr>
                </a:solidFill>
                <a:latin typeface="+mj-lt"/>
                <a:cs typeface="Arial" panose="020B0604020202020204" pitchFamily="34" charset="0"/>
              </a:rPr>
              <a:t>Benz</a:t>
            </a:r>
            <a:r>
              <a:rPr lang="en-US" sz="1900" dirty="0">
                <a:solidFill>
                  <a:schemeClr val="bg2">
                    <a:lumMod val="10000"/>
                  </a:schemeClr>
                </a:solidFill>
                <a:latin typeface="+mj-lt"/>
                <a:cs typeface="Arial" panose="020B0604020202020204" pitchFamily="34" charset="0"/>
              </a:rPr>
              <a:t>, L.S.</a:t>
            </a:r>
            <a:r>
              <a:rPr lang="en-US" sz="1900" i="1" dirty="0">
                <a:solidFill>
                  <a:schemeClr val="bg2">
                    <a:lumMod val="10000"/>
                  </a:schemeClr>
                </a:solidFill>
                <a:latin typeface="+mj-lt"/>
                <a:cs typeface="Arial" panose="020B0604020202020204" pitchFamily="34" charset="0"/>
              </a:rPr>
              <a:t> et al. </a:t>
            </a:r>
            <a:r>
              <a:rPr lang="en-US" sz="1900" dirty="0">
                <a:solidFill>
                  <a:schemeClr val="bg2">
                    <a:lumMod val="10000"/>
                  </a:schemeClr>
                </a:solidFill>
                <a:latin typeface="+mj-lt"/>
                <a:cs typeface="Arial" panose="020B0604020202020204" pitchFamily="34" charset="0"/>
              </a:rPr>
              <a:t>(2018) 'Quality of life after surgery for intracranial meningioma', </a:t>
            </a:r>
            <a:r>
              <a:rPr lang="en-US" sz="1900" i="1" dirty="0">
                <a:solidFill>
                  <a:schemeClr val="bg2">
                    <a:lumMod val="10000"/>
                  </a:schemeClr>
                </a:solidFill>
                <a:latin typeface="+mj-lt"/>
                <a:cs typeface="Arial" panose="020B0604020202020204" pitchFamily="34" charset="0"/>
              </a:rPr>
              <a:t>Cancer Cytopathology, </a:t>
            </a:r>
            <a:r>
              <a:rPr lang="en-US" sz="1900" dirty="0">
                <a:solidFill>
                  <a:schemeClr val="bg2">
                    <a:lumMod val="10000"/>
                  </a:schemeClr>
                </a:solidFill>
                <a:latin typeface="+mj-lt"/>
                <a:cs typeface="Arial" panose="020B0604020202020204" pitchFamily="34" charset="0"/>
              </a:rPr>
              <a:t>124(1), pp. 161-166. </a:t>
            </a:r>
          </a:p>
          <a:p>
            <a:r>
              <a:rPr lang="en-US" sz="1900" dirty="0" err="1">
                <a:solidFill>
                  <a:schemeClr val="bg2">
                    <a:lumMod val="10000"/>
                  </a:schemeClr>
                </a:solidFill>
                <a:latin typeface="+mj-lt"/>
                <a:cs typeface="Arial" panose="020B0604020202020204" pitchFamily="34" charset="0"/>
              </a:rPr>
              <a:t>Weitzner</a:t>
            </a:r>
            <a:r>
              <a:rPr lang="en-US" sz="1900" dirty="0">
                <a:solidFill>
                  <a:schemeClr val="bg2">
                    <a:lumMod val="10000"/>
                  </a:schemeClr>
                </a:solidFill>
                <a:latin typeface="+mj-lt"/>
                <a:cs typeface="Arial" panose="020B0604020202020204" pitchFamily="34" charset="0"/>
              </a:rPr>
              <a:t>, M.A.</a:t>
            </a:r>
            <a:r>
              <a:rPr lang="en-US" sz="1900" i="1" dirty="0">
                <a:solidFill>
                  <a:schemeClr val="bg2">
                    <a:lumMod val="10000"/>
                  </a:schemeClr>
                </a:solidFill>
                <a:latin typeface="+mj-lt"/>
                <a:cs typeface="Arial" panose="020B0604020202020204" pitchFamily="34" charset="0"/>
              </a:rPr>
              <a:t> et al. </a:t>
            </a:r>
            <a:r>
              <a:rPr lang="en-US" sz="1900" dirty="0">
                <a:solidFill>
                  <a:schemeClr val="bg2">
                    <a:lumMod val="10000"/>
                  </a:schemeClr>
                </a:solidFill>
                <a:latin typeface="+mj-lt"/>
                <a:cs typeface="Arial" panose="020B0604020202020204" pitchFamily="34" charset="0"/>
              </a:rPr>
              <a:t>(1995) 'The Functional Assessment of Cancer Therapy (FACT) scale. Development of a brain subscale and revalidation of the general version (FACT-G) in patients with primary brain tumors', </a:t>
            </a:r>
            <a:r>
              <a:rPr lang="en-US" sz="1900" i="1" dirty="0">
                <a:solidFill>
                  <a:schemeClr val="bg2">
                    <a:lumMod val="10000"/>
                  </a:schemeClr>
                </a:solidFill>
                <a:latin typeface="+mj-lt"/>
                <a:cs typeface="Arial" panose="020B0604020202020204" pitchFamily="34" charset="0"/>
              </a:rPr>
              <a:t>Cancer, </a:t>
            </a:r>
            <a:r>
              <a:rPr lang="en-US" sz="1900" dirty="0">
                <a:solidFill>
                  <a:schemeClr val="bg2">
                    <a:lumMod val="10000"/>
                  </a:schemeClr>
                </a:solidFill>
                <a:latin typeface="+mj-lt"/>
                <a:cs typeface="Arial" panose="020B0604020202020204" pitchFamily="34" charset="0"/>
              </a:rPr>
              <a:t>75(5), pp. 1151-1161. </a:t>
            </a:r>
          </a:p>
          <a:p>
            <a:r>
              <a:rPr lang="en-US" sz="1900" dirty="0" err="1">
                <a:solidFill>
                  <a:schemeClr val="bg2">
                    <a:lumMod val="10000"/>
                  </a:schemeClr>
                </a:solidFill>
                <a:latin typeface="+mj-lt"/>
                <a:cs typeface="Arial" panose="020B0604020202020204" pitchFamily="34" charset="0"/>
              </a:rPr>
              <a:t>Zamanipoor</a:t>
            </a:r>
            <a:r>
              <a:rPr lang="en-US" sz="1900" dirty="0">
                <a:solidFill>
                  <a:schemeClr val="bg2">
                    <a:lumMod val="10000"/>
                  </a:schemeClr>
                </a:solidFill>
                <a:latin typeface="+mj-lt"/>
                <a:cs typeface="Arial" panose="020B0604020202020204" pitchFamily="34" charset="0"/>
              </a:rPr>
              <a:t> </a:t>
            </a:r>
            <a:r>
              <a:rPr lang="en-US" sz="1900" dirty="0" err="1">
                <a:solidFill>
                  <a:schemeClr val="bg2">
                    <a:lumMod val="10000"/>
                  </a:schemeClr>
                </a:solidFill>
                <a:latin typeface="+mj-lt"/>
                <a:cs typeface="Arial" panose="020B0604020202020204" pitchFamily="34" charset="0"/>
              </a:rPr>
              <a:t>Najafabadi</a:t>
            </a:r>
            <a:r>
              <a:rPr lang="en-US" sz="1900" dirty="0">
                <a:solidFill>
                  <a:schemeClr val="bg2">
                    <a:lumMod val="10000"/>
                  </a:schemeClr>
                </a:solidFill>
                <a:latin typeface="+mj-lt"/>
                <a:cs typeface="Arial" panose="020B0604020202020204" pitchFamily="34" charset="0"/>
              </a:rPr>
              <a:t>, A.H.</a:t>
            </a:r>
            <a:r>
              <a:rPr lang="en-US" sz="1900" i="1" dirty="0">
                <a:solidFill>
                  <a:schemeClr val="bg2">
                    <a:lumMod val="10000"/>
                  </a:schemeClr>
                </a:solidFill>
                <a:latin typeface="+mj-lt"/>
                <a:cs typeface="Arial" panose="020B0604020202020204" pitchFamily="34" charset="0"/>
              </a:rPr>
              <a:t> et al. </a:t>
            </a:r>
            <a:r>
              <a:rPr lang="en-US" sz="1900" dirty="0">
                <a:solidFill>
                  <a:schemeClr val="bg2">
                    <a:lumMod val="10000"/>
                  </a:schemeClr>
                </a:solidFill>
                <a:latin typeface="+mj-lt"/>
                <a:cs typeface="Arial" panose="020B0604020202020204" pitchFamily="34" charset="0"/>
              </a:rPr>
              <a:t>(2016) 'Impaired health-related quality of life in meningioma patients-a systematic review', </a:t>
            </a:r>
            <a:r>
              <a:rPr lang="en-US" sz="1900" i="1" dirty="0">
                <a:solidFill>
                  <a:schemeClr val="bg2">
                    <a:lumMod val="10000"/>
                  </a:schemeClr>
                </a:solidFill>
                <a:latin typeface="+mj-lt"/>
                <a:cs typeface="Arial" panose="020B0604020202020204" pitchFamily="34" charset="0"/>
              </a:rPr>
              <a:t>Neuro-Oncology, </a:t>
            </a:r>
            <a:r>
              <a:rPr lang="en-US" sz="1900" dirty="0">
                <a:solidFill>
                  <a:schemeClr val="bg2">
                    <a:lumMod val="10000"/>
                  </a:schemeClr>
                </a:solidFill>
                <a:latin typeface="+mj-lt"/>
                <a:cs typeface="Arial" panose="020B0604020202020204" pitchFamily="34" charset="0"/>
              </a:rPr>
              <a:t>19(7), pp.897-907. </a:t>
            </a:r>
          </a:p>
          <a:p>
            <a:r>
              <a:rPr lang="en-US" sz="1900" dirty="0">
                <a:solidFill>
                  <a:schemeClr val="bg2">
                    <a:lumMod val="10000"/>
                  </a:schemeClr>
                </a:solidFill>
                <a:latin typeface="+mj-lt"/>
                <a:cs typeface="Arial" panose="020B0604020202020204" pitchFamily="34" charset="0"/>
              </a:rPr>
              <a:t>FACIT.org (2010) Questionnaires. Available at: </a:t>
            </a:r>
            <a:r>
              <a:rPr lang="en-US" sz="1900" u="sng" dirty="0">
                <a:solidFill>
                  <a:schemeClr val="bg2">
                    <a:lumMod val="10000"/>
                  </a:schemeClr>
                </a:solidFill>
                <a:latin typeface="+mj-lt"/>
                <a:cs typeface="Arial" panose="020B0604020202020204" pitchFamily="34" charset="0"/>
                <a:hlinkClick r:id="rId4"/>
              </a:rPr>
              <a:t>http://www.facit.org/FACITOrg/Questionnaires</a:t>
            </a:r>
            <a:endParaRPr lang="en-GB" sz="1900" dirty="0">
              <a:solidFill>
                <a:schemeClr val="bg2">
                  <a:lumMod val="10000"/>
                </a:schemeClr>
              </a:solidFill>
              <a:latin typeface="+mj-lt"/>
              <a:cs typeface="Arial" panose="020B0604020202020204" pitchFamily="34" charset="0"/>
            </a:endParaRPr>
          </a:p>
          <a:p>
            <a:endParaRPr lang="en-GB" sz="1900" dirty="0">
              <a:solidFill>
                <a:schemeClr val="bg2">
                  <a:lumMod val="10000"/>
                </a:schemeClr>
              </a:solidFill>
              <a:latin typeface="+mj-lt"/>
            </a:endParaRPr>
          </a:p>
          <a:p>
            <a:endParaRPr lang="en-US" sz="1900" dirty="0">
              <a:solidFill>
                <a:schemeClr val="bg2">
                  <a:lumMod val="10000"/>
                </a:schemeClr>
              </a:solidFill>
              <a:latin typeface="+mj-lt"/>
            </a:endParaRPr>
          </a:p>
          <a:p>
            <a:endParaRPr lang="en-GB" sz="1800" dirty="0">
              <a:solidFill>
                <a:schemeClr val="bg2">
                  <a:lumMod val="10000"/>
                </a:schemeClr>
              </a:solidFill>
            </a:endParaRPr>
          </a:p>
          <a:p>
            <a:endParaRPr lang="en-GB" sz="1800" dirty="0">
              <a:solidFill>
                <a:schemeClr val="bg2">
                  <a:lumMod val="10000"/>
                </a:schemeClr>
              </a:solidFill>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243408"/>
            <a:ext cx="10478955" cy="1143000"/>
          </a:xfrm>
        </p:spPr>
        <p:txBody>
          <a:bodyPr/>
          <a:lstStyle/>
          <a:p>
            <a:pPr algn="ctr"/>
            <a:r>
              <a:rPr lang="en-GB" dirty="0" smtClean="0"/>
              <a:t>Meningioma </a:t>
            </a:r>
            <a:r>
              <a:rPr lang="en-GB" dirty="0"/>
              <a:t>B</a:t>
            </a:r>
            <a:r>
              <a:rPr lang="en-GB" dirty="0" smtClean="0"/>
              <a:t>rain Tumour (90% are benign)</a:t>
            </a:r>
            <a:endParaRPr lang="en-GB" dirty="0"/>
          </a:p>
        </p:txBody>
      </p:sp>
      <p:pic>
        <p:nvPicPr>
          <p:cNvPr id="4" name="Content Placeholder 3"/>
          <p:cNvPicPr>
            <a:picLocks noGrp="1" noChangeAspect="1"/>
          </p:cNvPicPr>
          <p:nvPr>
            <p:ph idx="1"/>
          </p:nvPr>
        </p:nvPicPr>
        <p:blipFill>
          <a:blip r:embed="rId3"/>
          <a:stretch>
            <a:fillRect/>
          </a:stretch>
        </p:blipFill>
        <p:spPr>
          <a:xfrm>
            <a:off x="1415480" y="1481429"/>
            <a:ext cx="4320480" cy="4370800"/>
          </a:xfrm>
          <a:prstGeom prst="rect">
            <a:avLst/>
          </a:prstGeom>
        </p:spPr>
      </p:pic>
      <p:pic>
        <p:nvPicPr>
          <p:cNvPr id="5" name="Picture 4"/>
          <p:cNvPicPr>
            <a:picLocks noChangeAspect="1"/>
          </p:cNvPicPr>
          <p:nvPr/>
        </p:nvPicPr>
        <p:blipFill>
          <a:blip r:embed="rId4"/>
          <a:stretch>
            <a:fillRect/>
          </a:stretch>
        </p:blipFill>
        <p:spPr>
          <a:xfrm>
            <a:off x="6456040" y="2564904"/>
            <a:ext cx="2095500" cy="2152650"/>
          </a:xfrm>
          <a:prstGeom prst="rect">
            <a:avLst/>
          </a:prstGeom>
        </p:spPr>
      </p:pic>
      <p:pic>
        <p:nvPicPr>
          <p:cNvPr id="6" name="Picture 5"/>
          <p:cNvPicPr>
            <a:picLocks noChangeAspect="1"/>
          </p:cNvPicPr>
          <p:nvPr/>
        </p:nvPicPr>
        <p:blipFill>
          <a:blip r:embed="rId5"/>
          <a:stretch>
            <a:fillRect/>
          </a:stretch>
        </p:blipFill>
        <p:spPr>
          <a:xfrm>
            <a:off x="8754635" y="2564904"/>
            <a:ext cx="1995162" cy="2174726"/>
          </a:xfrm>
          <a:prstGeom prst="rect">
            <a:avLst/>
          </a:prstGeom>
        </p:spPr>
      </p:pic>
    </p:spTree>
    <p:extLst>
      <p:ext uri="{BB962C8B-B14F-4D97-AF65-F5344CB8AC3E}">
        <p14:creationId xmlns:p14="http://schemas.microsoft.com/office/powerpoint/2010/main" val="320436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075" y="548680"/>
            <a:ext cx="7859216" cy="1143000"/>
          </a:xfrm>
        </p:spPr>
        <p:txBody>
          <a:bodyPr/>
          <a:lstStyle/>
          <a:p>
            <a:pPr algn="ctr"/>
            <a:r>
              <a:rPr lang="en-GB" dirty="0"/>
              <a:t>Interdisciplinary Clinic for Patients with  a </a:t>
            </a:r>
            <a:r>
              <a:rPr lang="en-GB" dirty="0" smtClean="0"/>
              <a:t>Meningioma </a:t>
            </a:r>
            <a:r>
              <a:rPr lang="en-GB" dirty="0"/>
              <a:t/>
            </a:r>
            <a:br>
              <a:rPr lang="en-GB" dirty="0"/>
            </a:br>
            <a:endParaRPr lang="en-GB"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567147837"/>
              </p:ext>
            </p:extLst>
          </p:nvPr>
        </p:nvGraphicFramePr>
        <p:xfrm>
          <a:off x="1981201" y="1600201"/>
          <a:ext cx="78597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551384" y="4725144"/>
            <a:ext cx="10945216" cy="18722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dirty="0" smtClean="0">
                <a:solidFill>
                  <a:schemeClr val="bg2">
                    <a:lumMod val="10000"/>
                  </a:schemeClr>
                </a:solidFill>
                <a:latin typeface="Arial" panose="020B0604020202020204" pitchFamily="34" charset="0"/>
                <a:cs typeface="Arial" panose="020B0604020202020204" pitchFamily="34" charset="0"/>
              </a:rPr>
              <a:t>Initial </a:t>
            </a:r>
            <a:r>
              <a:rPr lang="en-GB" dirty="0">
                <a:solidFill>
                  <a:schemeClr val="bg2">
                    <a:lumMod val="10000"/>
                  </a:schemeClr>
                </a:solidFill>
                <a:latin typeface="Arial" panose="020B0604020202020204" pitchFamily="34" charset="0"/>
                <a:cs typeface="Arial" panose="020B0604020202020204" pitchFamily="34" charset="0"/>
              </a:rPr>
              <a:t>assessment - Provides further information to support the surgeon’s clinical decision-making for proceeding with surgery and to plan for support before and following </a:t>
            </a:r>
            <a:r>
              <a:rPr lang="en-GB" dirty="0" smtClean="0">
                <a:solidFill>
                  <a:schemeClr val="bg2">
                    <a:lumMod val="10000"/>
                  </a:schemeClr>
                </a:solidFill>
                <a:latin typeface="Arial" panose="020B0604020202020204" pitchFamily="34" charset="0"/>
                <a:cs typeface="Arial" panose="020B0604020202020204" pitchFamily="34" charset="0"/>
              </a:rPr>
              <a:t>surgery</a:t>
            </a:r>
          </a:p>
          <a:p>
            <a:pPr marL="342900" indent="-342900">
              <a:buFont typeface="Arial" panose="020B0604020202020204" pitchFamily="34" charset="0"/>
              <a:buChar cha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solidFill>
                  <a:schemeClr val="bg2">
                    <a:lumMod val="10000"/>
                  </a:schemeClr>
                </a:solidFill>
                <a:latin typeface="Arial" panose="020B0604020202020204" pitchFamily="34" charset="0"/>
                <a:cs typeface="Arial" panose="020B0604020202020204" pitchFamily="34" charset="0"/>
              </a:rPr>
              <a:t>Six months following surgery - To provide support, advice and referral to appropriate services to optimise quality of </a:t>
            </a:r>
            <a:r>
              <a:rPr lang="en-GB" dirty="0" smtClean="0">
                <a:solidFill>
                  <a:schemeClr val="bg2">
                    <a:lumMod val="10000"/>
                  </a:schemeClr>
                </a:solidFill>
                <a:latin typeface="Arial" panose="020B0604020202020204" pitchFamily="34" charset="0"/>
                <a:cs typeface="Arial" panose="020B0604020202020204" pitchFamily="34" charset="0"/>
              </a:rPr>
              <a:t>life and support self-management</a:t>
            </a:r>
            <a:endParaRPr lang="en-GB"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104272922"/>
              </p:ext>
            </p:extLst>
          </p:nvPr>
        </p:nvGraphicFramePr>
        <p:xfrm>
          <a:off x="2143858" y="787992"/>
          <a:ext cx="7440856" cy="53889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81832469"/>
              </p:ext>
            </p:extLst>
          </p:nvPr>
        </p:nvGraphicFramePr>
        <p:xfrm>
          <a:off x="2143858" y="759345"/>
          <a:ext cx="7440856" cy="53889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4750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202"/>
            <a:ext cx="10478955" cy="418058"/>
          </a:xfrm>
        </p:spPr>
        <p:txBody>
          <a:bodyPr/>
          <a:lstStyle/>
          <a:p>
            <a:pPr algn="ctr"/>
            <a:r>
              <a:rPr lang="en-GB" dirty="0" smtClean="0"/>
              <a:t>Nice Guidelines</a:t>
            </a:r>
            <a:endParaRPr lang="en-GB" dirty="0"/>
          </a:p>
        </p:txBody>
      </p:sp>
      <p:sp>
        <p:nvSpPr>
          <p:cNvPr id="7" name="TextBox 6"/>
          <p:cNvSpPr txBox="1"/>
          <p:nvPr/>
        </p:nvSpPr>
        <p:spPr>
          <a:xfrm>
            <a:off x="3863752" y="1138206"/>
            <a:ext cx="6401816" cy="707886"/>
          </a:xfrm>
          <a:prstGeom prst="rect">
            <a:avLst/>
          </a:prstGeom>
          <a:noFill/>
        </p:spPr>
        <p:txBody>
          <a:bodyPr wrap="square" rtlCol="0">
            <a:spAutoFit/>
          </a:bodyPr>
          <a:lstStyle/>
          <a:p>
            <a:pPr marL="571500" indent="-571500">
              <a:buFont typeface="Arial" panose="020B0604020202020204" pitchFamily="34" charset="0"/>
              <a:buChar char="•"/>
            </a:pPr>
            <a:endParaRPr lang="en-GB" dirty="0" smtClean="0">
              <a:solidFill>
                <a:srgbClr val="0E0E0E"/>
              </a:solidFill>
              <a:latin typeface="Lato"/>
            </a:endParaRPr>
          </a:p>
          <a:p>
            <a:pPr marL="571500" indent="-571500">
              <a:buFont typeface="Arial" panose="020B0604020202020204" pitchFamily="34" charset="0"/>
              <a:buChar char="•"/>
            </a:pPr>
            <a:endParaRPr lang="en-GB" dirty="0">
              <a:solidFill>
                <a:srgbClr val="0E0E0E"/>
              </a:solidFill>
              <a:latin typeface="Lato"/>
            </a:endParaRPr>
          </a:p>
        </p:txBody>
      </p:sp>
      <p:sp>
        <p:nvSpPr>
          <p:cNvPr id="8" name="TextBox 7"/>
          <p:cNvSpPr txBox="1"/>
          <p:nvPr/>
        </p:nvSpPr>
        <p:spPr>
          <a:xfrm>
            <a:off x="609600" y="2291603"/>
            <a:ext cx="3110136" cy="4093428"/>
          </a:xfrm>
          <a:prstGeom prst="rect">
            <a:avLst/>
          </a:prstGeom>
          <a:noFill/>
        </p:spPr>
        <p:txBody>
          <a:bodyPr wrap="square" rtlCol="0">
            <a:spAutoFit/>
          </a:bodyPr>
          <a:lstStyle/>
          <a:p>
            <a:pPr marL="342900" indent="-342900">
              <a:buFont typeface="Arial" panose="020B0604020202020204" pitchFamily="34" charset="0"/>
              <a:buChar char="•"/>
            </a:pPr>
            <a:r>
              <a:rPr lang="en-GB" dirty="0" smtClean="0">
                <a:latin typeface="+mj-lt"/>
              </a:rPr>
              <a:t>Improving </a:t>
            </a:r>
            <a:r>
              <a:rPr lang="en-GB" dirty="0">
                <a:latin typeface="+mj-lt"/>
              </a:rPr>
              <a:t>Outcomes for People with Brain and Other CNS Tumours </a:t>
            </a:r>
            <a:r>
              <a:rPr lang="en-GB" dirty="0" smtClean="0">
                <a:latin typeface="+mj-lt"/>
              </a:rPr>
              <a:t>(2006)</a:t>
            </a:r>
          </a:p>
          <a:p>
            <a:pPr marL="342900" indent="-342900">
              <a:buFont typeface="Arial" panose="020B0604020202020204" pitchFamily="34" charset="0"/>
              <a:buChar char="•"/>
            </a:pPr>
            <a:endParaRPr lang="en-GB" dirty="0">
              <a:latin typeface="+mj-lt"/>
            </a:endParaRPr>
          </a:p>
          <a:p>
            <a:pPr marL="342900" indent="-342900">
              <a:buFont typeface="Arial" panose="020B0604020202020204" pitchFamily="34" charset="0"/>
              <a:buChar char="•"/>
            </a:pPr>
            <a:r>
              <a:rPr lang="en-GB" dirty="0">
                <a:latin typeface="+mj-lt"/>
              </a:rPr>
              <a:t>Brain tumours (primary) and brain metastases in </a:t>
            </a:r>
            <a:r>
              <a:rPr lang="en-GB" dirty="0" smtClean="0">
                <a:latin typeface="+mj-lt"/>
              </a:rPr>
              <a:t>adults (July 2018)</a:t>
            </a:r>
            <a:endParaRPr lang="en-GB" dirty="0">
              <a:latin typeface="+mj-lt"/>
            </a:endParaRPr>
          </a:p>
          <a:p>
            <a:pPr marL="342900" indent="-342900">
              <a:buFont typeface="Arial" panose="020B0604020202020204" pitchFamily="34" charset="0"/>
              <a:buChar char="•"/>
            </a:pPr>
            <a:endParaRPr lang="en-GB" dirty="0" smtClean="0"/>
          </a:p>
          <a:p>
            <a:endParaRPr lang="en-GB" dirty="0"/>
          </a:p>
          <a:p>
            <a:endParaRPr lang="en-GB" dirty="0" smtClean="0"/>
          </a:p>
          <a:p>
            <a:endParaRPr lang="en-GB" dirty="0"/>
          </a:p>
        </p:txBody>
      </p:sp>
      <p:pic>
        <p:nvPicPr>
          <p:cNvPr id="9" name="Picture 8"/>
          <p:cNvPicPr>
            <a:picLocks noChangeAspect="1"/>
          </p:cNvPicPr>
          <p:nvPr/>
        </p:nvPicPr>
        <p:blipFill>
          <a:blip r:embed="rId3"/>
          <a:stretch>
            <a:fillRect/>
          </a:stretch>
        </p:blipFill>
        <p:spPr>
          <a:xfrm>
            <a:off x="783398" y="908720"/>
            <a:ext cx="2783270" cy="1382883"/>
          </a:xfrm>
          <a:prstGeom prst="rect">
            <a:avLst/>
          </a:prstGeom>
        </p:spPr>
      </p:pic>
      <p:sp>
        <p:nvSpPr>
          <p:cNvPr id="3" name="TextBox 2"/>
          <p:cNvSpPr txBox="1"/>
          <p:nvPr/>
        </p:nvSpPr>
        <p:spPr>
          <a:xfrm>
            <a:off x="4871864" y="1368273"/>
            <a:ext cx="5897760" cy="5016758"/>
          </a:xfrm>
          <a:prstGeom prst="rect">
            <a:avLst/>
          </a:prstGeom>
          <a:solidFill>
            <a:schemeClr val="accent2">
              <a:lumMod val="20000"/>
              <a:lumOff val="80000"/>
            </a:schemeClr>
          </a:solidFill>
          <a:ln>
            <a:solidFill>
              <a:schemeClr val="tx1">
                <a:lumMod val="50000"/>
              </a:schemeClr>
            </a:solidFill>
          </a:ln>
        </p:spPr>
        <p:txBody>
          <a:bodyPr wrap="square" rtlCol="0">
            <a:spAutoFit/>
          </a:bodyPr>
          <a:lstStyle/>
          <a:p>
            <a:pPr marL="571500" lvl="0" indent="-571500">
              <a:buFont typeface="Arial" panose="020B0604020202020204" pitchFamily="34" charset="0"/>
              <a:buChar char="•"/>
            </a:pPr>
            <a:r>
              <a:rPr lang="en-GB" dirty="0">
                <a:solidFill>
                  <a:srgbClr val="0E0E0E"/>
                </a:solidFill>
                <a:latin typeface="+mn-lt"/>
              </a:rPr>
              <a:t>Care needs are complex and present a unique challenge </a:t>
            </a:r>
          </a:p>
          <a:p>
            <a:pPr marL="571500" lvl="0" indent="-571500">
              <a:buFont typeface="Arial" panose="020B0604020202020204" pitchFamily="34" charset="0"/>
              <a:buChar char="•"/>
            </a:pPr>
            <a:endParaRPr lang="en-GB" dirty="0">
              <a:solidFill>
                <a:srgbClr val="0E0E0E"/>
              </a:solidFill>
              <a:latin typeface="+mn-lt"/>
            </a:endParaRPr>
          </a:p>
          <a:p>
            <a:pPr marL="571500" lvl="0" indent="-571500">
              <a:buFont typeface="Arial" panose="020B0604020202020204" pitchFamily="34" charset="0"/>
              <a:buChar char="•"/>
            </a:pPr>
            <a:r>
              <a:rPr lang="en-GB" dirty="0">
                <a:solidFill>
                  <a:srgbClr val="0E0E0E"/>
                </a:solidFill>
                <a:latin typeface="+mn-lt"/>
              </a:rPr>
              <a:t>All patients with a brain tumour should be offered  a neurological rehabilitation assessment of physical, cognitive, and emotional function at diagnosis and every stage of follow-up.</a:t>
            </a:r>
          </a:p>
          <a:p>
            <a:pPr lvl="0"/>
            <a:endParaRPr lang="en-GB" dirty="0">
              <a:solidFill>
                <a:srgbClr val="0E0E0E"/>
              </a:solidFill>
              <a:latin typeface="+mn-lt"/>
              <a:cs typeface="Arial" panose="020B0604020202020204" pitchFamily="34" charset="0"/>
            </a:endParaRPr>
          </a:p>
          <a:p>
            <a:pPr marL="571500" lvl="0" indent="-571500">
              <a:buFont typeface="Arial" panose="020B0604020202020204" pitchFamily="34" charset="0"/>
              <a:buChar char="•"/>
            </a:pPr>
            <a:r>
              <a:rPr lang="en-GB" dirty="0" smtClean="0">
                <a:solidFill>
                  <a:srgbClr val="0E0E0E"/>
                </a:solidFill>
                <a:latin typeface="+mn-lt"/>
                <a:cs typeface="Arial" panose="020B0604020202020204" pitchFamily="34" charset="0"/>
              </a:rPr>
              <a:t>Access to this is not always available to patients with a meningioma (Wong, 2011). </a:t>
            </a:r>
          </a:p>
          <a:p>
            <a:pPr marL="571500" lvl="0" indent="-571500">
              <a:buFont typeface="Arial" panose="020B0604020202020204" pitchFamily="34" charset="0"/>
              <a:buChar char="•"/>
            </a:pPr>
            <a:endParaRPr lang="en-GB" dirty="0">
              <a:solidFill>
                <a:srgbClr val="0E0E0E"/>
              </a:solidFill>
              <a:latin typeface="+mn-lt"/>
              <a:cs typeface="Arial" panose="020B0604020202020204" pitchFamily="34" charset="0"/>
            </a:endParaRPr>
          </a:p>
          <a:p>
            <a:pPr marL="571500" lvl="0" indent="-571500">
              <a:buFont typeface="Arial" panose="020B0604020202020204" pitchFamily="34" charset="0"/>
              <a:buChar char="•"/>
            </a:pPr>
            <a:r>
              <a:rPr lang="en-GB" dirty="0" smtClean="0">
                <a:solidFill>
                  <a:srgbClr val="0E0E0E"/>
                </a:solidFill>
                <a:latin typeface="+mn-lt"/>
                <a:cs typeface="Arial" panose="020B0604020202020204" pitchFamily="34" charset="0"/>
              </a:rPr>
              <a:t>Research has focussed on malignant brain tumours, resulting in unidentified and unmet needs</a:t>
            </a:r>
          </a:p>
          <a:p>
            <a:pPr marL="571500" lvl="0" indent="-571500">
              <a:buFont typeface="Arial" panose="020B0604020202020204" pitchFamily="34" charset="0"/>
              <a:buChar char="•"/>
            </a:pPr>
            <a:endParaRPr lang="en-GB" dirty="0">
              <a:solidFill>
                <a:srgbClr val="0E0E0E"/>
              </a:solidFill>
              <a:latin typeface="Lato"/>
              <a:cs typeface="Arial" panose="020B0604020202020204" pitchFamily="34" charset="0"/>
            </a:endParaRPr>
          </a:p>
        </p:txBody>
      </p:sp>
    </p:spTree>
    <p:extLst>
      <p:ext uri="{BB962C8B-B14F-4D97-AF65-F5344CB8AC3E}">
        <p14:creationId xmlns:p14="http://schemas.microsoft.com/office/powerpoint/2010/main" val="327705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66385"/>
            <a:ext cx="7903790" cy="946391"/>
          </a:xfrm>
        </p:spPr>
        <p:txBody>
          <a:bodyPr>
            <a:noAutofit/>
          </a:bodyPr>
          <a:lstStyle/>
          <a:p>
            <a:pPr algn="ctr"/>
            <a:r>
              <a:rPr lang="en-GB" dirty="0">
                <a:latin typeface="Arial" panose="020B0604020202020204" pitchFamily="34" charset="0"/>
                <a:cs typeface="Arial" panose="020B0604020202020204" pitchFamily="34" charset="0"/>
              </a:rPr>
              <a:t>Health Related Quality of Life (</a:t>
            </a:r>
            <a:r>
              <a:rPr lang="en-GB" dirty="0" smtClean="0">
                <a:latin typeface="Arial" panose="020B0604020202020204" pitchFamily="34" charset="0"/>
                <a:cs typeface="Arial" panose="020B0604020202020204" pitchFamily="34" charset="0"/>
              </a:rPr>
              <a:t>HRQOL</a:t>
            </a: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368" y="1412776"/>
            <a:ext cx="11521280" cy="5256585"/>
          </a:xfrm>
        </p:spPr>
        <p:txBody>
          <a:bodyPr>
            <a:normAutofit fontScale="77500" lnSpcReduction="20000"/>
          </a:bodyPr>
          <a:lstStyle/>
          <a:p>
            <a:pPr marL="0" lvl="0" indent="0">
              <a:buNone/>
            </a:pPr>
            <a:r>
              <a:rPr lang="en-GB" sz="2200" b="1" dirty="0" smtClean="0">
                <a:solidFill>
                  <a:schemeClr val="tx1">
                    <a:lumMod val="50000"/>
                  </a:schemeClr>
                </a:solidFill>
                <a:latin typeface="Arial" panose="020B0604020202020204" pitchFamily="34" charset="0"/>
                <a:cs typeface="Arial" panose="020B0604020202020204" pitchFamily="34" charset="0"/>
              </a:rPr>
              <a:t> </a:t>
            </a:r>
            <a:r>
              <a:rPr lang="en-GB" sz="2600" b="1" u="sng" dirty="0" smtClean="0">
                <a:solidFill>
                  <a:schemeClr val="tx1">
                    <a:lumMod val="50000"/>
                  </a:schemeClr>
                </a:solidFill>
                <a:latin typeface="Arial" panose="020B0604020202020204" pitchFamily="34" charset="0"/>
                <a:cs typeface="Arial" panose="020B0604020202020204" pitchFamily="34" charset="0"/>
              </a:rPr>
              <a:t>Definition                           </a:t>
            </a:r>
          </a:p>
          <a:p>
            <a:pPr marL="0" lvl="0" indent="0">
              <a:buNone/>
            </a:pPr>
            <a:endParaRPr lang="en-GB" sz="2600" u="sng" dirty="0">
              <a:solidFill>
                <a:schemeClr val="tx1">
                  <a:lumMod val="50000"/>
                </a:schemeClr>
              </a:solidFill>
              <a:latin typeface="Arial" panose="020B0604020202020204" pitchFamily="34" charset="0"/>
              <a:cs typeface="Arial" panose="020B0604020202020204" pitchFamily="34" charset="0"/>
            </a:endParaRPr>
          </a:p>
          <a:p>
            <a:pPr marL="0" indent="0">
              <a:buNone/>
            </a:pPr>
            <a:r>
              <a:rPr lang="en-GB" sz="2600" dirty="0">
                <a:solidFill>
                  <a:schemeClr val="bg2">
                    <a:lumMod val="10000"/>
                  </a:schemeClr>
                </a:solidFill>
              </a:rPr>
              <a:t>HRQOL is a complex multi-dimensional theoretical concept of a perceived level of satisfaction and general well-being of a person, based on the interaction between their personal experiences, health condition, beliefs and values (Pace et al., 2012).</a:t>
            </a:r>
          </a:p>
          <a:p>
            <a:pPr marL="0" lvl="0" indent="0">
              <a:buNone/>
            </a:pPr>
            <a:endParaRPr lang="en-GB" sz="2600" u="sng" dirty="0" smtClean="0">
              <a:solidFill>
                <a:schemeClr val="bg2">
                  <a:lumMod val="10000"/>
                </a:schemeClr>
              </a:solidFill>
              <a:latin typeface="Arial" panose="020B0604020202020204" pitchFamily="34" charset="0"/>
              <a:cs typeface="Arial" panose="020B0604020202020204" pitchFamily="34" charset="0"/>
            </a:endParaRPr>
          </a:p>
          <a:p>
            <a:pPr marL="0" lvl="0" indent="0">
              <a:buNone/>
            </a:pPr>
            <a:endParaRPr lang="en-GB" sz="2600" dirty="0" smtClean="0">
              <a:solidFill>
                <a:schemeClr val="bg2">
                  <a:lumMod val="10000"/>
                </a:schemeClr>
              </a:solidFill>
              <a:latin typeface="Lato"/>
              <a:cs typeface="Arial" panose="020B0604020202020204" pitchFamily="34" charset="0"/>
            </a:endParaRPr>
          </a:p>
          <a:p>
            <a:r>
              <a:rPr lang="en-GB" sz="2600" dirty="0" smtClean="0">
                <a:solidFill>
                  <a:srgbClr val="0E0E0E"/>
                </a:solidFill>
                <a:latin typeface="Lato"/>
                <a:cs typeface="Arial" panose="020B0604020202020204" pitchFamily="34" charset="0"/>
              </a:rPr>
              <a:t>Research with patients with a meningioma undergoing surgery </a:t>
            </a:r>
            <a:r>
              <a:rPr lang="en-GB" sz="2600" dirty="0">
                <a:solidFill>
                  <a:srgbClr val="0E0E0E"/>
                </a:solidFill>
                <a:latin typeface="Lato"/>
                <a:cs typeface="Arial" panose="020B0604020202020204" pitchFamily="34" charset="0"/>
              </a:rPr>
              <a:t>focussed on morbidity and mortality outcomes </a:t>
            </a:r>
            <a:endParaRPr lang="en-GB" sz="2600" dirty="0" smtClean="0">
              <a:solidFill>
                <a:srgbClr val="0E0E0E"/>
              </a:solidFill>
              <a:latin typeface="Lato"/>
              <a:cs typeface="Arial" panose="020B0604020202020204" pitchFamily="34" charset="0"/>
            </a:endParaRPr>
          </a:p>
          <a:p>
            <a:endParaRPr lang="en-GB" sz="2600" dirty="0">
              <a:solidFill>
                <a:schemeClr val="tx1">
                  <a:lumMod val="50000"/>
                </a:schemeClr>
              </a:solidFill>
              <a:latin typeface="Arial" panose="020B0604020202020204" pitchFamily="34" charset="0"/>
              <a:cs typeface="Arial" panose="020B0604020202020204" pitchFamily="34" charset="0"/>
            </a:endParaRPr>
          </a:p>
          <a:p>
            <a:r>
              <a:rPr lang="en-GB" sz="2600" dirty="0">
                <a:solidFill>
                  <a:schemeClr val="bg2">
                    <a:lumMod val="10000"/>
                  </a:schemeClr>
                </a:solidFill>
              </a:rPr>
              <a:t>Current literature advocates that integrating a subjective measure of HRQOL with the traditional assessment of mortality and morbidity will provide a more comprehensive evaluation of the outcome of interventions (Dirven et al., 2015). </a:t>
            </a:r>
            <a:endParaRPr lang="en-GB" sz="2600" dirty="0" smtClean="0">
              <a:solidFill>
                <a:schemeClr val="bg2">
                  <a:lumMod val="10000"/>
                </a:schemeClr>
              </a:solidFill>
              <a:latin typeface="Lato"/>
              <a:cs typeface="Arial" panose="020B0604020202020204" pitchFamily="34" charset="0"/>
            </a:endParaRPr>
          </a:p>
          <a:p>
            <a:endParaRPr lang="en-GB" sz="2600" dirty="0" smtClean="0">
              <a:solidFill>
                <a:schemeClr val="bg2">
                  <a:lumMod val="10000"/>
                </a:schemeClr>
              </a:solidFill>
              <a:latin typeface="Lato"/>
              <a:cs typeface="Arial" panose="020B0604020202020204" pitchFamily="34" charset="0"/>
            </a:endParaRPr>
          </a:p>
          <a:p>
            <a:pPr marL="0" lvl="0" indent="0">
              <a:buNone/>
            </a:pPr>
            <a:endParaRPr lang="en-GB" sz="2600" dirty="0" smtClean="0">
              <a:solidFill>
                <a:schemeClr val="bg2">
                  <a:lumMod val="10000"/>
                </a:schemeClr>
              </a:solidFill>
              <a:latin typeface="Lato"/>
              <a:cs typeface="Arial" panose="020B0604020202020204" pitchFamily="34" charset="0"/>
            </a:endParaRPr>
          </a:p>
          <a:p>
            <a:r>
              <a:rPr lang="en-GB" sz="2600" dirty="0" smtClean="0">
                <a:solidFill>
                  <a:srgbClr val="0E0E0E"/>
                </a:solidFill>
                <a:latin typeface="Lato"/>
                <a:cs typeface="Arial" panose="020B0604020202020204" pitchFamily="34" charset="0"/>
              </a:rPr>
              <a:t>Recent research has demonstrated that although HRQOL can improve, in some cases,  it may be impaired post-surgery (</a:t>
            </a:r>
            <a:r>
              <a:rPr lang="en-GB" sz="2600" dirty="0" err="1" smtClean="0">
                <a:solidFill>
                  <a:srgbClr val="0E0E0E"/>
                </a:solidFill>
                <a:latin typeface="Lato"/>
                <a:cs typeface="Arial" panose="020B0604020202020204" pitchFamily="34" charset="0"/>
              </a:rPr>
              <a:t>Zamanipoor</a:t>
            </a:r>
            <a:r>
              <a:rPr lang="en-GB" sz="2600" dirty="0" smtClean="0">
                <a:solidFill>
                  <a:srgbClr val="0E0E0E"/>
                </a:solidFill>
                <a:latin typeface="Lato"/>
                <a:cs typeface="Arial" panose="020B0604020202020204" pitchFamily="34" charset="0"/>
              </a:rPr>
              <a:t> et al., 2016; Benz et al., 2017)</a:t>
            </a:r>
            <a:endParaRPr lang="en-GB" sz="2600" dirty="0">
              <a:solidFill>
                <a:srgbClr val="495E78"/>
              </a:solidFill>
              <a:latin typeface="Arial" panose="020B0604020202020204" pitchFamily="34" charset="0"/>
              <a:cs typeface="Arial" panose="020B0604020202020204" pitchFamily="34" charset="0"/>
            </a:endParaRPr>
          </a:p>
          <a:p>
            <a:pPr marL="0" indent="0">
              <a:buNone/>
            </a:pPr>
            <a:endParaRPr lang="en-GB" sz="2600" dirty="0" smtClean="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71864" y="846653"/>
            <a:ext cx="1298079" cy="1132245"/>
          </a:xfrm>
          <a:prstGeom prst="rect">
            <a:avLst/>
          </a:prstGeom>
        </p:spPr>
      </p:pic>
    </p:spTree>
    <p:extLst>
      <p:ext uri="{BB962C8B-B14F-4D97-AF65-F5344CB8AC3E}">
        <p14:creationId xmlns:p14="http://schemas.microsoft.com/office/powerpoint/2010/main" val="15319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05475"/>
            <a:ext cx="10478955" cy="706090"/>
          </a:xfrm>
        </p:spPr>
        <p:txBody>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Patient Reported </a:t>
            </a:r>
            <a:r>
              <a:rPr lang="en-GB" dirty="0"/>
              <a:t>O</a:t>
            </a:r>
            <a:r>
              <a:rPr lang="en-GB" dirty="0" smtClean="0"/>
              <a:t>utcome </a:t>
            </a:r>
            <a:r>
              <a:rPr lang="en-GB" dirty="0"/>
              <a:t>M</a:t>
            </a:r>
            <a:r>
              <a:rPr lang="en-GB" dirty="0" smtClean="0"/>
              <a:t>easures(PROMs) to measure HRQOL</a:t>
            </a:r>
            <a:endParaRPr lang="en-GB" dirty="0"/>
          </a:p>
        </p:txBody>
      </p:sp>
      <p:sp>
        <p:nvSpPr>
          <p:cNvPr id="3" name="Content Placeholder 2"/>
          <p:cNvSpPr>
            <a:spLocks noGrp="1"/>
          </p:cNvSpPr>
          <p:nvPr>
            <p:ph idx="1"/>
          </p:nvPr>
        </p:nvSpPr>
        <p:spPr>
          <a:xfrm>
            <a:off x="634953" y="1484784"/>
            <a:ext cx="10478955" cy="4525963"/>
          </a:xfrm>
        </p:spPr>
        <p:txBody>
          <a:bodyPr/>
          <a:lstStyle/>
          <a:p>
            <a:pPr marL="0" indent="0">
              <a:buNone/>
            </a:pPr>
            <a:endParaRPr lang="en-GB" sz="1800" dirty="0" smtClean="0"/>
          </a:p>
          <a:p>
            <a:r>
              <a:rPr lang="en-GB" sz="2000" dirty="0" smtClean="0">
                <a:solidFill>
                  <a:schemeClr val="bg2">
                    <a:lumMod val="10000"/>
                  </a:schemeClr>
                </a:solidFill>
              </a:rPr>
              <a:t>PROM</a:t>
            </a:r>
            <a:r>
              <a:rPr lang="en-GB" sz="2000" dirty="0">
                <a:solidFill>
                  <a:schemeClr val="bg2">
                    <a:lumMod val="10000"/>
                  </a:schemeClr>
                </a:solidFill>
              </a:rPr>
              <a:t>s</a:t>
            </a:r>
            <a:r>
              <a:rPr lang="en-GB" sz="2000" dirty="0" smtClean="0">
                <a:solidFill>
                  <a:schemeClr val="bg2">
                    <a:lumMod val="10000"/>
                  </a:schemeClr>
                </a:solidFill>
              </a:rPr>
              <a:t> </a:t>
            </a:r>
            <a:r>
              <a:rPr lang="en-GB" sz="2000" dirty="0">
                <a:solidFill>
                  <a:schemeClr val="bg2">
                    <a:lumMod val="10000"/>
                  </a:schemeClr>
                </a:solidFill>
              </a:rPr>
              <a:t>are often used in health care to assess </a:t>
            </a:r>
            <a:r>
              <a:rPr lang="en-GB" sz="2000" dirty="0" smtClean="0">
                <a:solidFill>
                  <a:schemeClr val="bg2">
                    <a:lumMod val="10000"/>
                  </a:schemeClr>
                </a:solidFill>
              </a:rPr>
              <a:t>HRQOL</a:t>
            </a:r>
            <a:endParaRPr lang="en-GB" sz="2000" dirty="0">
              <a:solidFill>
                <a:schemeClr val="bg2">
                  <a:lumMod val="10000"/>
                </a:schemeClr>
              </a:solidFill>
            </a:endParaRPr>
          </a:p>
          <a:p>
            <a:pPr marL="0" indent="0">
              <a:buNone/>
            </a:pPr>
            <a:endParaRPr lang="en-GB" sz="2000" dirty="0">
              <a:solidFill>
                <a:schemeClr val="bg2">
                  <a:lumMod val="10000"/>
                </a:schemeClr>
              </a:solidFill>
            </a:endParaRPr>
          </a:p>
          <a:p>
            <a:r>
              <a:rPr lang="en-GB" sz="2000" dirty="0" smtClean="0">
                <a:solidFill>
                  <a:schemeClr val="bg2">
                    <a:lumMod val="10000"/>
                  </a:schemeClr>
                </a:solidFill>
              </a:rPr>
              <a:t>PROMs </a:t>
            </a:r>
            <a:r>
              <a:rPr lang="en-GB" sz="2000" dirty="0">
                <a:solidFill>
                  <a:schemeClr val="bg2">
                    <a:lumMod val="10000"/>
                  </a:schemeClr>
                </a:solidFill>
              </a:rPr>
              <a:t>provide evidence from the patient’s perspective of their health and well-being, without influence from the clinician or others (FDA, 2009</a:t>
            </a:r>
            <a:r>
              <a:rPr lang="en-GB" sz="2000" dirty="0" smtClean="0">
                <a:solidFill>
                  <a:schemeClr val="bg2">
                    <a:lumMod val="10000"/>
                  </a:schemeClr>
                </a:solidFill>
              </a:rPr>
              <a:t>) </a:t>
            </a:r>
          </a:p>
          <a:p>
            <a:endParaRPr lang="en-GB" sz="2000" dirty="0" smtClean="0">
              <a:solidFill>
                <a:schemeClr val="bg2">
                  <a:lumMod val="10000"/>
                </a:schemeClr>
              </a:solidFill>
            </a:endParaRPr>
          </a:p>
          <a:p>
            <a:pPr lvl="0">
              <a:buClr>
                <a:srgbClr val="005EB8"/>
              </a:buClr>
            </a:pPr>
            <a:r>
              <a:rPr lang="en-GB" sz="2000" dirty="0" smtClean="0">
                <a:solidFill>
                  <a:schemeClr val="bg2">
                    <a:lumMod val="10000"/>
                  </a:schemeClr>
                </a:solidFill>
              </a:rPr>
              <a:t>HRQOL </a:t>
            </a:r>
            <a:r>
              <a:rPr lang="en-GB" sz="2000" dirty="0">
                <a:solidFill>
                  <a:schemeClr val="bg2">
                    <a:lumMod val="10000"/>
                  </a:schemeClr>
                </a:solidFill>
              </a:rPr>
              <a:t>is thought to be best assessed by the patient themselves (Thompson et al., 2016</a:t>
            </a:r>
            <a:r>
              <a:rPr lang="en-GB" sz="2000" dirty="0" smtClean="0">
                <a:solidFill>
                  <a:schemeClr val="bg2">
                    <a:lumMod val="10000"/>
                  </a:schemeClr>
                </a:solidFill>
              </a:rPr>
              <a:t>)</a:t>
            </a:r>
          </a:p>
          <a:p>
            <a:pPr marL="0" indent="0">
              <a:buNone/>
            </a:pPr>
            <a:endParaRPr lang="en-GB" sz="2000" dirty="0" smtClean="0">
              <a:solidFill>
                <a:schemeClr val="bg2">
                  <a:lumMod val="10000"/>
                </a:schemeClr>
              </a:solidFill>
            </a:endParaRPr>
          </a:p>
          <a:p>
            <a:pPr>
              <a:buClr>
                <a:srgbClr val="005EB8"/>
              </a:buClr>
            </a:pPr>
            <a:r>
              <a:rPr lang="en-GB" sz="2000" dirty="0" smtClean="0">
                <a:solidFill>
                  <a:schemeClr val="bg2">
                    <a:lumMod val="10000"/>
                  </a:schemeClr>
                </a:solidFill>
              </a:rPr>
              <a:t>PROMs </a:t>
            </a:r>
            <a:r>
              <a:rPr lang="en-GB" sz="2000" dirty="0">
                <a:solidFill>
                  <a:schemeClr val="bg2">
                    <a:lumMod val="10000"/>
                  </a:schemeClr>
                </a:solidFill>
              </a:rPr>
              <a:t>are a method of collecting standardised data of a person’s HRQOL at a single point in time, in the form of self-completed </a:t>
            </a:r>
            <a:r>
              <a:rPr lang="en-GB" sz="2000" dirty="0" smtClean="0">
                <a:solidFill>
                  <a:schemeClr val="bg2">
                    <a:lumMod val="10000"/>
                  </a:schemeClr>
                </a:solidFill>
              </a:rPr>
              <a:t>questionnaires generating an overall score of HRQOL </a:t>
            </a:r>
            <a:endParaRPr lang="en-GB" sz="2000" dirty="0">
              <a:solidFill>
                <a:schemeClr val="bg2">
                  <a:lumMod val="10000"/>
                </a:schemeClr>
              </a:solidFill>
            </a:endParaRPr>
          </a:p>
          <a:p>
            <a:endParaRPr lang="en-GB" sz="2000" dirty="0">
              <a:solidFill>
                <a:schemeClr val="bg2">
                  <a:lumMod val="10000"/>
                </a:schemeClr>
              </a:solidFill>
            </a:endParaRPr>
          </a:p>
        </p:txBody>
      </p:sp>
    </p:spTree>
    <p:extLst>
      <p:ext uri="{BB962C8B-B14F-4D97-AF65-F5344CB8AC3E}">
        <p14:creationId xmlns:p14="http://schemas.microsoft.com/office/powerpoint/2010/main" val="145644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2"/>
            <a:ext cx="10478955" cy="1143000"/>
          </a:xfrm>
        </p:spPr>
        <p:txBody>
          <a:bodyPr/>
          <a:lstStyle/>
          <a:p>
            <a:pPr algn="ctr"/>
            <a:r>
              <a:rPr lang="en-GB" dirty="0"/>
              <a:t>Patient Reported Outcome </a:t>
            </a:r>
            <a:r>
              <a:rPr lang="en-GB" dirty="0" smtClean="0"/>
              <a:t>Measures (</a:t>
            </a:r>
            <a:r>
              <a:rPr lang="en-GB" dirty="0"/>
              <a:t>PROM)</a:t>
            </a:r>
          </a:p>
        </p:txBody>
      </p:sp>
      <p:sp>
        <p:nvSpPr>
          <p:cNvPr id="3" name="Content Placeholder 2"/>
          <p:cNvSpPr>
            <a:spLocks noGrp="1"/>
          </p:cNvSpPr>
          <p:nvPr>
            <p:ph idx="1"/>
          </p:nvPr>
        </p:nvSpPr>
        <p:spPr>
          <a:xfrm>
            <a:off x="609600" y="1268760"/>
            <a:ext cx="10478955" cy="4525963"/>
          </a:xfrm>
        </p:spPr>
        <p:txBody>
          <a:bodyPr/>
          <a:lstStyle/>
          <a:p>
            <a:pPr marL="0" lvl="0" indent="0">
              <a:buClr>
                <a:srgbClr val="005EB8"/>
              </a:buClr>
              <a:buNone/>
            </a:pPr>
            <a:r>
              <a:rPr lang="en-GB" sz="2000" b="1" dirty="0" smtClean="0">
                <a:solidFill>
                  <a:srgbClr val="E8EDEE">
                    <a:lumMod val="10000"/>
                  </a:srgbClr>
                </a:solidFill>
              </a:rPr>
              <a:t>PROMs </a:t>
            </a:r>
          </a:p>
          <a:p>
            <a:pPr lvl="0">
              <a:buClr>
                <a:srgbClr val="005EB8"/>
              </a:buClr>
            </a:pPr>
            <a:endParaRPr lang="en-GB" sz="2000" dirty="0">
              <a:solidFill>
                <a:srgbClr val="E8EDEE">
                  <a:lumMod val="10000"/>
                </a:srgbClr>
              </a:solidFill>
            </a:endParaRPr>
          </a:p>
          <a:p>
            <a:pPr lvl="0">
              <a:buClr>
                <a:srgbClr val="005EB8"/>
              </a:buClr>
            </a:pPr>
            <a:r>
              <a:rPr lang="en-GB" sz="2000" dirty="0" smtClean="0">
                <a:solidFill>
                  <a:srgbClr val="E8EDEE">
                    <a:lumMod val="10000"/>
                  </a:srgbClr>
                </a:solidFill>
              </a:rPr>
              <a:t>Are promoted in </a:t>
            </a:r>
            <a:r>
              <a:rPr lang="en-GB" sz="2000" dirty="0">
                <a:solidFill>
                  <a:srgbClr val="E8EDEE">
                    <a:lumMod val="10000"/>
                  </a:srgbClr>
                </a:solidFill>
              </a:rPr>
              <a:t>routine clinical </a:t>
            </a:r>
            <a:r>
              <a:rPr lang="en-GB" sz="2000" dirty="0" smtClean="0">
                <a:solidFill>
                  <a:srgbClr val="E8EDEE">
                    <a:lumMod val="10000"/>
                  </a:srgbClr>
                </a:solidFill>
              </a:rPr>
              <a:t>practice </a:t>
            </a:r>
            <a:r>
              <a:rPr lang="en-GB" sz="2000" dirty="0">
                <a:solidFill>
                  <a:srgbClr val="E8EDEE">
                    <a:lumMod val="10000"/>
                  </a:srgbClr>
                </a:solidFill>
              </a:rPr>
              <a:t>as part of the government’s wider quality improvement </a:t>
            </a:r>
            <a:r>
              <a:rPr lang="en-GB" sz="2000" dirty="0" smtClean="0">
                <a:solidFill>
                  <a:srgbClr val="E8EDEE">
                    <a:lumMod val="10000"/>
                  </a:srgbClr>
                </a:solidFill>
              </a:rPr>
              <a:t>agenda </a:t>
            </a:r>
            <a:r>
              <a:rPr lang="en-GB" sz="2000" dirty="0">
                <a:solidFill>
                  <a:srgbClr val="E8EDEE">
                    <a:lumMod val="10000"/>
                  </a:srgbClr>
                </a:solidFill>
              </a:rPr>
              <a:t>(DH, 2011; Black et al., 2013</a:t>
            </a:r>
            <a:r>
              <a:rPr lang="en-GB" sz="2000" dirty="0" smtClean="0">
                <a:solidFill>
                  <a:srgbClr val="E8EDEE">
                    <a:lumMod val="10000"/>
                  </a:srgbClr>
                </a:solidFill>
              </a:rPr>
              <a:t>).</a:t>
            </a:r>
            <a:endParaRPr lang="en-GB" sz="2000" dirty="0">
              <a:solidFill>
                <a:srgbClr val="E8EDEE">
                  <a:lumMod val="10000"/>
                </a:srgbClr>
              </a:solidFill>
            </a:endParaRPr>
          </a:p>
          <a:p>
            <a:pPr marL="0" lvl="0" indent="0">
              <a:buClr>
                <a:srgbClr val="005EB8"/>
              </a:buClr>
              <a:buNone/>
            </a:pPr>
            <a:endParaRPr lang="en-GB" sz="2000" dirty="0">
              <a:solidFill>
                <a:srgbClr val="495E78"/>
              </a:solidFill>
            </a:endParaRPr>
          </a:p>
          <a:p>
            <a:pPr lvl="0">
              <a:buClr>
                <a:srgbClr val="005EB8"/>
              </a:buClr>
            </a:pPr>
            <a:r>
              <a:rPr lang="en-GB" sz="2000" dirty="0">
                <a:solidFill>
                  <a:srgbClr val="E8EDEE">
                    <a:lumMod val="10000"/>
                  </a:srgbClr>
                </a:solidFill>
              </a:rPr>
              <a:t>F</a:t>
            </a:r>
            <a:r>
              <a:rPr lang="en-GB" sz="2000" dirty="0" smtClean="0">
                <a:solidFill>
                  <a:srgbClr val="E8EDEE">
                    <a:lumMod val="10000"/>
                  </a:srgbClr>
                </a:solidFill>
              </a:rPr>
              <a:t>acilitate </a:t>
            </a:r>
            <a:r>
              <a:rPr lang="en-GB" sz="2000" dirty="0">
                <a:solidFill>
                  <a:srgbClr val="E8EDEE">
                    <a:lumMod val="10000"/>
                  </a:srgbClr>
                </a:solidFill>
              </a:rPr>
              <a:t>better communication and decision-making between health professionals </a:t>
            </a:r>
            <a:r>
              <a:rPr lang="en-GB" sz="2000" dirty="0" smtClean="0">
                <a:solidFill>
                  <a:srgbClr val="E8EDEE">
                    <a:lumMod val="10000"/>
                  </a:srgbClr>
                </a:solidFill>
              </a:rPr>
              <a:t>and patients (Appleby </a:t>
            </a:r>
            <a:r>
              <a:rPr lang="en-GB" sz="2000" dirty="0">
                <a:solidFill>
                  <a:srgbClr val="E8EDEE">
                    <a:lumMod val="10000"/>
                  </a:srgbClr>
                </a:solidFill>
              </a:rPr>
              <a:t>and Devlin, </a:t>
            </a:r>
            <a:r>
              <a:rPr lang="en-GB" sz="2000" dirty="0" smtClean="0">
                <a:solidFill>
                  <a:srgbClr val="E8EDEE">
                    <a:lumMod val="10000"/>
                  </a:srgbClr>
                </a:solidFill>
              </a:rPr>
              <a:t>2005; </a:t>
            </a:r>
            <a:r>
              <a:rPr lang="en-GB" sz="2000" dirty="0">
                <a:solidFill>
                  <a:srgbClr val="E8EDEE">
                    <a:lumMod val="10000"/>
                  </a:srgbClr>
                </a:solidFill>
              </a:rPr>
              <a:t>Chen et al., 2013). </a:t>
            </a:r>
          </a:p>
          <a:p>
            <a:pPr lvl="0">
              <a:buClr>
                <a:srgbClr val="005EB8"/>
              </a:buClr>
            </a:pPr>
            <a:endParaRPr lang="en-GB" sz="2000" dirty="0">
              <a:solidFill>
                <a:srgbClr val="E8EDEE">
                  <a:lumMod val="10000"/>
                </a:srgbClr>
              </a:solidFill>
            </a:endParaRPr>
          </a:p>
          <a:p>
            <a:pPr lvl="0">
              <a:buClr>
                <a:srgbClr val="005EB8"/>
              </a:buClr>
            </a:pPr>
            <a:r>
              <a:rPr lang="en-GB" sz="2000" dirty="0">
                <a:solidFill>
                  <a:srgbClr val="E8EDEE">
                    <a:lumMod val="10000"/>
                  </a:srgbClr>
                </a:solidFill>
              </a:rPr>
              <a:t>S</a:t>
            </a:r>
            <a:r>
              <a:rPr lang="en-GB" sz="2000" dirty="0" smtClean="0">
                <a:solidFill>
                  <a:srgbClr val="E8EDEE">
                    <a:lumMod val="10000"/>
                  </a:srgbClr>
                </a:solidFill>
              </a:rPr>
              <a:t>tandardise </a:t>
            </a:r>
            <a:r>
              <a:rPr lang="en-GB" sz="2000" dirty="0">
                <a:solidFill>
                  <a:srgbClr val="E8EDEE">
                    <a:lumMod val="10000"/>
                  </a:srgbClr>
                </a:solidFill>
              </a:rPr>
              <a:t>care, </a:t>
            </a:r>
            <a:r>
              <a:rPr lang="en-GB" sz="2000" dirty="0" smtClean="0">
                <a:solidFill>
                  <a:srgbClr val="E8EDEE">
                    <a:lumMod val="10000"/>
                  </a:srgbClr>
                </a:solidFill>
              </a:rPr>
              <a:t>with </a:t>
            </a:r>
            <a:r>
              <a:rPr lang="en-GB" sz="2000" dirty="0">
                <a:solidFill>
                  <a:srgbClr val="E8EDEE">
                    <a:lumMod val="10000"/>
                  </a:srgbClr>
                </a:solidFill>
              </a:rPr>
              <a:t>systematic and comprehensive monitoring to identify the patient’s problems </a:t>
            </a:r>
            <a:r>
              <a:rPr lang="en-GB" sz="2000" dirty="0" smtClean="0">
                <a:solidFill>
                  <a:srgbClr val="E8EDEE">
                    <a:lumMod val="10000"/>
                  </a:srgbClr>
                </a:solidFill>
              </a:rPr>
              <a:t>(</a:t>
            </a:r>
            <a:r>
              <a:rPr lang="en-GB" sz="2000" dirty="0" err="1" smtClean="0">
                <a:solidFill>
                  <a:srgbClr val="E8EDEE">
                    <a:lumMod val="10000"/>
                  </a:srgbClr>
                </a:solidFill>
              </a:rPr>
              <a:t>Trotti</a:t>
            </a:r>
            <a:r>
              <a:rPr lang="en-GB" sz="2000" dirty="0" smtClean="0">
                <a:solidFill>
                  <a:srgbClr val="E8EDEE">
                    <a:lumMod val="10000"/>
                  </a:srgbClr>
                </a:solidFill>
              </a:rPr>
              <a:t> </a:t>
            </a:r>
            <a:r>
              <a:rPr lang="en-GB" sz="2000" dirty="0">
                <a:solidFill>
                  <a:srgbClr val="E8EDEE">
                    <a:lumMod val="10000"/>
                  </a:srgbClr>
                </a:solidFill>
              </a:rPr>
              <a:t>et al., </a:t>
            </a:r>
            <a:r>
              <a:rPr lang="en-GB" sz="2000" dirty="0" smtClean="0">
                <a:solidFill>
                  <a:srgbClr val="E8EDEE">
                    <a:lumMod val="10000"/>
                  </a:srgbClr>
                </a:solidFill>
              </a:rPr>
              <a:t>2007).</a:t>
            </a:r>
            <a:endParaRPr lang="en-GB" sz="2000" dirty="0">
              <a:solidFill>
                <a:srgbClr val="E8EDEE">
                  <a:lumMod val="10000"/>
                </a:srgbClr>
              </a:solidFill>
            </a:endParaRPr>
          </a:p>
          <a:p>
            <a:pPr lvl="0">
              <a:buClr>
                <a:srgbClr val="005EB8"/>
              </a:buClr>
            </a:pPr>
            <a:endParaRPr lang="en-GB" sz="2000" dirty="0">
              <a:solidFill>
                <a:srgbClr val="E8EDEE">
                  <a:lumMod val="10000"/>
                </a:srgbClr>
              </a:solidFill>
            </a:endParaRPr>
          </a:p>
          <a:p>
            <a:pPr lvl="0">
              <a:buClr>
                <a:srgbClr val="005EB8"/>
              </a:buClr>
            </a:pPr>
            <a:r>
              <a:rPr lang="en-GB" sz="2000" dirty="0" smtClean="0">
                <a:solidFill>
                  <a:srgbClr val="E8EDEE">
                    <a:lumMod val="10000"/>
                  </a:srgbClr>
                </a:solidFill>
              </a:rPr>
              <a:t>Promote person-centred therapeutic and supportive care planning </a:t>
            </a:r>
            <a:r>
              <a:rPr lang="en-GB" sz="2000" dirty="0">
                <a:solidFill>
                  <a:srgbClr val="E8EDEE">
                    <a:lumMod val="10000"/>
                  </a:srgbClr>
                </a:solidFill>
              </a:rPr>
              <a:t>care and assist in empowering the person and promote </a:t>
            </a:r>
            <a:r>
              <a:rPr lang="en-GB" sz="2000" dirty="0" smtClean="0">
                <a:solidFill>
                  <a:srgbClr val="E8EDEE">
                    <a:lumMod val="10000"/>
                  </a:srgbClr>
                </a:solidFill>
              </a:rPr>
              <a:t>self-management( </a:t>
            </a:r>
            <a:r>
              <a:rPr lang="en-GB" sz="2000" dirty="0" err="1" smtClean="0">
                <a:solidFill>
                  <a:srgbClr val="E8EDEE">
                    <a:lumMod val="10000"/>
                  </a:srgbClr>
                </a:solidFill>
              </a:rPr>
              <a:t>Kyte</a:t>
            </a:r>
            <a:r>
              <a:rPr lang="en-GB" sz="2000" dirty="0" smtClean="0">
                <a:solidFill>
                  <a:srgbClr val="E8EDEE">
                    <a:lumMod val="10000"/>
                  </a:srgbClr>
                </a:solidFill>
              </a:rPr>
              <a:t> et al., 2007).</a:t>
            </a:r>
            <a:endParaRPr lang="en-GB" sz="2000" dirty="0">
              <a:solidFill>
                <a:srgbClr val="E8EDEE">
                  <a:lumMod val="10000"/>
                </a:srgbClr>
              </a:solidFill>
            </a:endParaRPr>
          </a:p>
          <a:p>
            <a:endParaRPr lang="en-GB" dirty="0"/>
          </a:p>
        </p:txBody>
      </p:sp>
    </p:spTree>
    <p:extLst>
      <p:ext uri="{BB962C8B-B14F-4D97-AF65-F5344CB8AC3E}">
        <p14:creationId xmlns:p14="http://schemas.microsoft.com/office/powerpoint/2010/main" val="152076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45" y="659574"/>
            <a:ext cx="7789984" cy="1041234"/>
          </a:xfrm>
        </p:spPr>
        <p:txBody>
          <a:bodyPr>
            <a:normAutofit fontScale="90000"/>
          </a:bodyPr>
          <a:lstStyle/>
          <a:p>
            <a:pPr algn="ctr"/>
            <a:r>
              <a:rPr lang="en-GB" b="1" dirty="0"/>
              <a:t> </a:t>
            </a:r>
            <a:r>
              <a:rPr lang="en-GB" dirty="0"/>
              <a:t/>
            </a:r>
            <a:br>
              <a:rPr lang="en-GB" dirty="0"/>
            </a:br>
            <a:endParaRPr lang="en-GB" sz="3100" dirty="0">
              <a:latin typeface="Arial" panose="020B0604020202020204" pitchFamily="34" charset="0"/>
              <a:cs typeface="Arial" panose="020B0604020202020204" pitchFamily="34" charset="0"/>
            </a:endParaRPr>
          </a:p>
        </p:txBody>
      </p:sp>
      <p:sp>
        <p:nvSpPr>
          <p:cNvPr id="7" name="Rectangle 6"/>
          <p:cNvSpPr/>
          <p:nvPr/>
        </p:nvSpPr>
        <p:spPr>
          <a:xfrm>
            <a:off x="407368" y="2132856"/>
            <a:ext cx="11233247" cy="11146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2">
                    <a:lumMod val="10000"/>
                  </a:schemeClr>
                </a:solidFill>
                <a:latin typeface="Arial" panose="020B0604020202020204" pitchFamily="34" charset="0"/>
                <a:cs typeface="Arial" panose="020B0604020202020204" pitchFamily="34" charset="0"/>
              </a:rPr>
              <a:t>Aim</a:t>
            </a: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bg2">
                    <a:lumMod val="10000"/>
                  </a:schemeClr>
                </a:solidFill>
                <a:latin typeface="Arial" panose="020B0604020202020204" pitchFamily="34" charset="0"/>
                <a:cs typeface="Arial" panose="020B0604020202020204" pitchFamily="34" charset="0"/>
              </a:rPr>
              <a:t>G</a:t>
            </a:r>
            <a:r>
              <a:rPr lang="en-GB"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ain further understanding of the HRQOL </a:t>
            </a:r>
            <a:r>
              <a:rPr lang="en-GB"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issues, </a:t>
            </a:r>
            <a:r>
              <a:rPr lang="en-GB"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to highlight their therapeutic and supportive care needs </a:t>
            </a:r>
            <a:r>
              <a:rPr lang="en-GB"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and support </a:t>
            </a:r>
            <a:r>
              <a:rPr lang="en-GB"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the development of the Interdisciplinary Clinic</a:t>
            </a:r>
            <a:endParaRPr lang="en-GB" dirty="0">
              <a:solidFill>
                <a:schemeClr val="bg2">
                  <a:lumMod val="10000"/>
                </a:schemeClr>
              </a:solidFill>
              <a:latin typeface="Arial" panose="020B0604020202020204" pitchFamily="34" charset="0"/>
              <a:cs typeface="Arial" panose="020B0604020202020204" pitchFamily="34" charset="0"/>
            </a:endParaRPr>
          </a:p>
        </p:txBody>
      </p:sp>
      <p:sp>
        <p:nvSpPr>
          <p:cNvPr id="8" name="Rectangle 7"/>
          <p:cNvSpPr/>
          <p:nvPr/>
        </p:nvSpPr>
        <p:spPr>
          <a:xfrm>
            <a:off x="407369" y="3679593"/>
            <a:ext cx="11233246" cy="30150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2">
                    <a:lumMod val="10000"/>
                  </a:schemeClr>
                </a:solidFill>
                <a:latin typeface="Arial" panose="020B0604020202020204" pitchFamily="34" charset="0"/>
                <a:cs typeface="Arial" panose="020B0604020202020204" pitchFamily="34" charset="0"/>
              </a:rPr>
              <a:t>Method</a:t>
            </a:r>
            <a:endParaRPr lang="en-GB" b="1" dirty="0">
              <a:solidFill>
                <a:schemeClr val="bg2">
                  <a:lumMod val="10000"/>
                </a:schemeClr>
              </a:solidFill>
              <a:latin typeface="Arial" panose="020B0604020202020204" pitchFamily="34" charset="0"/>
              <a:cs typeface="Arial" panose="020B0604020202020204" pitchFamily="34" charset="0"/>
            </a:endParaRPr>
          </a:p>
          <a:p>
            <a:r>
              <a:rPr lang="en-GB" dirty="0">
                <a:solidFill>
                  <a:schemeClr val="bg2">
                    <a:lumMod val="10000"/>
                  </a:schemeClr>
                </a:solidFill>
                <a:latin typeface="Arial" panose="020B0604020202020204" pitchFamily="34" charset="0"/>
                <a:cs typeface="Arial" panose="020B0604020202020204" pitchFamily="34" charset="0"/>
              </a:rPr>
              <a:t>Secondary data analysis of the HRQOL outcome data collected at the interdisciplinary clinic before and six months following surgery from 30 patients with a meningioma between April 2015 and March 2018.</a:t>
            </a:r>
          </a:p>
          <a:p>
            <a:endParaRPr lang="en-GB" dirty="0">
              <a:solidFill>
                <a:schemeClr val="bg2">
                  <a:lumMod val="10000"/>
                </a:schemeClr>
              </a:solidFill>
              <a:latin typeface="Arial" panose="020B0604020202020204" pitchFamily="34" charset="0"/>
              <a:cs typeface="Arial" panose="020B0604020202020204" pitchFamily="34" charset="0"/>
            </a:endParaRPr>
          </a:p>
          <a:p>
            <a:r>
              <a:rPr lang="en-GB" dirty="0">
                <a:solidFill>
                  <a:schemeClr val="bg2">
                    <a:lumMod val="10000"/>
                  </a:schemeClr>
                </a:solidFill>
                <a:latin typeface="Arial" panose="020B0604020202020204" pitchFamily="34" charset="0"/>
                <a:cs typeface="Arial" panose="020B0604020202020204" pitchFamily="34" charset="0"/>
              </a:rPr>
              <a:t>HRQOL PROM - The Functional Assessment Cancer Therapy – Brain (FACT-BR) - Disease-specific PROM which has high validity and reliability, supporting it’s sensitivity in assessing HRQOL in brain tumour patients (</a:t>
            </a:r>
            <a:r>
              <a:rPr lang="en-GB" dirty="0" err="1">
                <a:solidFill>
                  <a:schemeClr val="bg2">
                    <a:lumMod val="10000"/>
                  </a:schemeClr>
                </a:solidFill>
                <a:latin typeface="Arial" panose="020B0604020202020204" pitchFamily="34" charset="0"/>
                <a:cs typeface="Arial" panose="020B0604020202020204" pitchFamily="34" charset="0"/>
              </a:rPr>
              <a:t>Weitzner</a:t>
            </a:r>
            <a:r>
              <a:rPr lang="en-GB" dirty="0">
                <a:solidFill>
                  <a:schemeClr val="bg2">
                    <a:lumMod val="10000"/>
                  </a:schemeClr>
                </a:solidFill>
                <a:latin typeface="Arial" panose="020B0604020202020204" pitchFamily="34" charset="0"/>
                <a:cs typeface="Arial" panose="020B0604020202020204" pitchFamily="34" charset="0"/>
              </a:rPr>
              <a:t> et al., 1995). </a:t>
            </a:r>
          </a:p>
          <a:p>
            <a:endParaRPr lang="en-GB" dirty="0">
              <a:solidFill>
                <a:schemeClr val="bg2">
                  <a:lumMod val="10000"/>
                </a:schemeClr>
              </a:solidFill>
              <a:latin typeface="Arial" panose="020B0604020202020204" pitchFamily="34" charset="0"/>
              <a:cs typeface="Arial" panose="020B0604020202020204" pitchFamily="34" charset="0"/>
            </a:endParaRPr>
          </a:p>
        </p:txBody>
      </p:sp>
      <p:sp>
        <p:nvSpPr>
          <p:cNvPr id="3" name="Rectangle 2"/>
          <p:cNvSpPr/>
          <p:nvPr/>
        </p:nvSpPr>
        <p:spPr>
          <a:xfrm>
            <a:off x="695400" y="188640"/>
            <a:ext cx="10801200" cy="2062103"/>
          </a:xfrm>
          <a:prstGeom prst="rect">
            <a:avLst/>
          </a:prstGeom>
        </p:spPr>
        <p:txBody>
          <a:bodyPr wrap="square">
            <a:spAutoFit/>
          </a:bodyPr>
          <a:lstStyle/>
          <a:p>
            <a:pPr algn="ctr"/>
            <a:r>
              <a:rPr lang="en-GB" sz="3200" b="1" dirty="0">
                <a:solidFill>
                  <a:srgbClr val="0033CC"/>
                </a:solidFill>
                <a:latin typeface="Arial" panose="020B0604020202020204" pitchFamily="34" charset="0"/>
                <a:cs typeface="Arial" panose="020B0604020202020204" pitchFamily="34" charset="0"/>
              </a:rPr>
              <a:t>A Longitudinal Study to Investigate the HRQOL using PROMs of Adult Patients with a Meningioma Brain Tumour Undergoing Neurosurgery </a:t>
            </a:r>
            <a:r>
              <a:rPr lang="en-GB" sz="3200" dirty="0">
                <a:solidFill>
                  <a:srgbClr val="0033CC"/>
                </a:solidFill>
                <a:latin typeface="Arial" panose="020B0604020202020204" pitchFamily="34" charset="0"/>
                <a:cs typeface="Arial" panose="020B0604020202020204" pitchFamily="34" charset="0"/>
              </a:rPr>
              <a:t/>
            </a:r>
            <a:br>
              <a:rPr lang="en-GB" sz="3200" dirty="0">
                <a:solidFill>
                  <a:srgbClr val="0033CC"/>
                </a:solidFill>
                <a:latin typeface="Arial" panose="020B0604020202020204" pitchFamily="34" charset="0"/>
                <a:cs typeface="Arial" panose="020B0604020202020204" pitchFamily="34" charset="0"/>
              </a:rPr>
            </a:br>
            <a:endParaRPr lang="en-GB" sz="3200" dirty="0">
              <a:solidFill>
                <a:srgbClr val="0033CC"/>
              </a:solidFill>
            </a:endParaRPr>
          </a:p>
        </p:txBody>
      </p:sp>
    </p:spTree>
    <p:extLst>
      <p:ext uri="{BB962C8B-B14F-4D97-AF65-F5344CB8AC3E}">
        <p14:creationId xmlns:p14="http://schemas.microsoft.com/office/powerpoint/2010/main" val="385595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STH May 2017">
      <a:dk1>
        <a:srgbClr val="495E78"/>
      </a:dk1>
      <a:lt1>
        <a:srgbClr val="FFFFFF"/>
      </a:lt1>
      <a:dk2>
        <a:srgbClr val="011974"/>
      </a:dk2>
      <a:lt2>
        <a:srgbClr val="E8EDEE"/>
      </a:lt2>
      <a:accent1>
        <a:srgbClr val="005EB8"/>
      </a:accent1>
      <a:accent2>
        <a:srgbClr val="41B6E6"/>
      </a:accent2>
      <a:accent3>
        <a:srgbClr val="768692"/>
      </a:accent3>
      <a:accent4>
        <a:srgbClr val="0071CE"/>
      </a:accent4>
      <a:accent5>
        <a:srgbClr val="C81373"/>
      </a:accent5>
      <a:accent6>
        <a:srgbClr val="61B320"/>
      </a:accent6>
      <a:hlink>
        <a:srgbClr val="0071CE"/>
      </a:hlink>
      <a:folHlink>
        <a:srgbClr val="E7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STH PINK">
      <a:dk1>
        <a:srgbClr val="495E78"/>
      </a:dk1>
      <a:lt1>
        <a:srgbClr val="FFFFFF"/>
      </a:lt1>
      <a:dk2>
        <a:srgbClr val="011974"/>
      </a:dk2>
      <a:lt2>
        <a:srgbClr val="E8EDEE"/>
      </a:lt2>
      <a:accent1>
        <a:srgbClr val="005EB8"/>
      </a:accent1>
      <a:accent2>
        <a:srgbClr val="41B6E6"/>
      </a:accent2>
      <a:accent3>
        <a:srgbClr val="768692"/>
      </a:accent3>
      <a:accent4>
        <a:srgbClr val="0071CE"/>
      </a:accent4>
      <a:accent5>
        <a:srgbClr val="C81373"/>
      </a:accent5>
      <a:accent6>
        <a:srgbClr val="770A48"/>
      </a:accent6>
      <a:hlink>
        <a:srgbClr val="0071CE"/>
      </a:hlink>
      <a:folHlink>
        <a:srgbClr val="E7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STH Green">
      <a:dk1>
        <a:srgbClr val="495E78"/>
      </a:dk1>
      <a:lt1>
        <a:srgbClr val="FFFFFF"/>
      </a:lt1>
      <a:dk2>
        <a:srgbClr val="011974"/>
      </a:dk2>
      <a:lt2>
        <a:srgbClr val="E8EDEE"/>
      </a:lt2>
      <a:accent1>
        <a:srgbClr val="005EB8"/>
      </a:accent1>
      <a:accent2>
        <a:srgbClr val="41B6E6"/>
      </a:accent2>
      <a:accent3>
        <a:srgbClr val="768692"/>
      </a:accent3>
      <a:accent4>
        <a:srgbClr val="0071CE"/>
      </a:accent4>
      <a:accent5>
        <a:srgbClr val="009D3C"/>
      </a:accent5>
      <a:accent6>
        <a:srgbClr val="61B320"/>
      </a:accent6>
      <a:hlink>
        <a:srgbClr val="0071CE"/>
      </a:hlink>
      <a:folHlink>
        <a:srgbClr val="E7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STH Orange">
      <a:dk1>
        <a:srgbClr val="495E78"/>
      </a:dk1>
      <a:lt1>
        <a:srgbClr val="FFFFFF"/>
      </a:lt1>
      <a:dk2>
        <a:srgbClr val="011974"/>
      </a:dk2>
      <a:lt2>
        <a:srgbClr val="E8EDEE"/>
      </a:lt2>
      <a:accent1>
        <a:srgbClr val="005EB8"/>
      </a:accent1>
      <a:accent2>
        <a:srgbClr val="41B6E6"/>
      </a:accent2>
      <a:accent3>
        <a:srgbClr val="768692"/>
      </a:accent3>
      <a:accent4>
        <a:srgbClr val="0071CE"/>
      </a:accent4>
      <a:accent5>
        <a:srgbClr val="F39000"/>
      </a:accent5>
      <a:accent6>
        <a:srgbClr val="FBB820"/>
      </a:accent6>
      <a:hlink>
        <a:srgbClr val="0071CE"/>
      </a:hlink>
      <a:folHlink>
        <a:srgbClr val="E7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STH Colours</Template>
  <TotalTime>3600</TotalTime>
  <Words>3651</Words>
  <Application>Microsoft Office PowerPoint</Application>
  <PresentationFormat>Widescreen</PresentationFormat>
  <Paragraphs>261</Paragraphs>
  <Slides>20</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Lato</vt:lpstr>
      <vt:lpstr>Symbol</vt:lpstr>
      <vt:lpstr>Tahoma</vt:lpstr>
      <vt:lpstr>Times New Roman</vt:lpstr>
      <vt:lpstr>Default Design</vt:lpstr>
      <vt:lpstr>1_Default Design</vt:lpstr>
      <vt:lpstr>2_Default Design</vt:lpstr>
      <vt:lpstr>3_Default Design</vt:lpstr>
      <vt:lpstr>Using Patient Reported Outcome Measure Data to Shape Patient Care</vt:lpstr>
      <vt:lpstr>Aim of Presentation</vt:lpstr>
      <vt:lpstr>Meningioma Brain Tumour (90% are benign)</vt:lpstr>
      <vt:lpstr>Interdisciplinary Clinic for Patients with  a Meningioma  </vt:lpstr>
      <vt:lpstr>Nice Guidelines</vt:lpstr>
      <vt:lpstr>Health Related Quality of Life (HRQOL) </vt:lpstr>
      <vt:lpstr>    Patient Reported Outcome Measures(PROMs) to measure HRQOL</vt:lpstr>
      <vt:lpstr>Patient Reported Outcome Measures (PROM)</vt:lpstr>
      <vt:lpstr>  </vt:lpstr>
      <vt:lpstr>FACT- BR (Weitzner et al, 1995)</vt:lpstr>
      <vt:lpstr>Digital Technologies</vt:lpstr>
      <vt:lpstr> Comparison of HRQOL Scores with Normative Data Before and Six Months Following Surgery </vt:lpstr>
      <vt:lpstr> Comparison of HRQOL Scores Six Months Following Surgery with that Before Surgery </vt:lpstr>
      <vt:lpstr>Main Concerns Identified before Surgery</vt:lpstr>
      <vt:lpstr>Main Concerns Post-surgery</vt:lpstr>
      <vt:lpstr>Discussion Points</vt:lpstr>
      <vt:lpstr>Developments</vt:lpstr>
      <vt:lpstr>NHS Digital Apps Library</vt:lpstr>
      <vt:lpstr>Acknowledgements</vt:lpstr>
      <vt:lpstr>References</vt:lpstr>
    </vt:vector>
  </TitlesOfParts>
  <Company>South Tees Hospitals NHS Foundation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Pre-genetics triage</dc:title>
  <dc:creator>pbrennan</dc:creator>
  <cp:lastModifiedBy>Serena Hartley</cp:lastModifiedBy>
  <cp:revision>154</cp:revision>
  <dcterms:created xsi:type="dcterms:W3CDTF">2012-06-26T12:21:24Z</dcterms:created>
  <dcterms:modified xsi:type="dcterms:W3CDTF">2018-11-13T08:02:19Z</dcterms:modified>
</cp:coreProperties>
</file>