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16" r:id="rId3"/>
    <p:sldId id="296" r:id="rId4"/>
    <p:sldId id="301" r:id="rId5"/>
    <p:sldId id="305" r:id="rId6"/>
    <p:sldId id="302" r:id="rId7"/>
    <p:sldId id="264" r:id="rId8"/>
    <p:sldId id="318" r:id="rId9"/>
    <p:sldId id="326" r:id="rId10"/>
    <p:sldId id="319" r:id="rId11"/>
    <p:sldId id="324" r:id="rId12"/>
    <p:sldId id="325" r:id="rId13"/>
    <p:sldId id="322" r:id="rId14"/>
    <p:sldId id="323" r:id="rId15"/>
    <p:sldId id="320" r:id="rId16"/>
    <p:sldId id="277" r:id="rId17"/>
    <p:sldId id="272" r:id="rId18"/>
    <p:sldId id="306" r:id="rId19"/>
    <p:sldId id="266" r:id="rId20"/>
    <p:sldId id="327" r:id="rId21"/>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Kew" initials="PK" lastIdx="1" clrIdx="0">
    <p:extLst>
      <p:ext uri="{19B8F6BF-5375-455C-9EA6-DF929625EA0E}">
        <p15:presenceInfo xmlns:p15="http://schemas.microsoft.com/office/powerpoint/2012/main" userId="38baf09ea46977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DACA"/>
    <a:srgbClr val="02A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47" autoAdjust="0"/>
    <p:restoredTop sz="94720" autoAdjust="0"/>
  </p:normalViewPr>
  <p:slideViewPr>
    <p:cSldViewPr snapToGrid="0">
      <p:cViewPr varScale="1">
        <p:scale>
          <a:sx n="80" d="100"/>
          <a:sy n="80" d="100"/>
        </p:scale>
        <p:origin x="1474" y="4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imee\Desktop\Facet%20Joint%20Inj%20for%20Aimee%20v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imee\Desktop\Facet%20Joint%20Inj%20for%20Aimee%20NoDataPag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[Facet Joint Inj for Aimee v2.xlsx]4 Trusts!PivotTable6</c:name>
    <c:fmtId val="7"/>
  </c:pivotSource>
  <c:chart>
    <c:autoTitleDeleted val="1"/>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9.5252935488327112E-2"/>
          <c:y val="0.11845108291120651"/>
          <c:w val="0.63578947368421057"/>
          <c:h val="0.80746264227920317"/>
        </c:manualLayout>
      </c:layout>
      <c:lineChart>
        <c:grouping val="standard"/>
        <c:varyColors val="0"/>
        <c:ser>
          <c:idx val="0"/>
          <c:order val="0"/>
          <c:tx>
            <c:strRef>
              <c:f>'4 Trusts'!$B$5:$B$6</c:f>
              <c:strCache>
                <c:ptCount val="1"/>
                <c:pt idx="0">
                  <c:v>Leeds Teaching Hospitals </c:v>
                </c:pt>
              </c:strCache>
            </c:strRef>
          </c:tx>
          <c:spPr>
            <a:ln w="28575" cap="rnd">
              <a:solidFill>
                <a:schemeClr val="accent1"/>
              </a:solidFill>
              <a:round/>
            </a:ln>
            <a:effectLst/>
          </c:spPr>
          <c:marker>
            <c:symbol val="none"/>
          </c:marker>
          <c:cat>
            <c:strRef>
              <c:f>'4 Trusts'!$A$7:$A$12</c:f>
              <c:strCache>
                <c:ptCount val="5"/>
                <c:pt idx="0">
                  <c:v>FY2013-14</c:v>
                </c:pt>
                <c:pt idx="1">
                  <c:v>FY2014-15</c:v>
                </c:pt>
                <c:pt idx="2">
                  <c:v>FY2015-16</c:v>
                </c:pt>
                <c:pt idx="3">
                  <c:v>FY2016-17</c:v>
                </c:pt>
                <c:pt idx="4">
                  <c:v>FY2017-18</c:v>
                </c:pt>
              </c:strCache>
            </c:strRef>
          </c:cat>
          <c:val>
            <c:numRef>
              <c:f>'4 Trusts'!$B$7:$B$12</c:f>
              <c:numCache>
                <c:formatCode>General</c:formatCode>
                <c:ptCount val="5"/>
                <c:pt idx="0">
                  <c:v>594</c:v>
                </c:pt>
                <c:pt idx="1">
                  <c:v>615</c:v>
                </c:pt>
                <c:pt idx="2">
                  <c:v>589</c:v>
                </c:pt>
                <c:pt idx="3">
                  <c:v>524</c:v>
                </c:pt>
                <c:pt idx="4">
                  <c:v>546</c:v>
                </c:pt>
              </c:numCache>
            </c:numRef>
          </c:val>
          <c:smooth val="0"/>
          <c:extLst>
            <c:ext xmlns:c16="http://schemas.microsoft.com/office/drawing/2014/chart" uri="{C3380CC4-5D6E-409C-BE32-E72D297353CC}">
              <c16:uniqueId val="{00000000-2D26-46FD-B609-C562FBAD15BA}"/>
            </c:ext>
          </c:extLst>
        </c:ser>
        <c:ser>
          <c:idx val="1"/>
          <c:order val="1"/>
          <c:tx>
            <c:strRef>
              <c:f>'4 Trusts'!$C$5:$C$6</c:f>
              <c:strCache>
                <c:ptCount val="1"/>
                <c:pt idx="0">
                  <c:v>Sheffield Teaching Hospitals </c:v>
                </c:pt>
              </c:strCache>
            </c:strRef>
          </c:tx>
          <c:spPr>
            <a:ln w="28575" cap="rnd">
              <a:solidFill>
                <a:schemeClr val="accent2"/>
              </a:solidFill>
              <a:round/>
            </a:ln>
            <a:effectLst/>
          </c:spPr>
          <c:marker>
            <c:symbol val="none"/>
          </c:marker>
          <c:cat>
            <c:strRef>
              <c:f>'4 Trusts'!$A$7:$A$12</c:f>
              <c:strCache>
                <c:ptCount val="5"/>
                <c:pt idx="0">
                  <c:v>FY2013-14</c:v>
                </c:pt>
                <c:pt idx="1">
                  <c:v>FY2014-15</c:v>
                </c:pt>
                <c:pt idx="2">
                  <c:v>FY2015-16</c:v>
                </c:pt>
                <c:pt idx="3">
                  <c:v>FY2016-17</c:v>
                </c:pt>
                <c:pt idx="4">
                  <c:v>FY2017-18</c:v>
                </c:pt>
              </c:strCache>
            </c:strRef>
          </c:cat>
          <c:val>
            <c:numRef>
              <c:f>'4 Trusts'!$C$7:$C$12</c:f>
              <c:numCache>
                <c:formatCode>General</c:formatCode>
                <c:ptCount val="5"/>
                <c:pt idx="0">
                  <c:v>208</c:v>
                </c:pt>
                <c:pt idx="1">
                  <c:v>262</c:v>
                </c:pt>
                <c:pt idx="2">
                  <c:v>243</c:v>
                </c:pt>
                <c:pt idx="3">
                  <c:v>235</c:v>
                </c:pt>
                <c:pt idx="4">
                  <c:v>144</c:v>
                </c:pt>
              </c:numCache>
            </c:numRef>
          </c:val>
          <c:smooth val="0"/>
          <c:extLst>
            <c:ext xmlns:c16="http://schemas.microsoft.com/office/drawing/2014/chart" uri="{C3380CC4-5D6E-409C-BE32-E72D297353CC}">
              <c16:uniqueId val="{00000001-2D26-46FD-B609-C562FBAD15BA}"/>
            </c:ext>
          </c:extLst>
        </c:ser>
        <c:ser>
          <c:idx val="2"/>
          <c:order val="2"/>
          <c:tx>
            <c:strRef>
              <c:f>'4 Trusts'!$D$5:$D$6</c:f>
              <c:strCache>
                <c:ptCount val="1"/>
                <c:pt idx="0">
                  <c:v>Doncaster And Bassetlaw Hospitals </c:v>
                </c:pt>
              </c:strCache>
            </c:strRef>
          </c:tx>
          <c:spPr>
            <a:ln w="28575" cap="rnd">
              <a:solidFill>
                <a:schemeClr val="accent3"/>
              </a:solidFill>
              <a:round/>
            </a:ln>
            <a:effectLst/>
          </c:spPr>
          <c:marker>
            <c:symbol val="none"/>
          </c:marker>
          <c:cat>
            <c:strRef>
              <c:f>'4 Trusts'!$A$7:$A$12</c:f>
              <c:strCache>
                <c:ptCount val="5"/>
                <c:pt idx="0">
                  <c:v>FY2013-14</c:v>
                </c:pt>
                <c:pt idx="1">
                  <c:v>FY2014-15</c:v>
                </c:pt>
                <c:pt idx="2">
                  <c:v>FY2015-16</c:v>
                </c:pt>
                <c:pt idx="3">
                  <c:v>FY2016-17</c:v>
                </c:pt>
                <c:pt idx="4">
                  <c:v>FY2017-18</c:v>
                </c:pt>
              </c:strCache>
            </c:strRef>
          </c:cat>
          <c:val>
            <c:numRef>
              <c:f>'4 Trusts'!$D$7:$D$12</c:f>
              <c:numCache>
                <c:formatCode>General</c:formatCode>
                <c:ptCount val="5"/>
                <c:pt idx="0">
                  <c:v>1953</c:v>
                </c:pt>
                <c:pt idx="1">
                  <c:v>1844</c:v>
                </c:pt>
                <c:pt idx="2">
                  <c:v>1786</c:v>
                </c:pt>
                <c:pt idx="3">
                  <c:v>1572</c:v>
                </c:pt>
                <c:pt idx="4">
                  <c:v>1132</c:v>
                </c:pt>
              </c:numCache>
            </c:numRef>
          </c:val>
          <c:smooth val="0"/>
          <c:extLst>
            <c:ext xmlns:c16="http://schemas.microsoft.com/office/drawing/2014/chart" uri="{C3380CC4-5D6E-409C-BE32-E72D297353CC}">
              <c16:uniqueId val="{00000002-2D26-46FD-B609-C562FBAD15BA}"/>
            </c:ext>
          </c:extLst>
        </c:ser>
        <c:ser>
          <c:idx val="3"/>
          <c:order val="3"/>
          <c:tx>
            <c:strRef>
              <c:f>'4 Trusts'!$E$5:$E$6</c:f>
              <c:strCache>
                <c:ptCount val="1"/>
                <c:pt idx="0">
                  <c:v>Hull And East Yorkshire Hospitals </c:v>
                </c:pt>
              </c:strCache>
            </c:strRef>
          </c:tx>
          <c:spPr>
            <a:ln w="28575" cap="rnd">
              <a:solidFill>
                <a:schemeClr val="accent4"/>
              </a:solidFill>
              <a:round/>
            </a:ln>
            <a:effectLst/>
          </c:spPr>
          <c:marker>
            <c:symbol val="none"/>
          </c:marker>
          <c:cat>
            <c:strRef>
              <c:f>'4 Trusts'!$A$7:$A$12</c:f>
              <c:strCache>
                <c:ptCount val="5"/>
                <c:pt idx="0">
                  <c:v>FY2013-14</c:v>
                </c:pt>
                <c:pt idx="1">
                  <c:v>FY2014-15</c:v>
                </c:pt>
                <c:pt idx="2">
                  <c:v>FY2015-16</c:v>
                </c:pt>
                <c:pt idx="3">
                  <c:v>FY2016-17</c:v>
                </c:pt>
                <c:pt idx="4">
                  <c:v>FY2017-18</c:v>
                </c:pt>
              </c:strCache>
            </c:strRef>
          </c:cat>
          <c:val>
            <c:numRef>
              <c:f>'4 Trusts'!$E$7:$E$12</c:f>
              <c:numCache>
                <c:formatCode>General</c:formatCode>
                <c:ptCount val="5"/>
                <c:pt idx="0">
                  <c:v>386</c:v>
                </c:pt>
                <c:pt idx="1">
                  <c:v>586</c:v>
                </c:pt>
                <c:pt idx="2">
                  <c:v>737</c:v>
                </c:pt>
                <c:pt idx="3">
                  <c:v>805</c:v>
                </c:pt>
                <c:pt idx="4">
                  <c:v>644</c:v>
                </c:pt>
              </c:numCache>
            </c:numRef>
          </c:val>
          <c:smooth val="0"/>
          <c:extLst>
            <c:ext xmlns:c16="http://schemas.microsoft.com/office/drawing/2014/chart" uri="{C3380CC4-5D6E-409C-BE32-E72D297353CC}">
              <c16:uniqueId val="{00000003-2D26-46FD-B609-C562FBAD15BA}"/>
            </c:ext>
          </c:extLst>
        </c:ser>
        <c:dLbls>
          <c:showLegendKey val="0"/>
          <c:showVal val="0"/>
          <c:showCatName val="0"/>
          <c:showSerName val="0"/>
          <c:showPercent val="0"/>
          <c:showBubbleSize val="0"/>
        </c:dLbls>
        <c:smooth val="0"/>
        <c:axId val="473593096"/>
        <c:axId val="226542664"/>
      </c:lineChart>
      <c:catAx>
        <c:axId val="47359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542664"/>
        <c:crosses val="autoZero"/>
        <c:auto val="1"/>
        <c:lblAlgn val="ctr"/>
        <c:lblOffset val="100"/>
        <c:noMultiLvlLbl val="0"/>
      </c:catAx>
      <c:valAx>
        <c:axId val="22654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Admissions</a:t>
                </a:r>
              </a:p>
            </c:rich>
          </c:tx>
          <c:layout>
            <c:manualLayout>
              <c:xMode val="edge"/>
              <c:yMode val="edge"/>
              <c:x val="1.2280701754385965E-2"/>
              <c:y val="0.388242175398220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593096"/>
        <c:crosses val="autoZero"/>
        <c:crossBetween val="between"/>
      </c:valAx>
      <c:spPr>
        <a:noFill/>
        <a:ln>
          <a:noFill/>
        </a:ln>
        <a:effectLst/>
      </c:spPr>
    </c:plotArea>
    <c:legend>
      <c:legendPos val="r"/>
      <c:layout>
        <c:manualLayout>
          <c:xMode val="edge"/>
          <c:yMode val="edge"/>
          <c:x val="0.7433231109269236"/>
          <c:y val="0.36720834020672477"/>
          <c:w val="0.25667691256830599"/>
          <c:h val="0.280760600607650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[Facet Joint Inj for Aimee NoDataPage v2.xlsx]Extended List - Facet Joint!PivotTable12</c:name>
    <c:fmtId val="11"/>
  </c:pivotSource>
  <c:chart>
    <c:autoTitleDeleted val="0"/>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2"/>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4"/>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0"/>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1"/>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2"/>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s>
    <c:plotArea>
      <c:layout>
        <c:manualLayout>
          <c:layoutTarget val="inner"/>
          <c:xMode val="edge"/>
          <c:yMode val="edge"/>
          <c:x val="4.4968528293220969E-2"/>
          <c:y val="3.2733224222585927E-2"/>
          <c:w val="0.65617157444360552"/>
          <c:h val="0.90671503623421867"/>
        </c:manualLayout>
      </c:layout>
      <c:lineChart>
        <c:grouping val="standard"/>
        <c:varyColors val="0"/>
        <c:ser>
          <c:idx val="0"/>
          <c:order val="0"/>
          <c:tx>
            <c:strRef>
              <c:f>'Extended List - Facet Joint'!$B$47:$B$49</c:f>
              <c:strCache>
                <c:ptCount val="1"/>
                <c:pt idx="0">
                  <c:v>INDE - Pain Management Solutions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'Extended List - Facet Joint'!$A$50:$A$55</c:f>
              <c:strCache>
                <c:ptCount val="5"/>
                <c:pt idx="0">
                  <c:v>FY2013-14</c:v>
                </c:pt>
                <c:pt idx="1">
                  <c:v>FY2014-15</c:v>
                </c:pt>
                <c:pt idx="2">
                  <c:v>FY2015-16</c:v>
                </c:pt>
                <c:pt idx="3">
                  <c:v>FY2016-17</c:v>
                </c:pt>
                <c:pt idx="4">
                  <c:v>FY2017-18</c:v>
                </c:pt>
              </c:strCache>
            </c:strRef>
          </c:cat>
          <c:val>
            <c:numRef>
              <c:f>'Extended List - Facet Joint'!$B$50:$B$55</c:f>
              <c:numCache>
                <c:formatCode>General</c:formatCode>
                <c:ptCount val="5"/>
                <c:pt idx="0">
                  <c:v>224</c:v>
                </c:pt>
                <c:pt idx="1">
                  <c:v>234</c:v>
                </c:pt>
                <c:pt idx="2">
                  <c:v>122</c:v>
                </c:pt>
                <c:pt idx="3">
                  <c:v>556</c:v>
                </c:pt>
                <c:pt idx="4">
                  <c:v>743</c:v>
                </c:pt>
              </c:numCache>
            </c:numRef>
          </c:val>
          <c:smooth val="0"/>
          <c:extLst>
            <c:ext xmlns:c16="http://schemas.microsoft.com/office/drawing/2014/chart" uri="{C3380CC4-5D6E-409C-BE32-E72D297353CC}">
              <c16:uniqueId val="{00000000-CC3B-4ACB-8730-C20D3458C1B8}"/>
            </c:ext>
          </c:extLst>
        </c:ser>
        <c:ser>
          <c:idx val="3"/>
          <c:order val="1"/>
          <c:tx>
            <c:strRef>
              <c:f>'Extended List - Facet Joint'!$E$47:$E$49</c:f>
              <c:strCache>
                <c:ptCount val="1"/>
                <c:pt idx="0">
                  <c:v>INDE - The One Health Group Ltd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'Extended List - Facet Joint'!$A$50:$A$55</c:f>
              <c:strCache>
                <c:ptCount val="5"/>
                <c:pt idx="0">
                  <c:v>FY2013-14</c:v>
                </c:pt>
                <c:pt idx="1">
                  <c:v>FY2014-15</c:v>
                </c:pt>
                <c:pt idx="2">
                  <c:v>FY2015-16</c:v>
                </c:pt>
                <c:pt idx="3">
                  <c:v>FY2016-17</c:v>
                </c:pt>
                <c:pt idx="4">
                  <c:v>FY2017-18</c:v>
                </c:pt>
              </c:strCache>
            </c:strRef>
          </c:cat>
          <c:val>
            <c:numRef>
              <c:f>'Extended List - Facet Joint'!$E$50:$E$55</c:f>
              <c:numCache>
                <c:formatCode>General</c:formatCode>
                <c:ptCount val="5"/>
                <c:pt idx="0">
                  <c:v>116</c:v>
                </c:pt>
                <c:pt idx="1">
                  <c:v>126</c:v>
                </c:pt>
                <c:pt idx="2">
                  <c:v>93</c:v>
                </c:pt>
                <c:pt idx="3">
                  <c:v>149</c:v>
                </c:pt>
                <c:pt idx="4">
                  <c:v>164</c:v>
                </c:pt>
              </c:numCache>
            </c:numRef>
          </c:val>
          <c:smooth val="0"/>
          <c:extLst>
            <c:ext xmlns:c16="http://schemas.microsoft.com/office/drawing/2014/chart" uri="{C3380CC4-5D6E-409C-BE32-E72D297353CC}">
              <c16:uniqueId val="{00000003-CC3B-4ACB-8730-C20D3458C1B8}"/>
            </c:ext>
          </c:extLst>
        </c:ser>
        <c:dLbls>
          <c:showLegendKey val="0"/>
          <c:showVal val="0"/>
          <c:showCatName val="0"/>
          <c:showSerName val="0"/>
          <c:showPercent val="0"/>
          <c:showBubbleSize val="0"/>
        </c:dLbls>
        <c:marker val="1"/>
        <c:smooth val="0"/>
        <c:axId val="328352632"/>
        <c:axId val="328353288"/>
      </c:lineChart>
      <c:catAx>
        <c:axId val="32835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353288"/>
        <c:crosses val="autoZero"/>
        <c:auto val="1"/>
        <c:lblAlgn val="ctr"/>
        <c:lblOffset val="100"/>
        <c:noMultiLvlLbl val="0"/>
      </c:catAx>
      <c:valAx>
        <c:axId val="32835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3526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9-10T11:36:36.818" idx="1">
    <p:pos x="10" y="10"/>
    <p:text/>
    <p:extLst>
      <p:ext uri="{C676402C-5697-4E1C-873F-D02D1690AC5C}">
        <p15:threadingInfo xmlns:p15="http://schemas.microsoft.com/office/powerpoint/2012/main" timeZoneBias="-60"/>
      </p:ext>
    </p:extLst>
  </p:cm>
</p:cmLst>
</file>

<file path=ppt/drawings/drawing1.xml><?xml version="1.0" encoding="utf-8"?>
<c:userShapes xmlns:c="http://schemas.openxmlformats.org/drawingml/2006/chart">
  <cdr:relSizeAnchor xmlns:cdr="http://schemas.openxmlformats.org/drawingml/2006/chartDrawing">
    <cdr:from>
      <cdr:x>0.20063</cdr:x>
      <cdr:y>0.01742</cdr:y>
    </cdr:from>
    <cdr:to>
      <cdr:x>0.87663</cdr:x>
      <cdr:y>0.13592</cdr:y>
    </cdr:to>
    <cdr:sp macro="" textlink="">
      <cdr:nvSpPr>
        <cdr:cNvPr id="2" name="TextBox 1"/>
        <cdr:cNvSpPr txBox="1"/>
      </cdr:nvSpPr>
      <cdr:spPr>
        <a:xfrm xmlns:a="http://schemas.openxmlformats.org/drawingml/2006/main">
          <a:off x="1583073" y="77932"/>
          <a:ext cx="5333982" cy="530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Marks the time of the GIRFT deep dive visit by Mike Hutton who made the recommendation to stop facet joint injections and implement national back pain pathway</a:t>
          </a:r>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B28CEC9-52A1-4CBC-961D-3A7131B6DC8B}" type="datetimeFigureOut">
              <a:rPr lang="en-GB" smtClean="0"/>
              <a:t>11/11/2018</a:t>
            </a:fld>
            <a:endParaRPr lang="en-GB"/>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FAE8A112-EB4B-4B86-9A73-9CC91DC9A3C9}" type="slidenum">
              <a:rPr lang="en-GB" smtClean="0"/>
              <a:t>‹#›</a:t>
            </a:fld>
            <a:endParaRPr lang="en-GB"/>
          </a:p>
        </p:txBody>
      </p:sp>
    </p:spTree>
    <p:extLst>
      <p:ext uri="{BB962C8B-B14F-4D97-AF65-F5344CB8AC3E}">
        <p14:creationId xmlns:p14="http://schemas.microsoft.com/office/powerpoint/2010/main" val="227978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BC61B4-582B-AB4C-B10E-16F79913EBD6}" type="slidenum">
              <a:rPr lang="en-US" smtClean="0"/>
              <a:pPr/>
              <a:t>8</a:t>
            </a:fld>
            <a:endParaRPr lang="en-US" dirty="0"/>
          </a:p>
        </p:txBody>
      </p:sp>
    </p:spTree>
    <p:extLst>
      <p:ext uri="{BB962C8B-B14F-4D97-AF65-F5344CB8AC3E}">
        <p14:creationId xmlns:p14="http://schemas.microsoft.com/office/powerpoint/2010/main" val="233177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210" y="0"/>
            <a:ext cx="8516486" cy="1764399"/>
          </a:xfrm>
          <a:prstGeom prst="rect">
            <a:avLst/>
          </a:prstGeom>
        </p:spPr>
      </p:pic>
      <p:sp>
        <p:nvSpPr>
          <p:cNvPr id="2" name="Title 1"/>
          <p:cNvSpPr>
            <a:spLocks noGrp="1"/>
          </p:cNvSpPr>
          <p:nvPr>
            <p:ph type="ctrTitle" hasCustomPrompt="1"/>
          </p:nvPr>
        </p:nvSpPr>
        <p:spPr>
          <a:xfrm>
            <a:off x="562062" y="1709245"/>
            <a:ext cx="8038474" cy="1734496"/>
          </a:xfrm>
          <a:prstGeom prst="rect">
            <a:avLst/>
          </a:prstGeom>
        </p:spPr>
        <p:txBody>
          <a:bodyPr anchor="t"/>
          <a:lstStyle>
            <a:lvl1pPr algn="ctr">
              <a:defRPr sz="4800" baseline="0">
                <a:latin typeface="Arial" panose="020B0604020202020204" pitchFamily="34" charset="0"/>
                <a:cs typeface="Arial" panose="020B0604020202020204" pitchFamily="34" charset="0"/>
              </a:defRPr>
            </a:lvl1pPr>
          </a:lstStyle>
          <a:p>
            <a:r>
              <a:rPr lang="en-US" dirty="0" smtClean="0"/>
              <a:t>Click to insert</a:t>
            </a:r>
            <a:br>
              <a:rPr lang="en-US" dirty="0" smtClean="0"/>
            </a:br>
            <a:r>
              <a:rPr lang="en-US" dirty="0" smtClean="0"/>
              <a:t>heading</a:t>
            </a:r>
            <a:endParaRPr lang="en-US" dirty="0"/>
          </a:p>
        </p:txBody>
      </p:sp>
      <p:sp>
        <p:nvSpPr>
          <p:cNvPr id="3" name="Subtitle 2"/>
          <p:cNvSpPr>
            <a:spLocks noGrp="1"/>
          </p:cNvSpPr>
          <p:nvPr>
            <p:ph type="subTitle" idx="1" hasCustomPrompt="1"/>
          </p:nvPr>
        </p:nvSpPr>
        <p:spPr>
          <a:xfrm>
            <a:off x="559055" y="3339001"/>
            <a:ext cx="8041481" cy="37394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insert sub heading</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871" y="5583865"/>
            <a:ext cx="8541825" cy="1160255"/>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002" t="25211" r="1002" b="26052"/>
          <a:stretch/>
        </p:blipFill>
        <p:spPr>
          <a:xfrm>
            <a:off x="559055" y="4098727"/>
            <a:ext cx="8041481" cy="1975255"/>
          </a:xfrm>
          <a:prstGeom prst="rect">
            <a:avLst/>
          </a:prstGeom>
        </p:spPr>
      </p:pic>
    </p:spTree>
    <p:extLst>
      <p:ext uri="{BB962C8B-B14F-4D97-AF65-F5344CB8AC3E}">
        <p14:creationId xmlns:p14="http://schemas.microsoft.com/office/powerpoint/2010/main" val="4185664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700" y="5687368"/>
            <a:ext cx="8655943" cy="1172268"/>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3576" y="246004"/>
            <a:ext cx="1214845" cy="489523"/>
          </a:xfrm>
          <a:prstGeom prst="rect">
            <a:avLst/>
          </a:prstGeom>
        </p:spPr>
      </p:pic>
    </p:spTree>
    <p:extLst>
      <p:ext uri="{BB962C8B-B14F-4D97-AF65-F5344CB8AC3E}">
        <p14:creationId xmlns:p14="http://schemas.microsoft.com/office/powerpoint/2010/main" val="112058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700" y="5687368"/>
            <a:ext cx="8655943" cy="1172268"/>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3576" y="246004"/>
            <a:ext cx="1214845" cy="489523"/>
          </a:xfrm>
          <a:prstGeom prst="rect">
            <a:avLst/>
          </a:prstGeom>
        </p:spPr>
      </p:pic>
      <p:sp>
        <p:nvSpPr>
          <p:cNvPr id="5" name="Title 4"/>
          <p:cNvSpPr>
            <a:spLocks noGrp="1"/>
          </p:cNvSpPr>
          <p:nvPr>
            <p:ph type="title" hasCustomPrompt="1"/>
          </p:nvPr>
        </p:nvSpPr>
        <p:spPr>
          <a:xfrm>
            <a:off x="555589" y="843463"/>
            <a:ext cx="8157567" cy="1028883"/>
          </a:xfrm>
          <a:prstGeom prst="rect">
            <a:avLst/>
          </a:prstGeom>
        </p:spPr>
        <p:txBody>
          <a:bodyPr lIns="36000" tIns="36000" rIns="36000" bIns="36000"/>
          <a:lstStyle>
            <a:lvl1pPr>
              <a:defRPr sz="4000">
                <a:latin typeface="Arial" panose="020B0604020202020204" pitchFamily="34" charset="0"/>
                <a:cs typeface="Arial" panose="020B0604020202020204" pitchFamily="34" charset="0"/>
              </a:defRPr>
            </a:lvl1pPr>
          </a:lstStyle>
          <a:p>
            <a:r>
              <a:rPr lang="en-US" dirty="0"/>
              <a:t>Click to insert heading</a:t>
            </a:r>
            <a:endParaRPr lang="en-GB" dirty="0"/>
          </a:p>
        </p:txBody>
      </p:sp>
      <p:sp>
        <p:nvSpPr>
          <p:cNvPr id="17" name="Slide Number Placeholder 16"/>
          <p:cNvSpPr>
            <a:spLocks noGrp="1"/>
          </p:cNvSpPr>
          <p:nvPr>
            <p:ph type="sldNum" sz="quarter" idx="13"/>
          </p:nvPr>
        </p:nvSpPr>
        <p:spPr>
          <a:xfrm>
            <a:off x="6655756" y="6273502"/>
            <a:ext cx="2057400" cy="365125"/>
          </a:xfrm>
        </p:spPr>
        <p:txBody>
          <a:bodyPr/>
          <a:lstStyle/>
          <a:p>
            <a:fld id="{F27D839A-37BE-40C4-84CD-23A2D40098F0}" type="slidenum">
              <a:rPr lang="en-GB" smtClean="0"/>
              <a:t>‹#›</a:t>
            </a:fld>
            <a:endParaRPr lang="en-GB" dirty="0"/>
          </a:p>
        </p:txBody>
      </p:sp>
    </p:spTree>
    <p:extLst>
      <p:ext uri="{BB962C8B-B14F-4D97-AF65-F5344CB8AC3E}">
        <p14:creationId xmlns:p14="http://schemas.microsoft.com/office/powerpoint/2010/main" val="45726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128307"/>
            <a:ext cx="8217003" cy="737069"/>
          </a:xfrm>
        </p:spPr>
        <p:txBody>
          <a:bodyPr>
            <a:noAutofit/>
          </a:bodyPr>
          <a:lstStyle>
            <a:lvl1pPr algn="l">
              <a:defRPr sz="3200" b="1">
                <a:solidFill>
                  <a:srgbClr val="3096AE"/>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199" y="1865376"/>
            <a:ext cx="8229601" cy="4260787"/>
          </a:xfrm>
        </p:spPr>
        <p:txBody>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77200" y="6356350"/>
            <a:ext cx="609600" cy="365125"/>
          </a:xfrm>
          <a:prstGeom prst="rect">
            <a:avLst/>
          </a:prstGeom>
        </p:spPr>
        <p:txBody>
          <a:bodyPr/>
          <a:lstStyle>
            <a:lvl1pPr algn="r">
              <a:defRPr sz="1000"/>
            </a:lvl1pPr>
          </a:lstStyle>
          <a:p>
            <a:fld id="{87DADF28-5588-485E-81E7-6B9A2B6E3B3C}" type="slidenum">
              <a:rPr lang="en-GB" smtClean="0"/>
              <a:pPr/>
              <a:t>‹#›</a:t>
            </a:fld>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37" y="388078"/>
            <a:ext cx="2476500" cy="740229"/>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6026" t="9742" r="3719" b="8663"/>
          <a:stretch/>
        </p:blipFill>
        <p:spPr>
          <a:xfrm>
            <a:off x="3994748" y="279049"/>
            <a:ext cx="1950720" cy="902208"/>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37" y="388078"/>
            <a:ext cx="2476500" cy="740229"/>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26026" t="9742" r="3719" b="8663"/>
          <a:stretch/>
        </p:blipFill>
        <p:spPr>
          <a:xfrm>
            <a:off x="3994748" y="279049"/>
            <a:ext cx="1950720" cy="902208"/>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t="5347" b="-1"/>
          <a:stretch/>
        </p:blipFill>
        <p:spPr>
          <a:xfrm>
            <a:off x="7223821" y="279049"/>
            <a:ext cx="1462979" cy="654228"/>
          </a:xfrm>
          <a:prstGeom prst="rect">
            <a:avLst/>
          </a:prstGeom>
        </p:spPr>
      </p:pic>
    </p:spTree>
    <p:extLst>
      <p:ext uri="{BB962C8B-B14F-4D97-AF65-F5344CB8AC3E}">
        <p14:creationId xmlns:p14="http://schemas.microsoft.com/office/powerpoint/2010/main" val="72710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ntent slide - 2">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l="258" t="60452" r="6038" b="15421"/>
          <a:stretch>
            <a:fillRect/>
          </a:stretch>
        </p:blipFill>
        <p:spPr bwMode="auto">
          <a:xfrm>
            <a:off x="0" y="3654425"/>
            <a:ext cx="8847138" cy="3203575"/>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
        <p:nvSpPr>
          <p:cNvPr id="8" name="Content Placeholder 2"/>
          <p:cNvSpPr>
            <a:spLocks noGrp="1"/>
          </p:cNvSpPr>
          <p:nvPr>
            <p:ph idx="1"/>
          </p:nvPr>
        </p:nvSpPr>
        <p:spPr>
          <a:xfrm>
            <a:off x="457200" y="1680295"/>
            <a:ext cx="7841707" cy="3950736"/>
          </a:xfrm>
        </p:spPr>
        <p:txBody>
          <a:bodyPr/>
          <a:lstStyle>
            <a:lvl1pPr marL="0" indent="0">
              <a:buFontTx/>
              <a:buNone/>
              <a:defRPr/>
            </a:lvl1pPr>
            <a:lvl2pPr marL="357188" indent="-179388">
              <a:tabLst/>
              <a:defRPr/>
            </a:lvl2pPr>
            <a:lvl3pPr marL="536575" indent="-179388">
              <a:tabLst/>
              <a:defRPr/>
            </a:lvl3pPr>
            <a:lvl4pPr marL="715963" indent="-179388">
              <a:tabLst/>
              <a:defRPr/>
            </a:lvl4pPr>
            <a:lvl5pPr marL="889000" indent="-173038">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2"/>
          <p:cNvSpPr>
            <a:spLocks noGrp="1"/>
          </p:cNvSpPr>
          <p:nvPr>
            <p:ph type="sldNum" sz="quarter" idx="10"/>
          </p:nvPr>
        </p:nvSpPr>
        <p:spPr/>
        <p:txBody>
          <a:bodyPr/>
          <a:lstStyle>
            <a:lvl1pPr>
              <a:defRPr/>
            </a:lvl1pPr>
          </a:lstStyle>
          <a:p>
            <a:fld id="{F05CEDBC-A145-4212-AB74-243CAC96A715}" type="slidenum">
              <a:rPr lang="en-US" altLang="en-US"/>
              <a:pPr/>
              <a:t>‹#›</a:t>
            </a:fld>
            <a:endParaRPr lang="en-US" altLang="en-US"/>
          </a:p>
        </p:txBody>
      </p:sp>
    </p:spTree>
    <p:extLst>
      <p:ext uri="{BB962C8B-B14F-4D97-AF65-F5344CB8AC3E}">
        <p14:creationId xmlns:p14="http://schemas.microsoft.com/office/powerpoint/2010/main" val="314897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66648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68" r:id="rId4"/>
    <p:sldLayoutId id="2147483669"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comments" Target="../comments/comment1.xml"/><Relationship Id="rId3" Type="http://schemas.openxmlformats.org/officeDocument/2006/relationships/image" Target="../media/image30.jpeg"/><Relationship Id="rId7" Type="http://schemas.microsoft.com/office/2007/relationships/hdphoto" Target="../media/hdphoto1.wdp"/><Relationship Id="rId12" Type="http://schemas.openxmlformats.org/officeDocument/2006/relationships/image" Target="../media/image38.png"/><Relationship Id="rId17" Type="http://schemas.openxmlformats.org/officeDocument/2006/relationships/image" Target="../media/image43.jpeg"/><Relationship Id="rId2" Type="http://schemas.openxmlformats.org/officeDocument/2006/relationships/image" Target="../media/image29.png"/><Relationship Id="rId16"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1.jpeg"/><Relationship Id="rId9" Type="http://schemas.openxmlformats.org/officeDocument/2006/relationships/image" Target="../media/image35.jpeg"/><Relationship Id="rId1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iz.Lingard@nhs.net"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763" y="1657350"/>
            <a:ext cx="8038474" cy="809625"/>
          </a:xfrm>
        </p:spPr>
        <p:txBody>
          <a:bodyPr/>
          <a:lstStyle/>
          <a:p>
            <a:r>
              <a:rPr lang="en-GB" dirty="0" smtClean="0"/>
              <a:t>Getting It Right First Time</a:t>
            </a:r>
            <a:endParaRPr lang="en-GB" dirty="0"/>
          </a:p>
        </p:txBody>
      </p:sp>
      <p:sp>
        <p:nvSpPr>
          <p:cNvPr id="3" name="Subtitle 2"/>
          <p:cNvSpPr>
            <a:spLocks noGrp="1"/>
          </p:cNvSpPr>
          <p:nvPr>
            <p:ph type="subTitle" idx="1"/>
          </p:nvPr>
        </p:nvSpPr>
        <p:spPr>
          <a:xfrm>
            <a:off x="552763" y="2390774"/>
            <a:ext cx="8038474" cy="1695451"/>
          </a:xfrm>
        </p:spPr>
        <p:txBody>
          <a:bodyPr/>
          <a:lstStyle/>
          <a:p>
            <a:r>
              <a:rPr lang="en-GB" sz="2000" dirty="0" smtClean="0"/>
              <a:t>Clinically-led programme, reducing variation and improving </a:t>
            </a:r>
            <a:r>
              <a:rPr lang="en-GB" sz="2000" dirty="0" smtClean="0"/>
              <a:t>outcomes</a:t>
            </a:r>
          </a:p>
          <a:p>
            <a:endParaRPr lang="en-GB" sz="2000" i="1" dirty="0"/>
          </a:p>
          <a:p>
            <a:r>
              <a:rPr lang="en-GB" sz="2000" i="1" dirty="0" smtClean="0"/>
              <a:t>Liz Lingard, GIRFT Hub Director</a:t>
            </a:r>
          </a:p>
          <a:p>
            <a:r>
              <a:rPr lang="en-GB" sz="2000" i="1" dirty="0" smtClean="0"/>
              <a:t>North East, North Cumbria and Yorkshire</a:t>
            </a:r>
            <a:endParaRPr lang="en-GB" sz="2000" i="1" dirty="0"/>
          </a:p>
        </p:txBody>
      </p:sp>
    </p:spTree>
    <p:extLst>
      <p:ext uri="{BB962C8B-B14F-4D97-AF65-F5344CB8AC3E}">
        <p14:creationId xmlns:p14="http://schemas.microsoft.com/office/powerpoint/2010/main" val="3696178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5" name="Shape 1195"/>
          <p:cNvSpPr>
            <a:spLocks noGrp="1"/>
          </p:cNvSpPr>
          <p:nvPr>
            <p:ph type="sldNum" sz="quarter" idx="4294967295"/>
          </p:nvPr>
        </p:nvSpPr>
        <p:spPr>
          <a:xfrm>
            <a:off x="-413794" y="6478177"/>
            <a:ext cx="827587" cy="269239"/>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a:defRPr sz="1800">
                <a:solidFill>
                  <a:srgbClr val="000000"/>
                </a:solidFill>
              </a:defRPr>
            </a:pPr>
            <a:fld id="{86CB4B4D-7CA3-9044-876B-883B54F8677D}" type="slidenum">
              <a:rPr sz="1800" kern="0">
                <a:solidFill>
                  <a:srgbClr val="000000"/>
                </a:solidFill>
                <a:latin typeface="Avenir Roman"/>
                <a:sym typeface="Avenir Roman"/>
              </a:rPr>
              <a:pPr>
                <a:defRPr sz="1800">
                  <a:solidFill>
                    <a:srgbClr val="000000"/>
                  </a:solidFill>
                </a:defRPr>
              </a:pPr>
              <a:t>10</a:t>
            </a:fld>
            <a:endParaRPr sz="1800" kern="0" dirty="0">
              <a:solidFill>
                <a:srgbClr val="000000"/>
              </a:solidFill>
              <a:latin typeface="Avenir Roman"/>
              <a:sym typeface="Avenir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 y="521208"/>
            <a:ext cx="9139774" cy="565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91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412" y="732234"/>
            <a:ext cx="7820025" cy="523220"/>
          </a:xfrm>
          <a:prstGeom prst="rect">
            <a:avLst/>
          </a:prstGeom>
          <a:noFill/>
        </p:spPr>
        <p:txBody>
          <a:bodyPr wrap="square" rtlCol="0">
            <a:spAutoFit/>
          </a:bodyPr>
          <a:lstStyle/>
          <a:p>
            <a:pPr algn="ctr">
              <a:defRPr sz="1400" b="1" i="0" u="none" strike="noStrike" kern="1200" spc="0" baseline="0">
                <a:solidFill>
                  <a:srgbClr val="000000"/>
                </a:solidFill>
                <a:latin typeface="+mn-lt"/>
                <a:ea typeface="+mn-ea"/>
                <a:cs typeface="+mn-cs"/>
              </a:defRPr>
            </a:pPr>
            <a:r>
              <a:rPr lang="en-GB" sz="1400" b="1" dirty="0">
                <a:latin typeface="Arial" panose="020B0604020202020204" pitchFamily="34" charset="0"/>
                <a:cs typeface="Arial" panose="020B0604020202020204" pitchFamily="34" charset="0"/>
              </a:rPr>
              <a:t>Facet Joint Injections by </a:t>
            </a:r>
            <a:r>
              <a:rPr lang="en-GB" sz="1400" b="1" dirty="0" smtClean="0">
                <a:latin typeface="Arial" panose="020B0604020202020204" pitchFamily="34" charset="0"/>
                <a:cs typeface="Arial" panose="020B0604020202020204" pitchFamily="34" charset="0"/>
              </a:rPr>
              <a:t>GIRFT Spinal Surgery Visit Sites: NHS </a:t>
            </a:r>
            <a:r>
              <a:rPr lang="en-GB" sz="1400" b="1" dirty="0">
                <a:latin typeface="Arial" panose="020B0604020202020204" pitchFamily="34" charset="0"/>
                <a:cs typeface="Arial" panose="020B0604020202020204" pitchFamily="34" charset="0"/>
              </a:rPr>
              <a:t>Providers</a:t>
            </a:r>
          </a:p>
          <a:p>
            <a:pPr algn="ctr">
              <a:defRPr sz="1400" b="1" i="0" u="none" strike="noStrike" kern="1200" spc="0" baseline="0">
                <a:solidFill>
                  <a:srgbClr val="000000"/>
                </a:solidFill>
                <a:latin typeface="+mn-lt"/>
                <a:ea typeface="+mn-ea"/>
                <a:cs typeface="+mn-cs"/>
              </a:defRPr>
            </a:pPr>
            <a:r>
              <a:rPr lang="en-GB" sz="1400" b="1" dirty="0">
                <a:latin typeface="Arial" panose="020B0604020202020204" pitchFamily="34" charset="0"/>
                <a:cs typeface="Arial" panose="020B0604020202020204" pitchFamily="34" charset="0"/>
              </a:rPr>
              <a:t>Source &amp; Year: HES April </a:t>
            </a:r>
            <a:r>
              <a:rPr lang="en-GB" sz="1400" b="1" dirty="0" smtClean="0">
                <a:latin typeface="Arial" panose="020B0604020202020204" pitchFamily="34" charset="0"/>
                <a:cs typeface="Arial" panose="020B0604020202020204" pitchFamily="34" charset="0"/>
              </a:rPr>
              <a:t>2013 </a:t>
            </a:r>
            <a:r>
              <a:rPr lang="en-GB" sz="1400" b="1" dirty="0">
                <a:latin typeface="Arial" panose="020B0604020202020204" pitchFamily="34" charset="0"/>
                <a:cs typeface="Arial" panose="020B0604020202020204" pitchFamily="34" charset="0"/>
              </a:rPr>
              <a:t>to March 2018</a:t>
            </a:r>
          </a:p>
        </p:txBody>
      </p:sp>
      <p:graphicFrame>
        <p:nvGraphicFramePr>
          <p:cNvPr id="8" name="Chart 7">
            <a:extLst>
              <a:ext uri="{FF2B5EF4-FFF2-40B4-BE49-F238E27FC236}">
                <a16:creationId xmlns:a16="http://schemas.microsoft.com/office/drawing/2014/main" id="{DC241F6F-BC6E-4255-84C5-B587E7A3C9D4}"/>
              </a:ext>
            </a:extLst>
          </p:cNvPr>
          <p:cNvGraphicFramePr>
            <a:graphicFrameLocks/>
          </p:cNvGraphicFramePr>
          <p:nvPr>
            <p:extLst/>
          </p:nvPr>
        </p:nvGraphicFramePr>
        <p:xfrm>
          <a:off x="483870" y="1458857"/>
          <a:ext cx="7890510" cy="4473685"/>
        </p:xfrm>
        <a:graphic>
          <a:graphicData uri="http://schemas.openxmlformats.org/drawingml/2006/chart">
            <c:chart xmlns:c="http://schemas.openxmlformats.org/drawingml/2006/chart" xmlns:r="http://schemas.openxmlformats.org/officeDocument/2006/relationships" r:id="rId2"/>
          </a:graphicData>
        </a:graphic>
      </p:graphicFrame>
      <p:sp>
        <p:nvSpPr>
          <p:cNvPr id="9" name="Down Arrow 8"/>
          <p:cNvSpPr/>
          <p:nvPr/>
        </p:nvSpPr>
        <p:spPr>
          <a:xfrm>
            <a:off x="3714750" y="2632144"/>
            <a:ext cx="142875" cy="2857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Down Arrow 9"/>
          <p:cNvSpPr/>
          <p:nvPr/>
        </p:nvSpPr>
        <p:spPr>
          <a:xfrm>
            <a:off x="4572000" y="3981450"/>
            <a:ext cx="142875" cy="2857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Down Arrow 10"/>
          <p:cNvSpPr/>
          <p:nvPr/>
        </p:nvSpPr>
        <p:spPr>
          <a:xfrm>
            <a:off x="4914900" y="4905375"/>
            <a:ext cx="142875" cy="2857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Down Arrow 11"/>
          <p:cNvSpPr/>
          <p:nvPr/>
        </p:nvSpPr>
        <p:spPr>
          <a:xfrm>
            <a:off x="4914900" y="4429125"/>
            <a:ext cx="142875" cy="2857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Down Arrow 12"/>
          <p:cNvSpPr/>
          <p:nvPr/>
        </p:nvSpPr>
        <p:spPr>
          <a:xfrm>
            <a:off x="1733550" y="1536769"/>
            <a:ext cx="142875" cy="2857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414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362" y="475327"/>
            <a:ext cx="7820025" cy="523220"/>
          </a:xfrm>
          <a:prstGeom prst="rect">
            <a:avLst/>
          </a:prstGeom>
          <a:noFill/>
        </p:spPr>
        <p:txBody>
          <a:bodyPr wrap="square" rtlCol="0">
            <a:spAutoFit/>
          </a:bodyPr>
          <a:lstStyle/>
          <a:p>
            <a:pPr algn="ctr">
              <a:defRPr sz="1400" b="1" i="0" u="none" strike="noStrike" kern="1200" spc="0" baseline="0">
                <a:solidFill>
                  <a:srgbClr val="000000"/>
                </a:solidFill>
                <a:latin typeface="+mn-lt"/>
                <a:ea typeface="+mn-ea"/>
                <a:cs typeface="+mn-cs"/>
              </a:defRPr>
            </a:pPr>
            <a:r>
              <a:rPr lang="en-GB" sz="1400" b="1" dirty="0">
                <a:latin typeface="Arial" panose="020B0604020202020204" pitchFamily="34" charset="0"/>
                <a:cs typeface="Arial" panose="020B0604020202020204" pitchFamily="34" charset="0"/>
              </a:rPr>
              <a:t>Facet Joint Injections by </a:t>
            </a:r>
            <a:r>
              <a:rPr lang="en-GB" sz="1400" b="1" dirty="0" smtClean="0">
                <a:latin typeface="Arial" panose="020B0604020202020204" pitchFamily="34" charset="0"/>
                <a:cs typeface="Arial" panose="020B0604020202020204" pitchFamily="34" charset="0"/>
              </a:rPr>
              <a:t>Yorkshire &amp; Humber Independent Providers (NHS) </a:t>
            </a:r>
            <a:endParaRPr lang="en-GB" sz="1400" b="1" dirty="0">
              <a:latin typeface="Arial" panose="020B0604020202020204" pitchFamily="34" charset="0"/>
              <a:cs typeface="Arial" panose="020B0604020202020204" pitchFamily="34" charset="0"/>
            </a:endParaRPr>
          </a:p>
          <a:p>
            <a:pPr algn="ctr">
              <a:defRPr sz="1400" b="1" i="0" u="none" strike="noStrike" kern="1200" spc="0" baseline="0">
                <a:solidFill>
                  <a:srgbClr val="000000"/>
                </a:solidFill>
                <a:latin typeface="+mn-lt"/>
                <a:ea typeface="+mn-ea"/>
                <a:cs typeface="+mn-cs"/>
              </a:defRPr>
            </a:pPr>
            <a:r>
              <a:rPr lang="en-GB" sz="1400" b="1" dirty="0">
                <a:latin typeface="Arial" panose="020B0604020202020204" pitchFamily="34" charset="0"/>
                <a:cs typeface="Arial" panose="020B0604020202020204" pitchFamily="34" charset="0"/>
              </a:rPr>
              <a:t>Source &amp; Year: HES April 2013 to March 2018</a:t>
            </a:r>
          </a:p>
        </p:txBody>
      </p:sp>
      <p:graphicFrame>
        <p:nvGraphicFramePr>
          <p:cNvPr id="4" name="Chart 3"/>
          <p:cNvGraphicFramePr>
            <a:graphicFrameLocks/>
          </p:cNvGraphicFramePr>
          <p:nvPr>
            <p:extLst/>
          </p:nvPr>
        </p:nvGraphicFramePr>
        <p:xfrm>
          <a:off x="407670" y="1171575"/>
          <a:ext cx="8622030" cy="4655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884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dirty="0">
              <a:solidFill>
                <a:schemeClr val="tx2"/>
              </a:solidFill>
            </a:endParaRPr>
          </a:p>
        </p:txBody>
      </p:sp>
      <p:sp>
        <p:nvSpPr>
          <p:cNvPr id="27650" name="Title 2"/>
          <p:cNvSpPr>
            <a:spLocks noGrp="1"/>
          </p:cNvSpPr>
          <p:nvPr>
            <p:ph type="title"/>
          </p:nvPr>
        </p:nvSpPr>
        <p:spPr>
          <a:xfrm>
            <a:off x="123825" y="383380"/>
            <a:ext cx="8708881" cy="668337"/>
          </a:xfrm>
        </p:spPr>
        <p:txBody>
          <a:bodyPr>
            <a:noAutofit/>
          </a:bodyPr>
          <a:lstStyle/>
          <a:p>
            <a:pPr algn="l" eaLnBrk="1" hangingPunct="1"/>
            <a:r>
              <a:rPr lang="en-US" altLang="en-US" sz="2800" dirty="0" smtClean="0">
                <a:solidFill>
                  <a:srgbClr val="0070C0"/>
                </a:solidFill>
                <a:latin typeface="Arial" panose="020B0604020202020204" pitchFamily="34" charset="0"/>
              </a:rPr>
              <a:t>Sub-acromial </a:t>
            </a:r>
            <a:r>
              <a:rPr lang="en-US" altLang="en-US" sz="2800" dirty="0" smtClean="0">
                <a:solidFill>
                  <a:srgbClr val="0070C0"/>
                </a:solidFill>
                <a:latin typeface="Arial" panose="020B0604020202020204" pitchFamily="34" charset="0"/>
              </a:rPr>
              <a:t>Decompression </a:t>
            </a:r>
            <a:r>
              <a:rPr lang="en-US" altLang="en-US" sz="2800" dirty="0" smtClean="0">
                <a:solidFill>
                  <a:srgbClr val="0070C0"/>
                </a:solidFill>
                <a:latin typeface="Arial" panose="020B0604020202020204" pitchFamily="34" charset="0"/>
              </a:rPr>
              <a:t>/ </a:t>
            </a:r>
            <a:r>
              <a:rPr lang="en-US" altLang="en-US" sz="2800" dirty="0" smtClean="0">
                <a:solidFill>
                  <a:srgbClr val="0070C0"/>
                </a:solidFill>
                <a:latin typeface="Arial" panose="020B0604020202020204" pitchFamily="34" charset="0"/>
              </a:rPr>
              <a:t>Rotator </a:t>
            </a:r>
            <a:r>
              <a:rPr lang="en-US" altLang="en-US" sz="2800" dirty="0">
                <a:solidFill>
                  <a:srgbClr val="0070C0"/>
                </a:solidFill>
                <a:latin typeface="Arial" panose="020B0604020202020204" pitchFamily="34" charset="0"/>
              </a:rPr>
              <a:t>C</a:t>
            </a:r>
            <a:r>
              <a:rPr lang="en-US" altLang="en-US" sz="2800" dirty="0" smtClean="0">
                <a:solidFill>
                  <a:srgbClr val="0070C0"/>
                </a:solidFill>
                <a:latin typeface="Arial" panose="020B0604020202020204" pitchFamily="34" charset="0"/>
              </a:rPr>
              <a:t>uff Repairs</a:t>
            </a:r>
          </a:p>
        </p:txBody>
      </p:sp>
      <p:pic>
        <p:nvPicPr>
          <p:cNvPr id="8" name="Content Placeholder 7"/>
          <p:cNvPicPr>
            <a:picLocks noGrp="1"/>
          </p:cNvPicPr>
          <p:nvPr>
            <p:ph idx="1"/>
          </p:nvPr>
        </p:nvPicPr>
        <p:blipFill rotWithShape="1">
          <a:blip r:embed="rId2"/>
          <a:srcRect l="6241" t="22228" r="14715" b="17461"/>
          <a:stretch/>
        </p:blipFill>
        <p:spPr bwMode="auto">
          <a:xfrm>
            <a:off x="198582" y="2139949"/>
            <a:ext cx="8746836" cy="369454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50293" t="14827" r="6291" b="67596"/>
          <a:stretch/>
        </p:blipFill>
        <p:spPr bwMode="auto">
          <a:xfrm>
            <a:off x="4984606" y="939799"/>
            <a:ext cx="3848100" cy="876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338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dirty="0">
              <a:solidFill>
                <a:schemeClr val="tx2"/>
              </a:solidFill>
            </a:endParaRPr>
          </a:p>
        </p:txBody>
      </p:sp>
      <p:pic>
        <p:nvPicPr>
          <p:cNvPr id="5" name="Picture 4"/>
          <p:cNvPicPr>
            <a:picLocks noChangeAspect="1"/>
          </p:cNvPicPr>
          <p:nvPr/>
        </p:nvPicPr>
        <p:blipFill>
          <a:blip r:embed="rId2"/>
          <a:stretch>
            <a:fillRect/>
          </a:stretch>
        </p:blipFill>
        <p:spPr>
          <a:xfrm>
            <a:off x="147783" y="1225348"/>
            <a:ext cx="8848536" cy="4499956"/>
          </a:xfrm>
          <a:prstGeom prst="rect">
            <a:avLst/>
          </a:prstGeom>
        </p:spPr>
      </p:pic>
      <p:sp>
        <p:nvSpPr>
          <p:cNvPr id="6" name="TextBox 5"/>
          <p:cNvSpPr txBox="1"/>
          <p:nvPr/>
        </p:nvSpPr>
        <p:spPr>
          <a:xfrm>
            <a:off x="221673" y="5975928"/>
            <a:ext cx="8201891" cy="738664"/>
          </a:xfrm>
          <a:prstGeom prst="rect">
            <a:avLst/>
          </a:prstGeom>
          <a:noFill/>
        </p:spPr>
        <p:txBody>
          <a:bodyPr wrap="square" rtlCol="0">
            <a:spAutoFit/>
          </a:bodyPr>
          <a:lstStyle/>
          <a:p>
            <a:r>
              <a:rPr lang="en-GB" sz="1400" i="1" dirty="0" smtClean="0">
                <a:solidFill>
                  <a:srgbClr val="01ABC3"/>
                </a:solidFill>
              </a:rPr>
              <a:t>Data provided by NHS RightCare</a:t>
            </a:r>
          </a:p>
          <a:p>
            <a:r>
              <a:rPr lang="en-GB" sz="1400" i="1" dirty="0" smtClean="0">
                <a:solidFill>
                  <a:srgbClr val="01ABC3"/>
                </a:solidFill>
              </a:rPr>
              <a:t>These </a:t>
            </a:r>
            <a:r>
              <a:rPr lang="en-GB" sz="1400" i="1" dirty="0">
                <a:solidFill>
                  <a:srgbClr val="01ABC3"/>
                </a:solidFill>
              </a:rPr>
              <a:t>indicators have been indirectly age-sex standardised</a:t>
            </a:r>
            <a:r>
              <a:rPr lang="en-GB" sz="1400" i="1" dirty="0" smtClean="0">
                <a:solidFill>
                  <a:srgbClr val="01ABC3"/>
                </a:solidFill>
              </a:rPr>
              <a:t>.</a:t>
            </a:r>
          </a:p>
          <a:p>
            <a:r>
              <a:rPr lang="en-GB" sz="1400" i="1" dirty="0">
                <a:solidFill>
                  <a:srgbClr val="01ABC3"/>
                </a:solidFill>
              </a:rPr>
              <a:t>CCGs with low volumes (under 6) have had their data suppressed. </a:t>
            </a:r>
          </a:p>
        </p:txBody>
      </p:sp>
      <p:sp>
        <p:nvSpPr>
          <p:cNvPr id="7" name="Title 2"/>
          <p:cNvSpPr>
            <a:spLocks noGrp="1"/>
          </p:cNvSpPr>
          <p:nvPr>
            <p:ph type="title"/>
          </p:nvPr>
        </p:nvSpPr>
        <p:spPr>
          <a:xfrm>
            <a:off x="123825" y="383380"/>
            <a:ext cx="8708881" cy="668337"/>
          </a:xfrm>
        </p:spPr>
        <p:txBody>
          <a:bodyPr>
            <a:noAutofit/>
          </a:bodyPr>
          <a:lstStyle/>
          <a:p>
            <a:pPr algn="l" eaLnBrk="1" hangingPunct="1"/>
            <a:r>
              <a:rPr lang="en-US" altLang="en-US" sz="2800" dirty="0" smtClean="0">
                <a:solidFill>
                  <a:srgbClr val="0070C0"/>
                </a:solidFill>
                <a:latin typeface="Arial" panose="020B0604020202020204" pitchFamily="34" charset="0"/>
              </a:rPr>
              <a:t>Sub-acromial </a:t>
            </a:r>
            <a:r>
              <a:rPr lang="en-US" altLang="en-US" sz="2800" dirty="0" smtClean="0">
                <a:solidFill>
                  <a:srgbClr val="0070C0"/>
                </a:solidFill>
                <a:latin typeface="Arial" panose="020B0604020202020204" pitchFamily="34" charset="0"/>
              </a:rPr>
              <a:t>Decompression </a:t>
            </a:r>
            <a:r>
              <a:rPr lang="en-US" altLang="en-US" sz="2800" dirty="0" smtClean="0">
                <a:solidFill>
                  <a:srgbClr val="0070C0"/>
                </a:solidFill>
                <a:latin typeface="Arial" panose="020B0604020202020204" pitchFamily="34" charset="0"/>
              </a:rPr>
              <a:t>/ </a:t>
            </a:r>
            <a:r>
              <a:rPr lang="en-US" altLang="en-US" sz="2800" dirty="0" smtClean="0">
                <a:solidFill>
                  <a:srgbClr val="0070C0"/>
                </a:solidFill>
                <a:latin typeface="Arial" panose="020B0604020202020204" pitchFamily="34" charset="0"/>
              </a:rPr>
              <a:t>Rotator </a:t>
            </a:r>
            <a:r>
              <a:rPr lang="en-US" altLang="en-US" sz="2800" dirty="0">
                <a:solidFill>
                  <a:srgbClr val="0070C0"/>
                </a:solidFill>
                <a:latin typeface="Arial" panose="020B0604020202020204" pitchFamily="34" charset="0"/>
              </a:rPr>
              <a:t>C</a:t>
            </a:r>
            <a:r>
              <a:rPr lang="en-US" altLang="en-US" sz="2800" dirty="0" smtClean="0">
                <a:solidFill>
                  <a:srgbClr val="0070C0"/>
                </a:solidFill>
                <a:latin typeface="Arial" panose="020B0604020202020204" pitchFamily="34" charset="0"/>
              </a:rPr>
              <a:t>uff Repairs</a:t>
            </a:r>
          </a:p>
        </p:txBody>
      </p:sp>
    </p:spTree>
    <p:extLst>
      <p:ext uri="{BB962C8B-B14F-4D97-AF65-F5344CB8AC3E}">
        <p14:creationId xmlns:p14="http://schemas.microsoft.com/office/powerpoint/2010/main" val="3404189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445" y="1404669"/>
            <a:ext cx="3892229" cy="381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2879" y="1651173"/>
            <a:ext cx="4608195" cy="3477875"/>
          </a:xfrm>
          <a:prstGeom prst="rect">
            <a:avLst/>
          </a:prstGeom>
        </p:spPr>
        <p:txBody>
          <a:bodyPr wrap="square">
            <a:spAutoFit/>
          </a:bodyPr>
          <a:lstStyle/>
          <a:p>
            <a:pPr lvl="0" algn="ctr" defTabSz="908182">
              <a:defRPr/>
            </a:pPr>
            <a:r>
              <a:rPr lang="en-GB" sz="2000" b="1" i="1" dirty="0" smtClean="0">
                <a:solidFill>
                  <a:schemeClr val="accent1">
                    <a:lumMod val="75000"/>
                  </a:schemeClr>
                </a:solidFill>
                <a:latin typeface="Arial" panose="020B0604020202020204" pitchFamily="34" charset="0"/>
                <a:cs typeface="Arial" panose="020B0604020202020204" pitchFamily="34" charset="0"/>
              </a:rPr>
              <a:t>Getting It Right First Time</a:t>
            </a:r>
            <a:endParaRPr lang="en-GB" sz="2000" b="1" i="1" dirty="0" smtClean="0">
              <a:solidFill>
                <a:schemeClr val="accent1">
                  <a:lumMod val="75000"/>
                </a:schemeClr>
              </a:solidFill>
              <a:latin typeface="Arial" panose="020B0604020202020204" pitchFamily="34" charset="0"/>
              <a:cs typeface="Arial" panose="020B0604020202020204" pitchFamily="34" charset="0"/>
            </a:endParaRPr>
          </a:p>
          <a:p>
            <a:pPr lvl="0" algn="ctr" defTabSz="908182">
              <a:defRPr/>
            </a:pPr>
            <a:endParaRPr lang="en-GB" sz="2000" b="1" i="1" dirty="0" smtClean="0">
              <a:solidFill>
                <a:schemeClr val="accent1">
                  <a:lumMod val="75000"/>
                </a:schemeClr>
              </a:solidFill>
              <a:latin typeface="Arial" panose="020B0604020202020204" pitchFamily="34" charset="0"/>
              <a:cs typeface="Arial" panose="020B0604020202020204" pitchFamily="34" charset="0"/>
            </a:endParaRPr>
          </a:p>
          <a:p>
            <a:pPr lvl="0" algn="ctr" defTabSz="908182">
              <a:defRPr/>
            </a:pPr>
            <a:r>
              <a:rPr lang="en-GB" sz="2000" b="1" i="1" dirty="0" smtClean="0">
                <a:solidFill>
                  <a:schemeClr val="accent1">
                    <a:lumMod val="75000"/>
                  </a:schemeClr>
                </a:solidFill>
                <a:latin typeface="Arial" panose="020B0604020202020204" pitchFamily="34" charset="0"/>
                <a:cs typeface="Arial" panose="020B0604020202020204" pitchFamily="34" charset="0"/>
              </a:rPr>
              <a:t>Tackling </a:t>
            </a:r>
            <a:r>
              <a:rPr lang="en-GB" sz="2000" b="1" i="1" dirty="0">
                <a:solidFill>
                  <a:schemeClr val="accent1">
                    <a:lumMod val="75000"/>
                  </a:schemeClr>
                </a:solidFill>
                <a:latin typeface="Arial" panose="020B0604020202020204" pitchFamily="34" charset="0"/>
                <a:cs typeface="Arial" panose="020B0604020202020204" pitchFamily="34" charset="0"/>
              </a:rPr>
              <a:t>unwarranted variation to improve quality of patient care while also identifying significant savings</a:t>
            </a:r>
            <a:r>
              <a:rPr lang="en-GB" sz="2000" b="1" i="1" dirty="0" smtClean="0">
                <a:solidFill>
                  <a:schemeClr val="accent1">
                    <a:lumMod val="75000"/>
                  </a:schemeClr>
                </a:solidFill>
                <a:latin typeface="Arial" panose="020B0604020202020204" pitchFamily="34" charset="0"/>
                <a:cs typeface="Arial" panose="020B0604020202020204" pitchFamily="34" charset="0"/>
              </a:rPr>
              <a:t>.</a:t>
            </a:r>
            <a:br>
              <a:rPr lang="en-GB" sz="2000" b="1" i="1" dirty="0" smtClean="0">
                <a:solidFill>
                  <a:schemeClr val="accent1">
                    <a:lumMod val="75000"/>
                  </a:schemeClr>
                </a:solidFill>
                <a:latin typeface="Arial" panose="020B0604020202020204" pitchFamily="34" charset="0"/>
                <a:cs typeface="Arial" panose="020B0604020202020204" pitchFamily="34" charset="0"/>
              </a:rPr>
            </a:br>
            <a:endParaRPr lang="en-GB" sz="2000" b="1" i="1" dirty="0" smtClean="0">
              <a:solidFill>
                <a:schemeClr val="accent1">
                  <a:lumMod val="75000"/>
                </a:schemeClr>
              </a:solidFill>
              <a:latin typeface="Arial" panose="020B0604020202020204" pitchFamily="34" charset="0"/>
              <a:cs typeface="Arial" panose="020B0604020202020204" pitchFamily="34" charset="0"/>
            </a:endParaRPr>
          </a:p>
          <a:p>
            <a:pPr lvl="0" algn="ctr" defTabSz="908182">
              <a:defRPr/>
            </a:pPr>
            <a:r>
              <a:rPr lang="en-GB" sz="2000" dirty="0" smtClean="0">
                <a:solidFill>
                  <a:schemeClr val="accent1">
                    <a:lumMod val="75000"/>
                  </a:schemeClr>
                </a:solidFill>
                <a:latin typeface="Arial" panose="020B0604020202020204" pitchFamily="34" charset="0"/>
                <a:cs typeface="Arial" panose="020B0604020202020204" pitchFamily="34" charset="0"/>
              </a:rPr>
              <a:t>Requires clinical teams in Trusts as well as commissioners to understand what good evidence </a:t>
            </a:r>
            <a:r>
              <a:rPr lang="en-GB" sz="2000" dirty="0">
                <a:solidFill>
                  <a:schemeClr val="accent1">
                    <a:lumMod val="75000"/>
                  </a:schemeClr>
                </a:solidFill>
                <a:latin typeface="Arial" panose="020B0604020202020204" pitchFamily="34" charset="0"/>
                <a:cs typeface="Arial" panose="020B0604020202020204" pitchFamily="34" charset="0"/>
              </a:rPr>
              <a:t>based </a:t>
            </a:r>
            <a:r>
              <a:rPr lang="en-GB" sz="2000" dirty="0" smtClean="0">
                <a:solidFill>
                  <a:schemeClr val="accent1">
                    <a:lumMod val="75000"/>
                  </a:schemeClr>
                </a:solidFill>
                <a:latin typeface="Arial" panose="020B0604020202020204" pitchFamily="34" charset="0"/>
                <a:cs typeface="Arial" panose="020B0604020202020204" pitchFamily="34" charset="0"/>
              </a:rPr>
              <a:t>care looks like and work together across the local health economy to deliver the change.</a:t>
            </a:r>
            <a:endParaRPr lang="en-GB" sz="2000" dirty="0">
              <a:solidFill>
                <a:schemeClr val="accent1">
                  <a:lumMod val="7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541303" y="262438"/>
            <a:ext cx="8125821" cy="1028883"/>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000" dirty="0" smtClean="0"/>
              <a:t>Unwarranted Variation</a:t>
            </a:r>
          </a:p>
        </p:txBody>
      </p:sp>
    </p:spTree>
    <p:extLst>
      <p:ext uri="{BB962C8B-B14F-4D97-AF65-F5344CB8AC3E}">
        <p14:creationId xmlns:p14="http://schemas.microsoft.com/office/powerpoint/2010/main" val="8247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1303" y="367213"/>
            <a:ext cx="8276599" cy="1023437"/>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000" dirty="0"/>
              <a:t>GIRFT Implementation</a:t>
            </a:r>
            <a:endParaRPr lang="en-US" sz="4000" dirty="0"/>
          </a:p>
        </p:txBody>
      </p:sp>
      <p:sp>
        <p:nvSpPr>
          <p:cNvPr id="5" name="Content Placeholder 2"/>
          <p:cNvSpPr txBox="1">
            <a:spLocks/>
          </p:cNvSpPr>
          <p:nvPr/>
        </p:nvSpPr>
        <p:spPr>
          <a:xfrm>
            <a:off x="541303" y="1209675"/>
            <a:ext cx="8276599" cy="461010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800"/>
              </a:spcAft>
            </a:pPr>
            <a:r>
              <a:rPr lang="en-GB" sz="7200" dirty="0" smtClean="0">
                <a:latin typeface="Arial" panose="020B0604020202020204" pitchFamily="34" charset="0"/>
                <a:cs typeface="Arial" panose="020B0604020202020204" pitchFamily="34" charset="0"/>
              </a:rPr>
              <a:t>The responsibility for designing and implementing any changes derived from GIRFT recommendations lies with </a:t>
            </a:r>
            <a:r>
              <a:rPr lang="en-GB" sz="7200" b="1" dirty="0" smtClean="0">
                <a:latin typeface="Arial" panose="020B0604020202020204" pitchFamily="34" charset="0"/>
                <a:cs typeface="Arial" panose="020B0604020202020204" pitchFamily="34" charset="0"/>
              </a:rPr>
              <a:t>trusts and their partners </a:t>
            </a:r>
            <a:r>
              <a:rPr lang="en-GB" sz="7200" dirty="0" smtClean="0">
                <a:latin typeface="Arial" panose="020B0604020202020204" pitchFamily="34" charset="0"/>
                <a:cs typeface="Arial" panose="020B0604020202020204" pitchFamily="34" charset="0"/>
              </a:rPr>
              <a:t>in each local health economy. </a:t>
            </a:r>
          </a:p>
          <a:p>
            <a:pPr>
              <a:lnSpc>
                <a:spcPct val="120000"/>
              </a:lnSpc>
              <a:spcBef>
                <a:spcPts val="0"/>
              </a:spcBef>
              <a:spcAft>
                <a:spcPts val="1800"/>
              </a:spcAft>
            </a:pPr>
            <a:r>
              <a:rPr lang="en-GB" sz="7200" dirty="0" smtClean="0">
                <a:latin typeface="Arial" panose="020B0604020202020204" pitchFamily="34" charset="0"/>
                <a:cs typeface="Arial" panose="020B0604020202020204" pitchFamily="34" charset="0"/>
              </a:rPr>
              <a:t>Each trust has a board-level </a:t>
            </a:r>
            <a:r>
              <a:rPr lang="en-GB" sz="7200" b="1" dirty="0" smtClean="0">
                <a:latin typeface="Arial" panose="020B0604020202020204" pitchFamily="34" charset="0"/>
                <a:cs typeface="Arial" panose="020B0604020202020204" pitchFamily="34" charset="0"/>
              </a:rPr>
              <a:t>GIRFT clinical champion </a:t>
            </a:r>
            <a:r>
              <a:rPr lang="en-GB" sz="7200" dirty="0" smtClean="0">
                <a:latin typeface="Arial" panose="020B0604020202020204" pitchFamily="34" charset="0"/>
                <a:cs typeface="Arial" panose="020B0604020202020204" pitchFamily="34" charset="0"/>
              </a:rPr>
              <a:t>(normally Medical Director), and each clinical </a:t>
            </a:r>
            <a:r>
              <a:rPr lang="en-GB" sz="7200" dirty="0" err="1" smtClean="0">
                <a:latin typeface="Arial" panose="020B0604020202020204" pitchFamily="34" charset="0"/>
                <a:cs typeface="Arial" panose="020B0604020202020204" pitchFamily="34" charset="0"/>
              </a:rPr>
              <a:t>workstream</a:t>
            </a:r>
            <a:r>
              <a:rPr lang="en-GB" sz="7200" dirty="0" smtClean="0">
                <a:latin typeface="Arial" panose="020B0604020202020204" pitchFamily="34" charset="0"/>
                <a:cs typeface="Arial" panose="020B0604020202020204" pitchFamily="34" charset="0"/>
              </a:rPr>
              <a:t> will have a designated GIRFT lead. </a:t>
            </a:r>
          </a:p>
          <a:p>
            <a:pPr>
              <a:lnSpc>
                <a:spcPct val="120000"/>
              </a:lnSpc>
              <a:spcBef>
                <a:spcPts val="0"/>
              </a:spcBef>
              <a:spcAft>
                <a:spcPts val="1800"/>
              </a:spcAft>
            </a:pPr>
            <a:r>
              <a:rPr lang="en-GB" sz="7200" dirty="0" smtClean="0">
                <a:latin typeface="Arial" panose="020B0604020202020204" pitchFamily="34" charset="0"/>
                <a:cs typeface="Arial" panose="020B0604020202020204" pitchFamily="34" charset="0"/>
              </a:rPr>
              <a:t>Over 80% of </a:t>
            </a:r>
            <a:r>
              <a:rPr lang="en-GB" sz="7200" b="1" dirty="0" smtClean="0">
                <a:latin typeface="Arial" panose="020B0604020202020204" pitchFamily="34" charset="0"/>
                <a:cs typeface="Arial" panose="020B0604020202020204" pitchFamily="34" charset="0"/>
              </a:rPr>
              <a:t>GIRFT staff </a:t>
            </a:r>
            <a:r>
              <a:rPr lang="en-GB" sz="7200" dirty="0" smtClean="0">
                <a:latin typeface="Arial" panose="020B0604020202020204" pitchFamily="34" charset="0"/>
                <a:cs typeface="Arial" panose="020B0604020202020204" pitchFamily="34" charset="0"/>
              </a:rPr>
              <a:t>are trust facing. Nearly 40% are clinicians. They support each trust and their local partners to improve clinical outcomes.</a:t>
            </a:r>
          </a:p>
          <a:p>
            <a:pPr>
              <a:lnSpc>
                <a:spcPct val="120000"/>
              </a:lnSpc>
              <a:spcBef>
                <a:spcPts val="0"/>
              </a:spcBef>
              <a:spcAft>
                <a:spcPts val="1800"/>
              </a:spcAft>
            </a:pPr>
            <a:r>
              <a:rPr lang="en-GB" sz="7200" b="1" dirty="0">
                <a:latin typeface="Arial" panose="020B0604020202020204" pitchFamily="34" charset="0"/>
                <a:cs typeface="Arial" panose="020B0604020202020204" pitchFamily="34" charset="0"/>
              </a:rPr>
              <a:t>Clinical Leads</a:t>
            </a:r>
            <a:r>
              <a:rPr lang="en-GB" sz="7200" dirty="0">
                <a:latin typeface="Arial" panose="020B0604020202020204" pitchFamily="34" charset="0"/>
                <a:cs typeface="Arial" panose="020B0604020202020204" pitchFamily="34" charset="0"/>
              </a:rPr>
              <a:t>, as national leaders in their field</a:t>
            </a:r>
            <a:r>
              <a:rPr lang="en-GB" sz="7200" b="1" dirty="0">
                <a:latin typeface="Arial" panose="020B0604020202020204" pitchFamily="34" charset="0"/>
                <a:cs typeface="Arial" panose="020B0604020202020204" pitchFamily="34" charset="0"/>
              </a:rPr>
              <a:t>, </a:t>
            </a:r>
            <a:r>
              <a:rPr lang="en-GB" sz="7200" dirty="0">
                <a:latin typeface="Arial" panose="020B0604020202020204" pitchFamily="34" charset="0"/>
                <a:cs typeface="Arial" panose="020B0604020202020204" pitchFamily="34" charset="0"/>
              </a:rPr>
              <a:t>advise trusts on how to reduce any unwarranted variations seen in their GIRFT data packs and help to benchmark their performance against their peers. </a:t>
            </a:r>
            <a:endParaRPr lang="en-GB" sz="7200" dirty="0" smtClean="0">
              <a:latin typeface="Arial" panose="020B0604020202020204" pitchFamily="34" charset="0"/>
              <a:cs typeface="Arial" panose="020B0604020202020204" pitchFamily="34" charset="0"/>
            </a:endParaRPr>
          </a:p>
          <a:p>
            <a:pPr>
              <a:lnSpc>
                <a:spcPct val="120000"/>
              </a:lnSpc>
              <a:spcBef>
                <a:spcPts val="0"/>
              </a:spcBef>
              <a:spcAft>
                <a:spcPts val="1800"/>
              </a:spcAft>
            </a:pPr>
            <a:r>
              <a:rPr lang="en-GB" sz="7200" b="1" dirty="0" smtClean="0">
                <a:latin typeface="Arial" panose="020B0604020202020204" pitchFamily="34" charset="0"/>
                <a:cs typeface="Arial" panose="020B0604020202020204" pitchFamily="34" charset="0"/>
              </a:rPr>
              <a:t>Clinical </a:t>
            </a:r>
            <a:r>
              <a:rPr lang="en-GB" sz="7200" b="1" dirty="0">
                <a:latin typeface="Arial" panose="020B0604020202020204" pitchFamily="34" charset="0"/>
                <a:cs typeface="Arial" panose="020B0604020202020204" pitchFamily="34" charset="0"/>
              </a:rPr>
              <a:t>Leads </a:t>
            </a:r>
            <a:r>
              <a:rPr lang="en-GB" sz="7200" dirty="0">
                <a:latin typeface="Arial" panose="020B0604020202020204" pitchFamily="34" charset="0"/>
                <a:cs typeface="Arial" panose="020B0604020202020204" pitchFamily="34" charset="0"/>
              </a:rPr>
              <a:t>drive improvement nationally by writing a GIRFT National Report on their specialty, through working closely with NHSE Clinical Directors, and by feeding into wider national improvement initiatives.</a:t>
            </a:r>
          </a:p>
          <a:p>
            <a:pPr>
              <a:lnSpc>
                <a:spcPct val="120000"/>
              </a:lnSpc>
              <a:spcBef>
                <a:spcPts val="0"/>
              </a:spcBef>
              <a:spcAft>
                <a:spcPts val="1800"/>
              </a:spcAft>
            </a:pPr>
            <a:endParaRPr lang="en-GB" sz="6600" dirty="0" smtClean="0">
              <a:latin typeface="Arial" panose="020B0604020202020204" pitchFamily="34" charset="0"/>
              <a:cs typeface="Arial" panose="020B0604020202020204" pitchFamily="34" charset="0"/>
            </a:endParaRPr>
          </a:p>
          <a:p>
            <a:pPr marL="0" indent="0">
              <a:lnSpc>
                <a:spcPct val="120000"/>
              </a:lnSpc>
              <a:spcBef>
                <a:spcPts val="0"/>
              </a:spcBef>
              <a:spcAft>
                <a:spcPts val="1800"/>
              </a:spcAft>
              <a:buNone/>
            </a:pPr>
            <a:endParaRPr lang="en-GB" sz="6600" dirty="0" smtClean="0">
              <a:latin typeface="Arial" panose="020B0604020202020204" pitchFamily="34" charset="0"/>
              <a:cs typeface="Arial" panose="020B0604020202020204" pitchFamily="34" charset="0"/>
            </a:endParaRPr>
          </a:p>
          <a:p>
            <a:pPr marL="0" indent="0">
              <a:lnSpc>
                <a:spcPct val="120000"/>
              </a:lnSpc>
              <a:spcBef>
                <a:spcPts val="0"/>
              </a:spcBef>
              <a:spcAft>
                <a:spcPts val="1800"/>
              </a:spcAft>
              <a:buNone/>
            </a:pPr>
            <a:endParaRPr lang="en-GB" sz="6600" dirty="0">
              <a:latin typeface="Arial" panose="020B0604020202020204" pitchFamily="34" charset="0"/>
              <a:cs typeface="Arial" panose="020B0604020202020204" pitchFamily="34" charset="0"/>
            </a:endParaRPr>
          </a:p>
          <a:p>
            <a:pPr>
              <a:lnSpc>
                <a:spcPct val="120000"/>
              </a:lnSpc>
              <a:spcBef>
                <a:spcPts val="0"/>
              </a:spcBef>
              <a:spcAft>
                <a:spcPts val="1800"/>
              </a:spcAft>
            </a:pPr>
            <a:endParaRPr lang="en-GB" sz="6400" dirty="0" smtClean="0">
              <a:latin typeface="Arial" panose="020B0604020202020204" pitchFamily="34" charset="0"/>
              <a:cs typeface="Arial" panose="020B0604020202020204" pitchFamily="34" charset="0"/>
            </a:endParaRPr>
          </a:p>
          <a:p>
            <a:pPr>
              <a:lnSpc>
                <a:spcPct val="120000"/>
              </a:lnSpc>
              <a:spcAft>
                <a:spcPts val="1800"/>
              </a:spcAft>
            </a:pPr>
            <a:endParaRPr lang="en-GB" sz="1500" dirty="0" smtClean="0"/>
          </a:p>
          <a:p>
            <a:pPr marL="0" indent="0">
              <a:lnSpc>
                <a:spcPct val="120000"/>
              </a:lnSpc>
              <a:spcAft>
                <a:spcPts val="1800"/>
              </a:spcAft>
              <a:buFont typeface="Arial" panose="020B0604020202020204" pitchFamily="34" charset="0"/>
              <a:buNone/>
            </a:pPr>
            <a:endParaRPr lang="en-GB" b="1" dirty="0" smtClean="0"/>
          </a:p>
          <a:p>
            <a:pPr marL="0" indent="0">
              <a:lnSpc>
                <a:spcPct val="120000"/>
              </a:lnSpc>
              <a:spcAft>
                <a:spcPts val="1800"/>
              </a:spcAft>
              <a:buFont typeface="Arial" panose="020B0604020202020204" pitchFamily="34" charset="0"/>
              <a:buNone/>
            </a:pPr>
            <a:endParaRPr lang="en-GB" b="1" dirty="0" smtClean="0"/>
          </a:p>
          <a:p>
            <a:pPr marL="0" indent="0">
              <a:lnSpc>
                <a:spcPct val="120000"/>
              </a:lnSpc>
              <a:spcAft>
                <a:spcPts val="1800"/>
              </a:spcAft>
              <a:buFont typeface="Arial" panose="020B0604020202020204" pitchFamily="34" charset="0"/>
              <a:buNone/>
            </a:pPr>
            <a:r>
              <a:rPr lang="en-GB" b="1" dirty="0" smtClean="0"/>
              <a:t>	</a:t>
            </a:r>
          </a:p>
          <a:p>
            <a:pPr marL="0" indent="0">
              <a:lnSpc>
                <a:spcPct val="120000"/>
              </a:lnSpc>
              <a:spcAft>
                <a:spcPts val="1800"/>
              </a:spcAft>
              <a:buFont typeface="Arial" panose="020B0604020202020204" pitchFamily="34" charset="0"/>
              <a:buNone/>
            </a:pPr>
            <a:endParaRPr lang="en-GB" b="1" dirty="0" smtClean="0"/>
          </a:p>
          <a:p>
            <a:pPr marL="0" indent="0">
              <a:lnSpc>
                <a:spcPct val="120000"/>
              </a:lnSpc>
              <a:spcAft>
                <a:spcPts val="1800"/>
              </a:spcAft>
              <a:buFont typeface="Arial" panose="020B0604020202020204" pitchFamily="34" charset="0"/>
              <a:buNone/>
            </a:pPr>
            <a:endParaRPr lang="en-GB" b="1" dirty="0" smtClean="0"/>
          </a:p>
          <a:p>
            <a:pPr marL="0" indent="0">
              <a:lnSpc>
                <a:spcPct val="120000"/>
              </a:lnSpc>
              <a:spcAft>
                <a:spcPts val="1800"/>
              </a:spcAft>
              <a:buFont typeface="Arial" panose="020B0604020202020204" pitchFamily="34" charset="0"/>
              <a:buNone/>
            </a:pPr>
            <a:endParaRPr lang="en-GB" b="1" dirty="0" smtClean="0"/>
          </a:p>
          <a:p>
            <a:pPr marL="0" indent="0">
              <a:lnSpc>
                <a:spcPct val="120000"/>
              </a:lnSpc>
              <a:spcAft>
                <a:spcPts val="1800"/>
              </a:spcAft>
              <a:buFont typeface="Arial" panose="020B0604020202020204" pitchFamily="34" charset="0"/>
              <a:buNone/>
            </a:pPr>
            <a:endParaRPr lang="en-GB" dirty="0" smtClean="0"/>
          </a:p>
          <a:p>
            <a:pPr marL="0" indent="0">
              <a:lnSpc>
                <a:spcPct val="120000"/>
              </a:lnSpc>
              <a:spcAft>
                <a:spcPts val="1800"/>
              </a:spcAft>
              <a:buFont typeface="Arial" panose="020B0604020202020204" pitchFamily="34" charset="0"/>
              <a:buNone/>
            </a:pPr>
            <a:endParaRPr lang="en-GB" dirty="0" smtClean="0"/>
          </a:p>
          <a:p>
            <a:pPr marL="0" indent="0">
              <a:lnSpc>
                <a:spcPct val="120000"/>
              </a:lnSpc>
              <a:spcAft>
                <a:spcPts val="1800"/>
              </a:spcAft>
              <a:buFont typeface="Arial" panose="020B0604020202020204" pitchFamily="34" charset="0"/>
              <a:buNone/>
            </a:pPr>
            <a:endParaRPr lang="en-GB" dirty="0" smtClean="0"/>
          </a:p>
          <a:p>
            <a:pPr marL="0" indent="0">
              <a:lnSpc>
                <a:spcPct val="120000"/>
              </a:lnSpc>
              <a:spcAft>
                <a:spcPts val="1800"/>
              </a:spcAft>
              <a:buFont typeface="Arial" panose="020B0604020202020204" pitchFamily="34" charset="0"/>
              <a:buNone/>
            </a:pPr>
            <a:endParaRPr lang="en-GB" dirty="0" smtClean="0"/>
          </a:p>
          <a:p>
            <a:pPr marL="0" indent="0">
              <a:lnSpc>
                <a:spcPct val="120000"/>
              </a:lnSpc>
              <a:spcAft>
                <a:spcPts val="1800"/>
              </a:spcAft>
              <a:buFont typeface="Arial" panose="020B0604020202020204" pitchFamily="34" charset="0"/>
              <a:buNone/>
            </a:pPr>
            <a:endParaRPr lang="en-GB" dirty="0" smtClean="0"/>
          </a:p>
          <a:p>
            <a:pPr marL="0" indent="0">
              <a:lnSpc>
                <a:spcPct val="120000"/>
              </a:lnSpc>
              <a:spcAft>
                <a:spcPts val="1800"/>
              </a:spcAft>
              <a:buFont typeface="Arial" panose="020B0604020202020204" pitchFamily="34" charset="0"/>
              <a:buNone/>
            </a:pPr>
            <a:endParaRPr lang="en-GB" dirty="0" smtClean="0"/>
          </a:p>
          <a:p>
            <a:pPr marL="0" indent="0">
              <a:lnSpc>
                <a:spcPct val="120000"/>
              </a:lnSpc>
              <a:spcAft>
                <a:spcPts val="1800"/>
              </a:spcAft>
              <a:buFont typeface="Arial" panose="020B0604020202020204" pitchFamily="34" charset="0"/>
              <a:buNone/>
            </a:pPr>
            <a:endParaRPr lang="en-GB" dirty="0"/>
          </a:p>
        </p:txBody>
      </p:sp>
    </p:spTree>
    <p:extLst>
      <p:ext uri="{BB962C8B-B14F-4D97-AF65-F5344CB8AC3E}">
        <p14:creationId xmlns:p14="http://schemas.microsoft.com/office/powerpoint/2010/main" val="2948768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8903" y="243194"/>
            <a:ext cx="8231222" cy="1028883"/>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000" dirty="0"/>
              <a:t>GIRFT </a:t>
            </a:r>
            <a:r>
              <a:rPr lang="en-GB" sz="4000" dirty="0" smtClean="0"/>
              <a:t>local support</a:t>
            </a:r>
            <a:endParaRPr lang="en-US" sz="4000" dirty="0"/>
          </a:p>
        </p:txBody>
      </p:sp>
      <p:sp>
        <p:nvSpPr>
          <p:cNvPr id="9" name="TextBox 8">
            <a:extLst>
              <a:ext uri="{FF2B5EF4-FFF2-40B4-BE49-F238E27FC236}">
                <a16:creationId xmlns:a16="http://schemas.microsoft.com/office/drawing/2014/main" id="{C16EE4C8-BAB1-43BB-AEEB-F263E308C8D9}"/>
              </a:ext>
            </a:extLst>
          </p:cNvPr>
          <p:cNvSpPr txBox="1"/>
          <p:nvPr/>
        </p:nvSpPr>
        <p:spPr>
          <a:xfrm>
            <a:off x="3734599" y="1208242"/>
            <a:ext cx="5266526" cy="5016758"/>
          </a:xfrm>
          <a:prstGeom prst="rect">
            <a:avLst/>
          </a:prstGeom>
          <a:noFill/>
          <a:ln>
            <a:noFill/>
          </a:ln>
        </p:spPr>
        <p:txBody>
          <a:bodyPr wrap="square" rtlCol="0">
            <a:spAutoFit/>
          </a:bodyPr>
          <a:lstStyle/>
          <a:p>
            <a:pPr>
              <a:spcAft>
                <a:spcPts val="1200"/>
              </a:spcAft>
            </a:pPr>
            <a:r>
              <a:rPr lang="en-GB" b="1" dirty="0" smtClean="0">
                <a:latin typeface="Arial" panose="020B0604020202020204" pitchFamily="34" charset="0"/>
                <a:cs typeface="Arial" panose="020B0604020202020204" pitchFamily="34" charset="0"/>
              </a:rPr>
              <a:t>GIRFT Regional </a:t>
            </a:r>
            <a:r>
              <a:rPr lang="en-GB" b="1" dirty="0">
                <a:latin typeface="Arial" panose="020B0604020202020204" pitchFamily="34" charset="0"/>
                <a:cs typeface="Arial" panose="020B0604020202020204" pitchFamily="34" charset="0"/>
              </a:rPr>
              <a:t>Hubs </a:t>
            </a:r>
            <a:r>
              <a:rPr lang="en-GB" dirty="0">
                <a:latin typeface="Arial" panose="020B0604020202020204" pitchFamily="34" charset="0"/>
                <a:cs typeface="Arial" panose="020B0604020202020204" pitchFamily="34" charset="0"/>
              </a:rPr>
              <a:t>support trusts in delivering the Clinical Leads’ recommendations by: </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Helping them to assess and overcome the local and national barriers to </a:t>
            </a:r>
            <a:r>
              <a:rPr lang="en-GB" dirty="0" smtClean="0">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Working closely with NHSI regions to ensure prioritisation of GIRFT delivery takes account of the wider context within each trust and is joined up with local and regional improvement initiatives.</a:t>
            </a:r>
          </a:p>
          <a:p>
            <a:pPr marL="285750" indent="-285750">
              <a:spcAft>
                <a:spcPts val="120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Joining </a:t>
            </a:r>
            <a:r>
              <a:rPr lang="en-GB" dirty="0">
                <a:latin typeface="Arial" panose="020B0604020202020204" pitchFamily="34" charset="0"/>
                <a:cs typeface="Arial" panose="020B0604020202020204" pitchFamily="34" charset="0"/>
              </a:rPr>
              <a:t>up with </a:t>
            </a:r>
            <a:r>
              <a:rPr lang="en-GB" dirty="0" smtClean="0">
                <a:latin typeface="Arial" panose="020B0604020202020204" pitchFamily="34" charset="0"/>
                <a:cs typeface="Arial" panose="020B0604020202020204" pitchFamily="34" charset="0"/>
              </a:rPr>
              <a:t>NHSE / RightCare </a:t>
            </a:r>
            <a:r>
              <a:rPr lang="en-GB" dirty="0">
                <a:latin typeface="Arial" panose="020B0604020202020204" pitchFamily="34" charset="0"/>
                <a:cs typeface="Arial" panose="020B0604020202020204" pitchFamily="34" charset="0"/>
              </a:rPr>
              <a:t>to ensure </a:t>
            </a:r>
            <a:r>
              <a:rPr lang="en-GB" dirty="0" smtClean="0">
                <a:latin typeface="Arial" panose="020B0604020202020204" pitchFamily="34" charset="0"/>
                <a:cs typeface="Arial" panose="020B0604020202020204" pitchFamily="34" charset="0"/>
              </a:rPr>
              <a:t>integrated support for </a:t>
            </a:r>
            <a:r>
              <a:rPr lang="en-GB" dirty="0">
                <a:latin typeface="Arial" panose="020B0604020202020204" pitchFamily="34" charset="0"/>
                <a:cs typeface="Arial" panose="020B0604020202020204" pitchFamily="34" charset="0"/>
              </a:rPr>
              <a:t>STP level </a:t>
            </a:r>
            <a:r>
              <a:rPr lang="en-GB" dirty="0" smtClean="0">
                <a:latin typeface="Arial" panose="020B0604020202020204" pitchFamily="34" charset="0"/>
                <a:cs typeface="Arial" panose="020B0604020202020204" pitchFamily="34" charset="0"/>
              </a:rPr>
              <a:t>improvements.</a:t>
            </a:r>
          </a:p>
          <a:p>
            <a:pPr marL="285750" indent="-285750">
              <a:spcAft>
                <a:spcPts val="120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Producing </a:t>
            </a:r>
            <a:r>
              <a:rPr lang="en-GB" b="1" dirty="0">
                <a:latin typeface="Arial" panose="020B0604020202020204" pitchFamily="34" charset="0"/>
                <a:cs typeface="Arial" panose="020B0604020202020204" pitchFamily="34" charset="0"/>
              </a:rPr>
              <a:t>good practice manuals </a:t>
            </a:r>
            <a:r>
              <a:rPr lang="en-GB" dirty="0">
                <a:latin typeface="Arial" panose="020B0604020202020204" pitchFamily="34" charset="0"/>
                <a:cs typeface="Arial" panose="020B0604020202020204" pitchFamily="34" charset="0"/>
              </a:rPr>
              <a:t>of</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case studies and best practice guidance that trusts can use to implement change locally</a:t>
            </a:r>
            <a:r>
              <a:rPr lang="en-GB" dirty="0" smtClean="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Supporting </a:t>
            </a:r>
            <a:r>
              <a:rPr lang="en-GB" dirty="0">
                <a:latin typeface="Arial" panose="020B0604020202020204" pitchFamily="34" charset="0"/>
                <a:cs typeface="Arial" panose="020B0604020202020204" pitchFamily="34" charset="0"/>
              </a:rPr>
              <a:t>mentoring networks across trusts. </a:t>
            </a:r>
          </a:p>
        </p:txBody>
      </p:sp>
      <p:pic>
        <p:nvPicPr>
          <p:cNvPr id="7" name="Picture 6"/>
          <p:cNvPicPr>
            <a:picLocks noChangeAspect="1"/>
          </p:cNvPicPr>
          <p:nvPr/>
        </p:nvPicPr>
        <p:blipFill>
          <a:blip r:embed="rId2"/>
          <a:stretch>
            <a:fillRect/>
          </a:stretch>
        </p:blipFill>
        <p:spPr>
          <a:xfrm>
            <a:off x="312703" y="1484467"/>
            <a:ext cx="3345696" cy="4154983"/>
          </a:xfrm>
          <a:prstGeom prst="rect">
            <a:avLst/>
          </a:prstGeom>
        </p:spPr>
      </p:pic>
    </p:spTree>
    <p:extLst>
      <p:ext uri="{BB962C8B-B14F-4D97-AF65-F5344CB8AC3E}">
        <p14:creationId xmlns:p14="http://schemas.microsoft.com/office/powerpoint/2010/main" val="3937825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31049" y="229249"/>
            <a:ext cx="8396967" cy="804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smtClean="0">
                <a:solidFill>
                  <a:srgbClr val="002060"/>
                </a:solidFill>
                <a:latin typeface="Arial" panose="020B0604020202020204" pitchFamily="34" charset="0"/>
                <a:cs typeface="Arial" panose="020B0604020202020204" pitchFamily="34" charset="0"/>
              </a:rPr>
              <a:t>North East, North Cumbria &amp; Yorkshire Hub </a:t>
            </a:r>
            <a:br>
              <a:rPr lang="en-GB" sz="2800" dirty="0" smtClean="0">
                <a:solidFill>
                  <a:srgbClr val="002060"/>
                </a:solidFill>
                <a:latin typeface="Arial" panose="020B0604020202020204" pitchFamily="34" charset="0"/>
                <a:cs typeface="Arial" panose="020B0604020202020204" pitchFamily="34" charset="0"/>
              </a:rPr>
            </a:br>
            <a:r>
              <a:rPr lang="en-GB" sz="2800" dirty="0" smtClean="0">
                <a:solidFill>
                  <a:srgbClr val="002060"/>
                </a:solidFill>
                <a:latin typeface="Arial" panose="020B0604020202020204" pitchFamily="34" charset="0"/>
                <a:cs typeface="Arial" panose="020B0604020202020204" pitchFamily="34" charset="0"/>
              </a:rPr>
              <a:t>Implementation Team</a:t>
            </a:r>
            <a:endParaRPr lang="en-GB" sz="2800"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1601321" y="1440101"/>
            <a:ext cx="1111538" cy="461665"/>
          </a:xfrm>
          <a:prstGeom prst="rect">
            <a:avLst/>
          </a:prstGeom>
          <a:noFill/>
        </p:spPr>
        <p:txBody>
          <a:bodyPr wrap="square" rtlCol="0">
            <a:spAutoFit/>
          </a:bodyPr>
          <a:lstStyle/>
          <a:p>
            <a:r>
              <a:rPr lang="en-GB" sz="1200" dirty="0" smtClean="0"/>
              <a:t>Liz Lingard</a:t>
            </a:r>
          </a:p>
          <a:p>
            <a:endParaRPr lang="en-GB" sz="1200" dirty="0" smtClean="0"/>
          </a:p>
        </p:txBody>
      </p:sp>
      <p:sp>
        <p:nvSpPr>
          <p:cNvPr id="13" name="TextBox 12"/>
          <p:cNvSpPr txBox="1"/>
          <p:nvPr/>
        </p:nvSpPr>
        <p:spPr>
          <a:xfrm>
            <a:off x="416379" y="4278524"/>
            <a:ext cx="1145517" cy="276999"/>
          </a:xfrm>
          <a:prstGeom prst="rect">
            <a:avLst/>
          </a:prstGeom>
          <a:noFill/>
        </p:spPr>
        <p:txBody>
          <a:bodyPr wrap="square" rtlCol="0">
            <a:spAutoFit/>
          </a:bodyPr>
          <a:lstStyle/>
          <a:p>
            <a:r>
              <a:rPr lang="en-GB" sz="1200" dirty="0" smtClean="0"/>
              <a:t>Jennifer Wilkie</a:t>
            </a:r>
          </a:p>
        </p:txBody>
      </p:sp>
      <p:sp>
        <p:nvSpPr>
          <p:cNvPr id="14" name="TextBox 13"/>
          <p:cNvSpPr txBox="1"/>
          <p:nvPr/>
        </p:nvSpPr>
        <p:spPr>
          <a:xfrm>
            <a:off x="318305" y="2738003"/>
            <a:ext cx="2461258" cy="338554"/>
          </a:xfrm>
          <a:prstGeom prst="rect">
            <a:avLst/>
          </a:prstGeom>
          <a:noFill/>
        </p:spPr>
        <p:txBody>
          <a:bodyPr wrap="square" rtlCol="0">
            <a:spAutoFit/>
          </a:bodyPr>
          <a:lstStyle/>
          <a:p>
            <a:r>
              <a:rPr lang="en-GB" sz="1600" b="1" dirty="0" smtClean="0"/>
              <a:t>Implementation Managers</a:t>
            </a:r>
            <a:endParaRPr lang="en-GB" sz="1600" dirty="0" smtClean="0"/>
          </a:p>
        </p:txBody>
      </p:sp>
      <p:sp>
        <p:nvSpPr>
          <p:cNvPr id="15" name="TextBox 14"/>
          <p:cNvSpPr txBox="1"/>
          <p:nvPr/>
        </p:nvSpPr>
        <p:spPr>
          <a:xfrm>
            <a:off x="1652923" y="4307588"/>
            <a:ext cx="1225647" cy="276999"/>
          </a:xfrm>
          <a:prstGeom prst="rect">
            <a:avLst/>
          </a:prstGeom>
          <a:noFill/>
        </p:spPr>
        <p:txBody>
          <a:bodyPr wrap="square" rtlCol="0">
            <a:spAutoFit/>
          </a:bodyPr>
          <a:lstStyle/>
          <a:p>
            <a:pPr algn="ctr"/>
            <a:r>
              <a:rPr lang="en-GB" sz="1200" dirty="0" smtClean="0"/>
              <a:t>Aimee Robson</a:t>
            </a:r>
          </a:p>
        </p:txBody>
      </p:sp>
      <p:sp>
        <p:nvSpPr>
          <p:cNvPr id="21" name="TextBox 20"/>
          <p:cNvSpPr txBox="1"/>
          <p:nvPr/>
        </p:nvSpPr>
        <p:spPr>
          <a:xfrm>
            <a:off x="2802438" y="4280991"/>
            <a:ext cx="1225647" cy="276999"/>
          </a:xfrm>
          <a:prstGeom prst="rect">
            <a:avLst/>
          </a:prstGeom>
          <a:noFill/>
        </p:spPr>
        <p:txBody>
          <a:bodyPr wrap="square" rtlCol="0">
            <a:spAutoFit/>
          </a:bodyPr>
          <a:lstStyle/>
          <a:p>
            <a:pPr algn="ctr"/>
            <a:r>
              <a:rPr lang="en-GB" sz="1200" dirty="0" smtClean="0"/>
              <a:t>Terry Phillips</a:t>
            </a:r>
          </a:p>
        </p:txBody>
      </p:sp>
      <p:sp>
        <p:nvSpPr>
          <p:cNvPr id="22" name="TextBox 21"/>
          <p:cNvSpPr txBox="1"/>
          <p:nvPr/>
        </p:nvSpPr>
        <p:spPr>
          <a:xfrm>
            <a:off x="4028085" y="4280242"/>
            <a:ext cx="1158630" cy="276999"/>
          </a:xfrm>
          <a:prstGeom prst="rect">
            <a:avLst/>
          </a:prstGeom>
          <a:noFill/>
        </p:spPr>
        <p:txBody>
          <a:bodyPr wrap="square" rtlCol="0">
            <a:spAutoFit/>
          </a:bodyPr>
          <a:lstStyle/>
          <a:p>
            <a:pPr algn="ctr"/>
            <a:r>
              <a:rPr lang="en-GB" sz="1200" dirty="0" smtClean="0"/>
              <a:t>Helen Biggs</a:t>
            </a:r>
          </a:p>
        </p:txBody>
      </p:sp>
      <p:pic>
        <p:nvPicPr>
          <p:cNvPr id="23" name="Picture 22"/>
          <p:cNvPicPr>
            <a:picLocks noChangeAspect="1"/>
          </p:cNvPicPr>
          <p:nvPr/>
        </p:nvPicPr>
        <p:blipFill rotWithShape="1">
          <a:blip r:embed="rId2"/>
          <a:srcRect r="10840"/>
          <a:stretch/>
        </p:blipFill>
        <p:spPr>
          <a:xfrm>
            <a:off x="446973" y="1432974"/>
            <a:ext cx="1205200" cy="1083947"/>
          </a:xfrm>
          <a:prstGeom prst="rect">
            <a:avLst/>
          </a:prstGeom>
        </p:spPr>
      </p:pic>
      <p:sp>
        <p:nvSpPr>
          <p:cNvPr id="24" name="TextBox 23"/>
          <p:cNvSpPr txBox="1"/>
          <p:nvPr/>
        </p:nvSpPr>
        <p:spPr>
          <a:xfrm>
            <a:off x="5162326" y="4278524"/>
            <a:ext cx="1173904" cy="461665"/>
          </a:xfrm>
          <a:prstGeom prst="rect">
            <a:avLst/>
          </a:prstGeom>
          <a:noFill/>
        </p:spPr>
        <p:txBody>
          <a:bodyPr wrap="square" rtlCol="0">
            <a:spAutoFit/>
          </a:bodyPr>
          <a:lstStyle/>
          <a:p>
            <a:pPr algn="ctr"/>
            <a:r>
              <a:rPr lang="en-GB" sz="1200" dirty="0" smtClean="0"/>
              <a:t>Jacqueline Claydon</a:t>
            </a:r>
            <a:endParaRPr lang="en-GB" sz="1200" dirty="0"/>
          </a:p>
        </p:txBody>
      </p:sp>
      <p:sp>
        <p:nvSpPr>
          <p:cNvPr id="25" name="TextBox 24"/>
          <p:cNvSpPr txBox="1"/>
          <p:nvPr/>
        </p:nvSpPr>
        <p:spPr>
          <a:xfrm>
            <a:off x="6444870" y="4268755"/>
            <a:ext cx="1025601" cy="276999"/>
          </a:xfrm>
          <a:prstGeom prst="rect">
            <a:avLst/>
          </a:prstGeom>
          <a:noFill/>
        </p:spPr>
        <p:txBody>
          <a:bodyPr wrap="square" rtlCol="0">
            <a:spAutoFit/>
          </a:bodyPr>
          <a:lstStyle/>
          <a:p>
            <a:r>
              <a:rPr lang="en-GB" sz="1200" dirty="0" smtClean="0"/>
              <a:t>Helen Ridley</a:t>
            </a:r>
            <a:endParaRPr lang="en-GB" sz="1200" dirty="0"/>
          </a:p>
        </p:txBody>
      </p:sp>
      <p:sp>
        <p:nvSpPr>
          <p:cNvPr id="26" name="TextBox 25"/>
          <p:cNvSpPr txBox="1"/>
          <p:nvPr/>
        </p:nvSpPr>
        <p:spPr>
          <a:xfrm>
            <a:off x="7596367" y="4262717"/>
            <a:ext cx="1390013" cy="276999"/>
          </a:xfrm>
          <a:prstGeom prst="rect">
            <a:avLst/>
          </a:prstGeom>
          <a:noFill/>
        </p:spPr>
        <p:txBody>
          <a:bodyPr wrap="square" rtlCol="0">
            <a:spAutoFit/>
          </a:bodyPr>
          <a:lstStyle/>
          <a:p>
            <a:r>
              <a:rPr lang="en-GB" sz="1200" dirty="0" smtClean="0"/>
              <a:t>Michael Lydon</a:t>
            </a:r>
            <a:endParaRPr lang="en-GB" sz="1200" dirty="0"/>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8666" r="24363"/>
          <a:stretch/>
        </p:blipFill>
        <p:spPr>
          <a:xfrm>
            <a:off x="6984430" y="4726951"/>
            <a:ext cx="929286" cy="1044174"/>
          </a:xfrm>
          <a:prstGeom prst="rect">
            <a:avLst/>
          </a:prstGeom>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23523" r="21987"/>
          <a:stretch/>
        </p:blipFill>
        <p:spPr>
          <a:xfrm>
            <a:off x="503408" y="3075709"/>
            <a:ext cx="993471" cy="1231879"/>
          </a:xfrm>
          <a:prstGeom prst="rect">
            <a:avLst/>
          </a:prstGeom>
        </p:spPr>
      </p:pic>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t="6162" r="10108" b="10993"/>
          <a:stretch/>
        </p:blipFill>
        <p:spPr>
          <a:xfrm rot="16200000">
            <a:off x="5137375" y="3190409"/>
            <a:ext cx="1227861" cy="999741"/>
          </a:xfrm>
          <a:prstGeom prst="rect">
            <a:avLst/>
          </a:prstGeom>
        </p:spPr>
      </p:pic>
      <p:pic>
        <p:nvPicPr>
          <p:cNvPr id="36" name="Picture 35"/>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20520" t="8695" r="10481"/>
          <a:stretch/>
        </p:blipFill>
        <p:spPr>
          <a:xfrm>
            <a:off x="6393229" y="3070493"/>
            <a:ext cx="1039578" cy="1192224"/>
          </a:xfrm>
          <a:prstGeom prst="rect">
            <a:avLst/>
          </a:prstGeom>
        </p:spPr>
      </p:pic>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15494" t="2381" r="20167"/>
          <a:stretch/>
        </p:blipFill>
        <p:spPr>
          <a:xfrm>
            <a:off x="1701397" y="3068606"/>
            <a:ext cx="1054780" cy="1239901"/>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12540" t="23810"/>
          <a:stretch/>
        </p:blipFill>
        <p:spPr>
          <a:xfrm>
            <a:off x="2903945" y="3068606"/>
            <a:ext cx="1041256" cy="1209918"/>
          </a:xfrm>
          <a:prstGeom prst="rect">
            <a:avLst/>
          </a:prstGeom>
        </p:spPr>
      </p:pic>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l="15386" r="20065" b="-2160"/>
          <a:stretch/>
        </p:blipFill>
        <p:spPr>
          <a:xfrm>
            <a:off x="6399780" y="1400635"/>
            <a:ext cx="1070691" cy="1003588"/>
          </a:xfrm>
          <a:prstGeom prst="rect">
            <a:avLst/>
          </a:prstGeom>
        </p:spPr>
      </p:pic>
      <p:pic>
        <p:nvPicPr>
          <p:cNvPr id="42" name="Picture 41"/>
          <p:cNvPicPr>
            <a:picLocks noChangeAspect="1"/>
          </p:cNvPicPr>
          <p:nvPr/>
        </p:nvPicPr>
        <p:blipFill>
          <a:blip r:embed="rId11"/>
          <a:stretch>
            <a:fillRect/>
          </a:stretch>
        </p:blipFill>
        <p:spPr>
          <a:xfrm>
            <a:off x="7677865" y="1400635"/>
            <a:ext cx="834368" cy="981457"/>
          </a:xfrm>
          <a:prstGeom prst="rect">
            <a:avLst/>
          </a:prstGeom>
        </p:spPr>
      </p:pic>
      <p:sp>
        <p:nvSpPr>
          <p:cNvPr id="46" name="TextBox 45"/>
          <p:cNvSpPr txBox="1"/>
          <p:nvPr/>
        </p:nvSpPr>
        <p:spPr>
          <a:xfrm>
            <a:off x="465455" y="1100314"/>
            <a:ext cx="3469500" cy="338554"/>
          </a:xfrm>
          <a:prstGeom prst="rect">
            <a:avLst/>
          </a:prstGeom>
          <a:noFill/>
        </p:spPr>
        <p:txBody>
          <a:bodyPr wrap="square" rtlCol="0">
            <a:spAutoFit/>
          </a:bodyPr>
          <a:lstStyle/>
          <a:p>
            <a:r>
              <a:rPr lang="en-GB" sz="1600" b="1" dirty="0" smtClean="0"/>
              <a:t>Joint Hub </a:t>
            </a:r>
            <a:r>
              <a:rPr lang="en-GB" sz="1600" b="1" dirty="0" smtClean="0"/>
              <a:t>Directors</a:t>
            </a:r>
            <a:endParaRPr lang="en-GB" sz="1600" b="1" dirty="0"/>
          </a:p>
        </p:txBody>
      </p:sp>
      <p:pic>
        <p:nvPicPr>
          <p:cNvPr id="3" name="Picture 2"/>
          <p:cNvPicPr>
            <a:picLocks noChangeAspect="1"/>
          </p:cNvPicPr>
          <p:nvPr/>
        </p:nvPicPr>
        <p:blipFill>
          <a:blip r:embed="rId12"/>
          <a:stretch>
            <a:fillRect/>
          </a:stretch>
        </p:blipFill>
        <p:spPr>
          <a:xfrm>
            <a:off x="3701618" y="4740189"/>
            <a:ext cx="901513" cy="1060080"/>
          </a:xfrm>
          <a:prstGeom prst="rect">
            <a:avLst/>
          </a:prstGeom>
        </p:spPr>
      </p:pic>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l="9294" r="18560"/>
          <a:stretch/>
        </p:blipFill>
        <p:spPr>
          <a:xfrm>
            <a:off x="5233307" y="1392378"/>
            <a:ext cx="1003987" cy="989714"/>
          </a:xfrm>
          <a:prstGeom prst="rect">
            <a:avLst/>
          </a:prstGeom>
        </p:spPr>
      </p:pic>
      <p:pic>
        <p:nvPicPr>
          <p:cNvPr id="44" name="Picture 43" descr="C:\Users\Paula Kew\Downloads\Helen Biggs.jpg"/>
          <p:cNvPicPr/>
          <p:nvPr/>
        </p:nvPicPr>
        <p:blipFill rotWithShape="1">
          <a:blip r:embed="rId14" cstate="print">
            <a:extLst>
              <a:ext uri="{28A0092B-C50C-407E-A947-70E740481C1C}">
                <a14:useLocalDpi xmlns:a14="http://schemas.microsoft.com/office/drawing/2010/main" val="0"/>
              </a:ext>
            </a:extLst>
          </a:blip>
          <a:srcRect l="16502" t="669" r="23461" b="-669"/>
          <a:stretch/>
        </p:blipFill>
        <p:spPr bwMode="auto">
          <a:xfrm>
            <a:off x="4028085" y="3075709"/>
            <a:ext cx="1150093" cy="1231879"/>
          </a:xfrm>
          <a:prstGeom prst="rect">
            <a:avLst/>
          </a:prstGeom>
          <a:noFill/>
          <a:ln>
            <a:noFill/>
          </a:ln>
          <a:extLst>
            <a:ext uri="{53640926-AAD7-44D8-BBD7-CCE9431645EC}">
              <a14:shadowObscured xmlns:a14="http://schemas.microsoft.com/office/drawing/2010/main"/>
            </a:ext>
          </a:extLst>
        </p:spPr>
      </p:pic>
      <p:pic>
        <p:nvPicPr>
          <p:cNvPr id="47" name="Picture 46" descr="C:\Users\Paula Kew\Downloads\Michael Lydon.jpg"/>
          <p:cNvPicPr/>
          <p:nvPr/>
        </p:nvPicPr>
        <p:blipFill rotWithShape="1">
          <a:blip r:embed="rId15" cstate="print">
            <a:extLst>
              <a:ext uri="{28A0092B-C50C-407E-A947-70E740481C1C}">
                <a14:useLocalDpi xmlns:a14="http://schemas.microsoft.com/office/drawing/2010/main" val="0"/>
              </a:ext>
            </a:extLst>
          </a:blip>
          <a:srcRect l="23742" r="25009"/>
          <a:stretch/>
        </p:blipFill>
        <p:spPr bwMode="auto">
          <a:xfrm>
            <a:off x="7522112" y="3068606"/>
            <a:ext cx="1105905" cy="1238982"/>
          </a:xfrm>
          <a:prstGeom prst="rect">
            <a:avLst/>
          </a:prstGeom>
          <a:noFill/>
          <a:ln>
            <a:noFill/>
          </a:ln>
          <a:extLst>
            <a:ext uri="{53640926-AAD7-44D8-BBD7-CCE9431645EC}">
              <a14:shadowObscured xmlns:a14="http://schemas.microsoft.com/office/drawing/2010/main"/>
            </a:ext>
          </a:extLst>
        </p:spPr>
      </p:pic>
      <p:pic>
        <p:nvPicPr>
          <p:cNvPr id="48" name="Picture 47"/>
          <p:cNvPicPr/>
          <p:nvPr/>
        </p:nvPicPr>
        <p:blipFill rotWithShape="1">
          <a:blip r:embed="rId16"/>
          <a:srcRect l="445" t="21050" r="85214" b="62689"/>
          <a:stretch/>
        </p:blipFill>
        <p:spPr bwMode="auto">
          <a:xfrm rot="5400000">
            <a:off x="2347225" y="1455845"/>
            <a:ext cx="1124544" cy="997612"/>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3471377" y="1400635"/>
            <a:ext cx="959307" cy="276999"/>
          </a:xfrm>
          <a:prstGeom prst="rect">
            <a:avLst/>
          </a:prstGeom>
          <a:noFill/>
        </p:spPr>
        <p:txBody>
          <a:bodyPr wrap="square" rtlCol="0">
            <a:spAutoFit/>
          </a:bodyPr>
          <a:lstStyle/>
          <a:p>
            <a:r>
              <a:rPr lang="en-GB" sz="1200" dirty="0" smtClean="0"/>
              <a:t>Ann Wright</a:t>
            </a:r>
            <a:endParaRPr lang="en-GB" sz="1200" dirty="0"/>
          </a:p>
        </p:txBody>
      </p:sp>
      <p:sp>
        <p:nvSpPr>
          <p:cNvPr id="9" name="TextBox 8"/>
          <p:cNvSpPr txBox="1"/>
          <p:nvPr/>
        </p:nvSpPr>
        <p:spPr>
          <a:xfrm>
            <a:off x="5186715" y="997527"/>
            <a:ext cx="3441302" cy="369332"/>
          </a:xfrm>
          <a:prstGeom prst="rect">
            <a:avLst/>
          </a:prstGeom>
          <a:noFill/>
        </p:spPr>
        <p:txBody>
          <a:bodyPr wrap="square" rtlCol="0">
            <a:spAutoFit/>
          </a:bodyPr>
          <a:lstStyle/>
          <a:p>
            <a:r>
              <a:rPr lang="en-GB" b="1" dirty="0" smtClean="0"/>
              <a:t>Clinical Ambassadors</a:t>
            </a:r>
            <a:endParaRPr lang="en-GB" b="1" dirty="0"/>
          </a:p>
        </p:txBody>
      </p:sp>
      <p:sp>
        <p:nvSpPr>
          <p:cNvPr id="10" name="TextBox 9"/>
          <p:cNvSpPr txBox="1"/>
          <p:nvPr/>
        </p:nvSpPr>
        <p:spPr>
          <a:xfrm>
            <a:off x="5233307" y="2516921"/>
            <a:ext cx="1017869" cy="400110"/>
          </a:xfrm>
          <a:prstGeom prst="rect">
            <a:avLst/>
          </a:prstGeom>
          <a:noFill/>
        </p:spPr>
        <p:txBody>
          <a:bodyPr wrap="square" rtlCol="0">
            <a:spAutoFit/>
          </a:bodyPr>
          <a:lstStyle/>
          <a:p>
            <a:r>
              <a:rPr lang="en-GB" sz="1000" dirty="0" smtClean="0"/>
              <a:t>Mark Lansdown (88 days)</a:t>
            </a:r>
            <a:endParaRPr lang="en-GB" sz="1000" dirty="0"/>
          </a:p>
        </p:txBody>
      </p:sp>
      <p:sp>
        <p:nvSpPr>
          <p:cNvPr id="16" name="TextBox 15"/>
          <p:cNvSpPr txBox="1"/>
          <p:nvPr/>
        </p:nvSpPr>
        <p:spPr>
          <a:xfrm>
            <a:off x="6399780" y="2516921"/>
            <a:ext cx="1033027" cy="415498"/>
          </a:xfrm>
          <a:prstGeom prst="rect">
            <a:avLst/>
          </a:prstGeom>
          <a:noFill/>
        </p:spPr>
        <p:txBody>
          <a:bodyPr wrap="square" rtlCol="0">
            <a:spAutoFit/>
          </a:bodyPr>
          <a:lstStyle/>
          <a:p>
            <a:r>
              <a:rPr lang="en-GB" sz="1050" dirty="0" smtClean="0"/>
              <a:t>Jean MacLeod (88 days)</a:t>
            </a:r>
            <a:endParaRPr lang="en-GB" sz="1050" dirty="0"/>
          </a:p>
        </p:txBody>
      </p:sp>
      <p:sp>
        <p:nvSpPr>
          <p:cNvPr id="27" name="TextBox 26"/>
          <p:cNvSpPr txBox="1"/>
          <p:nvPr/>
        </p:nvSpPr>
        <p:spPr>
          <a:xfrm>
            <a:off x="7596367" y="2516921"/>
            <a:ext cx="915866" cy="400110"/>
          </a:xfrm>
          <a:prstGeom prst="rect">
            <a:avLst/>
          </a:prstGeom>
          <a:noFill/>
        </p:spPr>
        <p:txBody>
          <a:bodyPr wrap="square" rtlCol="0">
            <a:spAutoFit/>
          </a:bodyPr>
          <a:lstStyle/>
          <a:p>
            <a:r>
              <a:rPr lang="en-GB" sz="1000" dirty="0" smtClean="0"/>
              <a:t>Nick Phillips (24 days)</a:t>
            </a:r>
            <a:endParaRPr lang="en-GB" sz="1000" dirty="0"/>
          </a:p>
        </p:txBody>
      </p:sp>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91217" y="4711044"/>
            <a:ext cx="846077" cy="1060081"/>
          </a:xfrm>
          <a:prstGeom prst="rect">
            <a:avLst/>
          </a:prstGeom>
        </p:spPr>
      </p:pic>
      <p:sp>
        <p:nvSpPr>
          <p:cNvPr id="43" name="TextBox 42"/>
          <p:cNvSpPr txBox="1"/>
          <p:nvPr/>
        </p:nvSpPr>
        <p:spPr>
          <a:xfrm>
            <a:off x="386660" y="4850166"/>
            <a:ext cx="2126672"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dirty="0" smtClean="0">
                <a:ln w="0"/>
                <a:solidFill>
                  <a:schemeClr val="accent1"/>
                </a:solidFill>
                <a:effectLst>
                  <a:outerShdw blurRad="38100" dist="25400" dir="5400000" algn="ctr" rotWithShape="0">
                    <a:srgbClr val="6E747A">
                      <a:alpha val="43000"/>
                    </a:srgbClr>
                  </a:outerShdw>
                </a:effectLst>
              </a:rPr>
              <a:t>22 Acute Trusts</a:t>
            </a:r>
          </a:p>
          <a:p>
            <a:r>
              <a:rPr lang="en-GB" sz="1200" dirty="0" smtClean="0">
                <a:ln w="0"/>
                <a:solidFill>
                  <a:schemeClr val="accent1"/>
                </a:solidFill>
                <a:effectLst>
                  <a:outerShdw blurRad="38100" dist="25400" dir="5400000" algn="ctr" rotWithShape="0">
                    <a:srgbClr val="6E747A">
                      <a:alpha val="43000"/>
                    </a:srgbClr>
                  </a:outerShdw>
                </a:effectLst>
              </a:rPr>
              <a:t>9 Mental Health Trusts</a:t>
            </a:r>
          </a:p>
          <a:p>
            <a:r>
              <a:rPr lang="en-GB" sz="1200" dirty="0">
                <a:ln w="0"/>
                <a:solidFill>
                  <a:schemeClr val="accent1"/>
                </a:solidFill>
                <a:effectLst>
                  <a:outerShdw blurRad="38100" dist="25400" dir="5400000" algn="ctr" rotWithShape="0">
                    <a:srgbClr val="6E747A">
                      <a:alpha val="43000"/>
                    </a:srgbClr>
                  </a:outerShdw>
                </a:effectLst>
              </a:rPr>
              <a:t>1 </a:t>
            </a:r>
            <a:r>
              <a:rPr lang="en-GB" sz="1200" dirty="0" smtClean="0">
                <a:ln w="0"/>
                <a:solidFill>
                  <a:schemeClr val="accent1"/>
                </a:solidFill>
                <a:effectLst>
                  <a:outerShdw blurRad="38100" dist="25400" dir="5400000" algn="ctr" rotWithShape="0">
                    <a:srgbClr val="6E747A">
                      <a:alpha val="43000"/>
                    </a:srgbClr>
                  </a:outerShdw>
                </a:effectLst>
              </a:rPr>
              <a:t>Speciality </a:t>
            </a:r>
            <a:r>
              <a:rPr lang="en-GB" sz="1200" dirty="0">
                <a:ln w="0"/>
                <a:solidFill>
                  <a:schemeClr val="accent1"/>
                </a:solidFill>
                <a:effectLst>
                  <a:outerShdw blurRad="38100" dist="25400" dir="5400000" algn="ctr" rotWithShape="0">
                    <a:srgbClr val="6E747A">
                      <a:alpha val="43000"/>
                    </a:srgbClr>
                  </a:outerShdw>
                </a:effectLst>
              </a:rPr>
              <a:t>Trust</a:t>
            </a:r>
          </a:p>
          <a:p>
            <a:r>
              <a:rPr lang="en-GB" sz="1200" dirty="0" smtClean="0">
                <a:ln w="0"/>
                <a:solidFill>
                  <a:schemeClr val="accent1"/>
                </a:solidFill>
                <a:effectLst>
                  <a:outerShdw blurRad="38100" dist="25400" dir="5400000" algn="ctr" rotWithShape="0">
                    <a:srgbClr val="6E747A">
                      <a:alpha val="43000"/>
                    </a:srgbClr>
                  </a:outerShdw>
                </a:effectLst>
              </a:rPr>
              <a:t>6 Integrated Care Systems</a:t>
            </a:r>
          </a:p>
        </p:txBody>
      </p:sp>
      <p:sp>
        <p:nvSpPr>
          <p:cNvPr id="49" name="TextBox 48"/>
          <p:cNvSpPr txBox="1"/>
          <p:nvPr/>
        </p:nvSpPr>
        <p:spPr>
          <a:xfrm>
            <a:off x="3471376" y="5800269"/>
            <a:ext cx="1441445" cy="615553"/>
          </a:xfrm>
          <a:prstGeom prst="rect">
            <a:avLst/>
          </a:prstGeom>
          <a:noFill/>
        </p:spPr>
        <p:txBody>
          <a:bodyPr wrap="square" rtlCol="0">
            <a:spAutoFit/>
          </a:bodyPr>
          <a:lstStyle/>
          <a:p>
            <a:pPr algn="ctr"/>
            <a:r>
              <a:rPr lang="en-GB" sz="1100" b="1" dirty="0" smtClean="0"/>
              <a:t>Business Information Manager</a:t>
            </a:r>
          </a:p>
          <a:p>
            <a:pPr algn="ctr"/>
            <a:r>
              <a:rPr lang="en-GB" sz="1200" dirty="0" smtClean="0"/>
              <a:t>Stephen Hoy</a:t>
            </a:r>
          </a:p>
        </p:txBody>
      </p:sp>
      <p:sp>
        <p:nvSpPr>
          <p:cNvPr id="5" name="TextBox 4"/>
          <p:cNvSpPr txBox="1"/>
          <p:nvPr/>
        </p:nvSpPr>
        <p:spPr>
          <a:xfrm>
            <a:off x="5186715" y="5784879"/>
            <a:ext cx="1266692" cy="646331"/>
          </a:xfrm>
          <a:prstGeom prst="rect">
            <a:avLst/>
          </a:prstGeom>
          <a:noFill/>
        </p:spPr>
        <p:txBody>
          <a:bodyPr wrap="square" rtlCol="0">
            <a:spAutoFit/>
          </a:bodyPr>
          <a:lstStyle/>
          <a:p>
            <a:pPr algn="ctr"/>
            <a:r>
              <a:rPr lang="en-GB" sz="1200" b="1" dirty="0"/>
              <a:t>Comms Lead for the North</a:t>
            </a:r>
          </a:p>
          <a:p>
            <a:pPr algn="ctr"/>
            <a:r>
              <a:rPr lang="en-GB" sz="1200" dirty="0"/>
              <a:t>David Tate</a:t>
            </a:r>
          </a:p>
        </p:txBody>
      </p:sp>
      <p:sp>
        <p:nvSpPr>
          <p:cNvPr id="11" name="TextBox 10"/>
          <p:cNvSpPr txBox="1"/>
          <p:nvPr/>
        </p:nvSpPr>
        <p:spPr>
          <a:xfrm>
            <a:off x="6751420" y="5789232"/>
            <a:ext cx="1438102" cy="461665"/>
          </a:xfrm>
          <a:prstGeom prst="rect">
            <a:avLst/>
          </a:prstGeom>
          <a:noFill/>
        </p:spPr>
        <p:txBody>
          <a:bodyPr wrap="square" rtlCol="0">
            <a:spAutoFit/>
          </a:bodyPr>
          <a:lstStyle/>
          <a:p>
            <a:pPr algn="ctr"/>
            <a:r>
              <a:rPr lang="en-GB" sz="1200" dirty="0" smtClean="0"/>
              <a:t>H</a:t>
            </a:r>
            <a:r>
              <a:rPr lang="en-GB" sz="1200" b="1" dirty="0" smtClean="0"/>
              <a:t>ub Administrator </a:t>
            </a:r>
            <a:r>
              <a:rPr lang="en-GB" sz="1200" dirty="0" smtClean="0"/>
              <a:t>Paula Kew</a:t>
            </a:r>
            <a:endParaRPr lang="en-GB" sz="1200" dirty="0"/>
          </a:p>
        </p:txBody>
      </p:sp>
    </p:spTree>
    <p:extLst>
      <p:ext uri="{BB962C8B-B14F-4D97-AF65-F5344CB8AC3E}">
        <p14:creationId xmlns:p14="http://schemas.microsoft.com/office/powerpoint/2010/main" val="3629626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7675" y="252913"/>
            <a:ext cx="8219449" cy="1028883"/>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000" dirty="0" smtClean="0"/>
              <a:t>National Partner </a:t>
            </a:r>
            <a:r>
              <a:rPr lang="en-GB" sz="4000" dirty="0"/>
              <a:t>Collaboration</a:t>
            </a:r>
            <a:endParaRPr lang="en-US" sz="4000" dirty="0"/>
          </a:p>
        </p:txBody>
      </p:sp>
      <p:sp>
        <p:nvSpPr>
          <p:cNvPr id="8" name="TextBox 7">
            <a:extLst>
              <a:ext uri="{FF2B5EF4-FFF2-40B4-BE49-F238E27FC236}">
                <a16:creationId xmlns:a16="http://schemas.microsoft.com/office/drawing/2014/main" id="{C73C96A9-CB5D-4108-9996-F0036164D2AD}"/>
              </a:ext>
            </a:extLst>
          </p:cNvPr>
          <p:cNvSpPr txBox="1"/>
          <p:nvPr/>
        </p:nvSpPr>
        <p:spPr>
          <a:xfrm>
            <a:off x="447673" y="1017657"/>
            <a:ext cx="8315327" cy="5124480"/>
          </a:xfrm>
          <a:prstGeom prst="rect">
            <a:avLst/>
          </a:prstGeom>
          <a:noFill/>
        </p:spPr>
        <p:txBody>
          <a:bodyPr wrap="square" rtlCol="0">
            <a:spAutoFit/>
          </a:bodyPr>
          <a:lstStyle/>
          <a:p>
            <a:pPr lvl="0">
              <a:spcAft>
                <a:spcPts val="1500"/>
              </a:spcAft>
            </a:pPr>
            <a:r>
              <a:rPr lang="en-GB" dirty="0">
                <a:latin typeface="Arial" panose="020B0604020202020204" pitchFamily="34" charset="0"/>
                <a:cs typeface="Arial" panose="020B0604020202020204" pitchFamily="34" charset="0"/>
              </a:rPr>
              <a:t>The full potential of GIRFT can only be realised if the programme </a:t>
            </a:r>
            <a:r>
              <a:rPr lang="en-GB" dirty="0" smtClean="0">
                <a:latin typeface="Arial" panose="020B0604020202020204" pitchFamily="34" charset="0"/>
                <a:cs typeface="Arial" panose="020B0604020202020204" pitchFamily="34" charset="0"/>
              </a:rPr>
              <a:t>works </a:t>
            </a:r>
            <a:r>
              <a:rPr lang="en-GB" dirty="0">
                <a:latin typeface="Arial" panose="020B0604020202020204" pitchFamily="34" charset="0"/>
                <a:cs typeface="Arial" panose="020B0604020202020204" pitchFamily="34" charset="0"/>
              </a:rPr>
              <a:t>in close partnership with a wide range of partners:</a:t>
            </a:r>
          </a:p>
          <a:p>
            <a:pPr marL="285750" lvl="0" indent="-285750">
              <a:spcAft>
                <a:spcPts val="150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GIRFT </a:t>
            </a:r>
            <a:r>
              <a:rPr lang="en-GB" dirty="0">
                <a:latin typeface="Arial" panose="020B0604020202020204" pitchFamily="34" charset="0"/>
                <a:cs typeface="Arial" panose="020B0604020202020204" pitchFamily="34" charset="0"/>
              </a:rPr>
              <a:t>and </a:t>
            </a:r>
            <a:r>
              <a:rPr lang="en-GB" b="1" dirty="0">
                <a:latin typeface="Arial" panose="020B0604020202020204" pitchFamily="34" charset="0"/>
                <a:cs typeface="Arial" panose="020B0604020202020204" pitchFamily="34" charset="0"/>
              </a:rPr>
              <a:t>NHSI </a:t>
            </a:r>
            <a:r>
              <a:rPr lang="en-GB" b="1" dirty="0" smtClean="0">
                <a:latin typeface="Arial" panose="020B0604020202020204" pitchFamily="34" charset="0"/>
                <a:cs typeface="Arial" panose="020B0604020202020204" pitchFamily="34" charset="0"/>
              </a:rPr>
              <a:t>Operational </a:t>
            </a:r>
            <a:r>
              <a:rPr lang="en-GB" b="1" dirty="0">
                <a:latin typeface="Arial" panose="020B0604020202020204" pitchFamily="34" charset="0"/>
                <a:cs typeface="Arial" panose="020B0604020202020204" pitchFamily="34" charset="0"/>
              </a:rPr>
              <a:t>Productivity </a:t>
            </a:r>
            <a:r>
              <a:rPr lang="en-GB" dirty="0" smtClean="0">
                <a:latin typeface="Arial" panose="020B0604020202020204" pitchFamily="34" charset="0"/>
                <a:cs typeface="Arial" panose="020B0604020202020204" pitchFamily="34" charset="0"/>
              </a:rPr>
              <a:t>deliver </a:t>
            </a:r>
            <a:r>
              <a:rPr lang="en-GB" dirty="0">
                <a:latin typeface="Arial" panose="020B0604020202020204" pitchFamily="34" charset="0"/>
                <a:cs typeface="Arial" panose="020B0604020202020204" pitchFamily="34" charset="0"/>
              </a:rPr>
              <a:t>joint </a:t>
            </a:r>
            <a:r>
              <a:rPr lang="en-GB" dirty="0" smtClean="0">
                <a:latin typeface="Arial" panose="020B0604020202020204" pitchFamily="34" charset="0"/>
                <a:cs typeface="Arial" panose="020B0604020202020204" pitchFamily="34" charset="0"/>
              </a:rPr>
              <a:t>objectives.</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GIRFT is working closely with </a:t>
            </a:r>
            <a:r>
              <a:rPr lang="en-GB" b="1" dirty="0">
                <a:latin typeface="Arial" panose="020B0604020202020204" pitchFamily="34" charset="0"/>
                <a:cs typeface="Arial" panose="020B0604020202020204" pitchFamily="34" charset="0"/>
              </a:rPr>
              <a:t>NHSI central teams </a:t>
            </a:r>
            <a:r>
              <a:rPr lang="en-GB" dirty="0">
                <a:latin typeface="Arial" panose="020B0604020202020204" pitchFamily="34" charset="0"/>
                <a:cs typeface="Arial" panose="020B0604020202020204" pitchFamily="34" charset="0"/>
              </a:rPr>
              <a:t>including</a:t>
            </a:r>
            <a:r>
              <a:rPr lang="en-GB" b="1"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Medical</a:t>
            </a:r>
            <a:r>
              <a:rPr lang="en-GB" dirty="0">
                <a:latin typeface="Arial" panose="020B0604020202020204" pitchFamily="34" charset="0"/>
                <a:cs typeface="Arial" panose="020B0604020202020204" pitchFamily="34" charset="0"/>
              </a:rPr>
              <a:t>, Nursing, Regulation, Strategy, </a:t>
            </a:r>
            <a:r>
              <a:rPr lang="en-GB" dirty="0" err="1">
                <a:latin typeface="Arial" panose="020B0604020202020204" pitchFamily="34" charset="0"/>
                <a:cs typeface="Arial" panose="020B0604020202020204" pitchFamily="34" charset="0"/>
              </a:rPr>
              <a:t>Comms</a:t>
            </a:r>
            <a:r>
              <a:rPr lang="en-GB" dirty="0">
                <a:latin typeface="Arial" panose="020B0604020202020204" pitchFamily="34" charset="0"/>
                <a:cs typeface="Arial" panose="020B0604020202020204" pitchFamily="34" charset="0"/>
              </a:rPr>
              <a:t>, Finance, Pricing and Patient Safety.</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GIRFT has agreed a joint operating model with the </a:t>
            </a:r>
            <a:r>
              <a:rPr lang="en-GB" b="1" dirty="0">
                <a:latin typeface="Arial" panose="020B0604020202020204" pitchFamily="34" charset="0"/>
                <a:cs typeface="Arial" panose="020B0604020202020204" pitchFamily="34" charset="0"/>
              </a:rPr>
              <a:t>NHSI Regional </a:t>
            </a:r>
            <a:r>
              <a:rPr lang="en-GB" b="1" dirty="0" smtClean="0">
                <a:latin typeface="Arial" panose="020B0604020202020204" pitchFamily="34" charset="0"/>
                <a:cs typeface="Arial" panose="020B0604020202020204" pitchFamily="34" charset="0"/>
              </a:rPr>
              <a:t>network</a:t>
            </a:r>
            <a:r>
              <a:rPr lang="en-GB" dirty="0" smtClean="0">
                <a:latin typeface="Arial" panose="020B0604020202020204" pitchFamily="34" charset="0"/>
                <a:cs typeface="Arial" panose="020B0604020202020204" pitchFamily="34" charset="0"/>
              </a:rPr>
              <a:t> and GIRFT </a:t>
            </a:r>
            <a:r>
              <a:rPr lang="en-GB" dirty="0">
                <a:latin typeface="Arial" panose="020B0604020202020204" pitchFamily="34" charset="0"/>
                <a:cs typeface="Arial" panose="020B0604020202020204" pitchFamily="34" charset="0"/>
              </a:rPr>
              <a:t>clinical ambassadors work closely with NHSI Regional medical directors and senior nurses</a:t>
            </a:r>
            <a:r>
              <a:rPr lang="en-GB" dirty="0" smtClean="0">
                <a:latin typeface="Arial" panose="020B0604020202020204" pitchFamily="34" charset="0"/>
                <a:cs typeface="Arial" panose="020B0604020202020204" pitchFamily="34" charset="0"/>
              </a:rPr>
              <a:t>.</a:t>
            </a:r>
          </a:p>
          <a:p>
            <a:pPr marL="285750" lvl="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GIRFT </a:t>
            </a:r>
            <a:r>
              <a:rPr lang="en-GB" dirty="0" smtClean="0">
                <a:latin typeface="Arial" panose="020B0604020202020204" pitchFamily="34" charset="0"/>
                <a:cs typeface="Arial" panose="020B0604020202020204" pitchFamily="34" charset="0"/>
              </a:rPr>
              <a:t>has MOUs </a:t>
            </a:r>
            <a:r>
              <a:rPr lang="en-GB" dirty="0">
                <a:latin typeface="Arial" panose="020B0604020202020204" pitchFamily="34" charset="0"/>
                <a:cs typeface="Arial" panose="020B0604020202020204" pitchFamily="34" charset="0"/>
              </a:rPr>
              <a:t>with </a:t>
            </a:r>
            <a:r>
              <a:rPr lang="en-GB" b="1" dirty="0">
                <a:latin typeface="Arial" panose="020B0604020202020204" pitchFamily="34" charset="0"/>
                <a:cs typeface="Arial" panose="020B0604020202020204" pitchFamily="34" charset="0"/>
              </a:rPr>
              <a:t>NHS England </a:t>
            </a:r>
            <a:r>
              <a:rPr lang="en-GB" b="1" dirty="0" smtClean="0">
                <a:latin typeface="Arial" panose="020B0604020202020204" pitchFamily="34" charset="0"/>
                <a:cs typeface="Arial" panose="020B0604020202020204" pitchFamily="34" charset="0"/>
              </a:rPr>
              <a:t>programmes </a:t>
            </a:r>
            <a:r>
              <a:rPr lang="en-GB" dirty="0" smtClean="0">
                <a:latin typeface="Arial" panose="020B0604020202020204" pitchFamily="34" charset="0"/>
                <a:cs typeface="Arial" panose="020B0604020202020204" pitchFamily="34" charset="0"/>
              </a:rPr>
              <a:t>including RightCare</a:t>
            </a:r>
            <a:r>
              <a:rPr lang="en-GB" dirty="0">
                <a:latin typeface="Arial" panose="020B0604020202020204" pitchFamily="34" charset="0"/>
                <a:cs typeface="Arial" panose="020B0604020202020204" pitchFamily="34" charset="0"/>
              </a:rPr>
              <a:t>, Elective Care Transformation Programme and Specialised Commissioning to offer a joined up approach to STP level improvements</a:t>
            </a:r>
          </a:p>
          <a:p>
            <a:pPr marL="285750" lvl="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GIRFT-</a:t>
            </a:r>
            <a:r>
              <a:rPr lang="en-GB" b="1" dirty="0">
                <a:latin typeface="Arial" panose="020B0604020202020204" pitchFamily="34" charset="0"/>
                <a:cs typeface="Arial" panose="020B0604020202020204" pitchFamily="34" charset="0"/>
              </a:rPr>
              <a:t>NICE </a:t>
            </a:r>
            <a:r>
              <a:rPr lang="en-GB" dirty="0">
                <a:latin typeface="Arial" panose="020B0604020202020204" pitchFamily="34" charset="0"/>
                <a:cs typeface="Arial" panose="020B0604020202020204" pitchFamily="34" charset="0"/>
              </a:rPr>
              <a:t>collaboration</a:t>
            </a:r>
          </a:p>
          <a:p>
            <a:pPr marL="285750" lvl="0" indent="-285750">
              <a:spcAft>
                <a:spcPts val="1500"/>
              </a:spcAft>
              <a:buFont typeface="Arial" panose="020B0604020202020204" pitchFamily="34" charset="0"/>
              <a:buChar char="•"/>
            </a:pPr>
            <a:r>
              <a:rPr lang="en-GB" b="1" dirty="0">
                <a:latin typeface="Arial" panose="020B0604020202020204" pitchFamily="34" charset="0"/>
                <a:cs typeface="Arial" panose="020B0604020202020204" pitchFamily="34" charset="0"/>
              </a:rPr>
              <a:t>GIRFT </a:t>
            </a:r>
            <a:r>
              <a:rPr lang="en-GB" dirty="0">
                <a:latin typeface="Arial" panose="020B0604020202020204" pitchFamily="34" charset="0"/>
                <a:cs typeface="Arial" panose="020B0604020202020204" pitchFamily="34" charset="0"/>
              </a:rPr>
              <a:t>works closely with </a:t>
            </a:r>
            <a:r>
              <a:rPr lang="en-GB" b="1" dirty="0">
                <a:latin typeface="Arial" panose="020B0604020202020204" pitchFamily="34" charset="0"/>
                <a:cs typeface="Arial" panose="020B0604020202020204" pitchFamily="34" charset="0"/>
              </a:rPr>
              <a:t>Royal Colleges </a:t>
            </a:r>
            <a:r>
              <a:rPr lang="en-GB" dirty="0" smtClean="0">
                <a:latin typeface="Arial" panose="020B0604020202020204" pitchFamily="34" charset="0"/>
                <a:cs typeface="Arial" panose="020B0604020202020204" pitchFamily="34" charset="0"/>
              </a:rPr>
              <a:t>&amp;</a:t>
            </a:r>
            <a:r>
              <a:rPr lang="en-GB" b="1"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national professional associations </a:t>
            </a:r>
            <a:r>
              <a:rPr lang="en-GB" dirty="0" smtClean="0">
                <a:latin typeface="Arial" panose="020B0604020202020204" pitchFamily="34" charset="0"/>
                <a:cs typeface="Arial" panose="020B0604020202020204" pitchFamily="34" charset="0"/>
              </a:rPr>
              <a:t>such as the </a:t>
            </a:r>
            <a:r>
              <a:rPr lang="en-GB" b="1" dirty="0" smtClean="0">
                <a:latin typeface="Arial" panose="020B0604020202020204" pitchFamily="34" charset="0"/>
                <a:cs typeface="Arial" panose="020B0604020202020204" pitchFamily="34" charset="0"/>
              </a:rPr>
              <a:t>CSP</a:t>
            </a:r>
            <a:r>
              <a:rPr lang="en-GB" dirty="0" smtClean="0">
                <a:latin typeface="Arial" panose="020B0604020202020204" pitchFamily="34" charset="0"/>
                <a:cs typeface="Arial" panose="020B0604020202020204" pitchFamily="34" charset="0"/>
              </a:rPr>
              <a:t> on </a:t>
            </a:r>
            <a:r>
              <a:rPr lang="en-GB" dirty="0">
                <a:latin typeface="Arial" panose="020B0604020202020204" pitchFamily="34" charset="0"/>
                <a:cs typeface="Arial" panose="020B0604020202020204" pitchFamily="34" charset="0"/>
              </a:rPr>
              <a:t>national reports, best practice guidance etc</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546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325" y="407691"/>
            <a:ext cx="8374242" cy="1028883"/>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400" dirty="0" smtClean="0"/>
              <a:t>Introducing GIRFT</a:t>
            </a:r>
            <a:endParaRPr lang="en-US" sz="4400" dirty="0"/>
          </a:p>
        </p:txBody>
      </p:sp>
      <p:sp>
        <p:nvSpPr>
          <p:cNvPr id="5" name="TextBox 4"/>
          <p:cNvSpPr txBox="1"/>
          <p:nvPr/>
        </p:nvSpPr>
        <p:spPr>
          <a:xfrm>
            <a:off x="568817" y="1352338"/>
            <a:ext cx="8201025" cy="3508653"/>
          </a:xfrm>
          <a:prstGeom prst="rect">
            <a:avLst/>
          </a:prstGeom>
          <a:noFill/>
        </p:spPr>
        <p:txBody>
          <a:bodyPr wrap="square" rtlCol="0">
            <a:spAutoFit/>
          </a:bodyPr>
          <a:lstStyle/>
          <a:p>
            <a:pPr marL="180975" indent="-180975" defTabSz="908182">
              <a:spcAft>
                <a:spcPts val="1800"/>
              </a:spcAft>
              <a:buFont typeface="Arial" panose="020B0604020202020204" pitchFamily="34" charset="0"/>
              <a:buChar char="•"/>
              <a:defRPr/>
            </a:pPr>
            <a:r>
              <a:rPr lang="en-GB" dirty="0">
                <a:latin typeface="Arial" panose="020B0604020202020204" pitchFamily="34" charset="0"/>
                <a:cs typeface="Arial" panose="020B0604020202020204" pitchFamily="34" charset="0"/>
              </a:rPr>
              <a:t>Review of </a:t>
            </a:r>
            <a:r>
              <a:rPr lang="en-GB" b="1" dirty="0" smtClean="0">
                <a:latin typeface="Arial" panose="020B0604020202020204" pitchFamily="34" charset="0"/>
                <a:cs typeface="Arial" panose="020B0604020202020204" pitchFamily="34" charset="0"/>
              </a:rPr>
              <a:t>39 </a:t>
            </a:r>
            <a:r>
              <a:rPr lang="en-GB" b="1" dirty="0">
                <a:latin typeface="Arial" panose="020B0604020202020204" pitchFamily="34" charset="0"/>
                <a:cs typeface="Arial" panose="020B0604020202020204" pitchFamily="34" charset="0"/>
              </a:rPr>
              <a:t>clinical specialties </a:t>
            </a:r>
            <a:r>
              <a:rPr lang="en-GB" dirty="0">
                <a:latin typeface="Arial" panose="020B0604020202020204" pitchFamily="34" charset="0"/>
                <a:cs typeface="Arial" panose="020B0604020202020204" pitchFamily="34" charset="0"/>
              </a:rPr>
              <a:t>leading to national reports for each</a:t>
            </a:r>
            <a:r>
              <a:rPr lang="en-GB" dirty="0" smtClean="0">
                <a:latin typeface="Arial" panose="020B0604020202020204" pitchFamily="34" charset="0"/>
                <a:cs typeface="Arial" panose="020B0604020202020204" pitchFamily="34" charset="0"/>
              </a:rPr>
              <a:t>.</a:t>
            </a:r>
            <a:endPar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180975" marR="0" lvl="0" indent="-180975" algn="l" defTabSz="908182" rtl="0" eaLnBrk="1" fontAlgn="auto" latinLnBrk="0" hangingPunct="1">
              <a:spcBef>
                <a:spcPts val="0"/>
              </a:spcBef>
              <a:spcAft>
                <a:spcPts val="180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Led by </a:t>
            </a:r>
            <a:r>
              <a:rPr kumimoji="0" lang="en-GB"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frontline clinicians </a:t>
            </a: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who are expert in the areas they are reviewing.</a:t>
            </a:r>
          </a:p>
          <a:p>
            <a:pPr marL="180975" marR="0" lvl="0" indent="-180975" algn="l" defTabSz="908182" rtl="0" eaLnBrk="1" fontAlgn="auto" latinLnBrk="0" hangingPunct="1">
              <a:spcBef>
                <a:spcPts val="0"/>
              </a:spcBef>
              <a:spcAft>
                <a:spcPts val="1800"/>
              </a:spcAft>
              <a:buClrTx/>
              <a:buSzTx/>
              <a:buFont typeface="Arial" panose="020B0604020202020204" pitchFamily="34" charset="0"/>
              <a:buChar char="•"/>
              <a:tabLst/>
              <a:defRPr/>
            </a:pPr>
            <a:r>
              <a:rPr kumimoji="0" lang="en-GB"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Peer to peer engagement </a:t>
            </a: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helping clinicians to identify changes that will improve care and deliver efficiencies, and to design plans to implement those changes. </a:t>
            </a:r>
          </a:p>
          <a:p>
            <a:pPr marL="180975" marR="0" lvl="0" indent="-180975" algn="l" defTabSz="908182" rtl="0" eaLnBrk="1" fontAlgn="auto" latinLnBrk="0" hangingPunct="1">
              <a:spcBef>
                <a:spcPts val="0"/>
              </a:spcBef>
              <a:spcAft>
                <a:spcPts val="180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Support across all trusts and STPs to drive </a:t>
            </a:r>
            <a:r>
              <a:rPr kumimoji="0" lang="en-GB"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locally designed improvements </a:t>
            </a: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to share best practice across the country.</a:t>
            </a:r>
          </a:p>
          <a:p>
            <a:pPr marL="180975" marR="0" lvl="0" indent="-180975" algn="l" defTabSz="908182" rtl="0" eaLnBrk="1" fontAlgn="auto" latinLnBrk="0" hangingPunct="1">
              <a:spcBef>
                <a:spcPts val="0"/>
              </a:spcBef>
              <a:spcAft>
                <a:spcPts val="180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Agreed </a:t>
            </a:r>
            <a:r>
              <a:rPr kumimoji="0" lang="en-GB"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efficiency</a:t>
            </a: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GB"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savings</a:t>
            </a:r>
            <a:r>
              <a:rPr kumimoji="0" lang="en-GB"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c.£1.4bn per year by 2020-21, starting with between £240m and £420m in 2017-18.</a:t>
            </a:r>
          </a:p>
        </p:txBody>
      </p:sp>
      <p:sp>
        <p:nvSpPr>
          <p:cNvPr id="6" name="Rounded Rectangle 5"/>
          <p:cNvSpPr/>
          <p:nvPr/>
        </p:nvSpPr>
        <p:spPr>
          <a:xfrm>
            <a:off x="568817" y="5086948"/>
            <a:ext cx="8059917" cy="8658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18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accent1">
                    <a:lumMod val="75000"/>
                  </a:schemeClr>
                </a:solidFill>
                <a:effectLst/>
                <a:uLnTx/>
                <a:uFillTx/>
                <a:latin typeface="Calibri" panose="020F0502020204030204" pitchFamily="34" charset="0"/>
                <a:ea typeface="+mn-ea"/>
                <a:cs typeface="+mn-cs"/>
              </a:rPr>
              <a:t>Tackling unwarranted variation to improve quality of patient </a:t>
            </a:r>
            <a:r>
              <a:rPr kumimoji="0" lang="en-GB" sz="2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mn-cs"/>
              </a:rPr>
              <a:t>care </a:t>
            </a:r>
            <a:r>
              <a:rPr kumimoji="0" lang="en-GB" sz="2000" b="1" i="0" u="none" strike="noStrike" kern="1200" cap="none" spc="0" normalizeH="0" baseline="0" noProof="0" dirty="0" smtClean="0">
                <a:ln>
                  <a:noFill/>
                </a:ln>
                <a:solidFill>
                  <a:schemeClr val="accent1">
                    <a:lumMod val="75000"/>
                  </a:schemeClr>
                </a:solidFill>
                <a:effectLst/>
                <a:uLnTx/>
                <a:uFillTx/>
                <a:latin typeface="Calibri" panose="020F0502020204030204" pitchFamily="34" charset="0"/>
                <a:ea typeface="+mn-ea"/>
                <a:cs typeface="+mn-cs"/>
              </a:rPr>
              <a:t>while </a:t>
            </a:r>
            <a:r>
              <a:rPr kumimoji="0" lang="en-GB" sz="2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mn-cs"/>
              </a:rPr>
              <a:t>also identifying significant savings. </a:t>
            </a:r>
          </a:p>
        </p:txBody>
      </p:sp>
    </p:spTree>
    <p:extLst>
      <p:ext uri="{BB962C8B-B14F-4D97-AF65-F5344CB8AC3E}">
        <p14:creationId xmlns:p14="http://schemas.microsoft.com/office/powerpoint/2010/main" val="3230092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4566" y="951495"/>
            <a:ext cx="2611184" cy="331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a:xfrm>
            <a:off x="352425" y="1426220"/>
            <a:ext cx="4857750" cy="206945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smtClean="0">
                <a:latin typeface="Arial" panose="020B0604020202020204" pitchFamily="34" charset="0"/>
                <a:cs typeface="Arial" panose="020B0604020202020204" pitchFamily="34" charset="0"/>
              </a:rPr>
              <a:t>“Logic clearly dictates that the </a:t>
            </a:r>
            <a:r>
              <a:rPr lang="en-US" altLang="en-US" sz="1800" b="1" dirty="0" smtClean="0">
                <a:latin typeface="Arial" panose="020B0604020202020204" pitchFamily="34" charset="0"/>
                <a:cs typeface="Arial" panose="020B0604020202020204" pitchFamily="34" charset="0"/>
              </a:rPr>
              <a:t>needs of the many outweigh the needs of the few</a:t>
            </a:r>
            <a:r>
              <a:rPr lang="en-US" altLang="en-US" sz="1800" dirty="0" smtClean="0">
                <a:latin typeface="Arial" panose="020B0604020202020204" pitchFamily="34" charset="0"/>
                <a:cs typeface="Arial" panose="020B0604020202020204" pitchFamily="34" charset="0"/>
              </a:rPr>
              <a:t>.” </a:t>
            </a:r>
            <a:br>
              <a:rPr lang="en-US" altLang="en-US" sz="1800" dirty="0" smtClean="0">
                <a:latin typeface="Arial" panose="020B0604020202020204" pitchFamily="34" charset="0"/>
                <a:cs typeface="Arial" panose="020B0604020202020204" pitchFamily="34" charset="0"/>
              </a:rPr>
            </a:br>
            <a:endParaRPr lang="en-US" altLang="en-US" sz="1800" dirty="0" smtClean="0">
              <a:latin typeface="Arial" panose="020B0604020202020204" pitchFamily="34" charset="0"/>
              <a:cs typeface="Arial" panose="020B0604020202020204" pitchFamily="34" charset="0"/>
            </a:endParaRPr>
          </a:p>
          <a:p>
            <a:r>
              <a:rPr lang="en-US" altLang="en-US" sz="1800" dirty="0" smtClean="0">
                <a:latin typeface="Arial" panose="020B0604020202020204" pitchFamily="34" charset="0"/>
                <a:cs typeface="Arial" panose="020B0604020202020204" pitchFamily="34" charset="0"/>
              </a:rPr>
              <a:t>“Or the one.”</a:t>
            </a:r>
            <a:br>
              <a:rPr lang="en-US" altLang="en-US" sz="1800" dirty="0" smtClean="0">
                <a:latin typeface="Arial" panose="020B0604020202020204" pitchFamily="34" charset="0"/>
                <a:cs typeface="Arial" panose="020B0604020202020204" pitchFamily="34" charset="0"/>
              </a:rPr>
            </a:br>
            <a:endParaRPr lang="en-US" altLang="en-US" sz="1800" dirty="0" smtClean="0">
              <a:latin typeface="Arial" panose="020B0604020202020204" pitchFamily="34" charset="0"/>
              <a:cs typeface="Arial" panose="020B0604020202020204" pitchFamily="34" charset="0"/>
            </a:endParaRPr>
          </a:p>
          <a:p>
            <a:pPr marL="0" indent="0">
              <a:buNone/>
            </a:pPr>
            <a:r>
              <a:rPr lang="en-US" altLang="en-US" sz="1800" i="1" dirty="0" smtClean="0">
                <a:latin typeface="Arial" panose="020B0604020202020204" pitchFamily="34" charset="0"/>
                <a:cs typeface="Arial" panose="020B0604020202020204" pitchFamily="34" charset="0"/>
              </a:rPr>
              <a:t>Wrath of Khan (1982), Spock &amp; Kirk</a:t>
            </a:r>
          </a:p>
        </p:txBody>
      </p:sp>
      <p:sp>
        <p:nvSpPr>
          <p:cNvPr id="7" name="Round Same Side Corner Rectangle 6"/>
          <p:cNvSpPr/>
          <p:nvPr/>
        </p:nvSpPr>
        <p:spPr>
          <a:xfrm>
            <a:off x="521208" y="4162806"/>
            <a:ext cx="8251317" cy="1851750"/>
          </a:xfrm>
          <a:prstGeom prst="round2SameRect">
            <a:avLst>
              <a:gd name="adj1" fmla="val 1280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08182" rtl="0" eaLnBrk="1" fontAlgn="auto" latinLnBrk="0" hangingPunct="1">
              <a:lnSpc>
                <a:spcPct val="100000"/>
              </a:lnSpc>
              <a:spcBef>
                <a:spcPts val="0"/>
              </a:spcBef>
              <a:spcAft>
                <a:spcPts val="0"/>
              </a:spcAft>
              <a:buClrTx/>
              <a:buSzTx/>
              <a:buFontTx/>
              <a:buNone/>
              <a:defRPr/>
            </a:pPr>
            <a:r>
              <a:rPr kumimoji="0" lang="en-GB"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Through all our efforts, local or national, we will strive to embody the ‘shoulder to shoulder’ ethos which has become GIRFT’s hallmark as we support clinicians nationwide to deliver continuous quality improvement for the benefit of their patients.</a:t>
            </a:r>
          </a:p>
          <a:p>
            <a:pPr marL="0" marR="0" lvl="0" indent="0" algn="ctr" defTabSz="90818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627125" y="5653856"/>
            <a:ext cx="8001381" cy="369332"/>
          </a:xfrm>
          <a:prstGeom prst="rect">
            <a:avLst/>
          </a:prstGeom>
        </p:spPr>
        <p:txBody>
          <a:bodyPr wrap="square">
            <a:spAutoFit/>
          </a:bodyPr>
          <a:lstStyle/>
          <a:p>
            <a:pPr algn="ctr"/>
            <a:r>
              <a:rPr lang="en-GB" dirty="0" smtClean="0"/>
              <a:t>Contact details - Liz Lingard, Hub Director </a:t>
            </a:r>
            <a:r>
              <a:rPr lang="en-GB" dirty="0" smtClean="0">
                <a:hlinkClick r:id="rId3"/>
              </a:rPr>
              <a:t>Liz.Lingard@nhs.net</a:t>
            </a:r>
            <a:endParaRPr lang="en-GB" dirty="0" smtClean="0"/>
          </a:p>
        </p:txBody>
      </p:sp>
    </p:spTree>
    <p:extLst>
      <p:ext uri="{BB962C8B-B14F-4D97-AF65-F5344CB8AC3E}">
        <p14:creationId xmlns:p14="http://schemas.microsoft.com/office/powerpoint/2010/main" val="333595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8760" y="1102861"/>
            <a:ext cx="6088566" cy="5326514"/>
          </a:xfrm>
          <a:prstGeom prst="rect">
            <a:avLst/>
          </a:prstGeom>
        </p:spPr>
      </p:pic>
      <p:sp>
        <p:nvSpPr>
          <p:cNvPr id="3" name="Title 1"/>
          <p:cNvSpPr txBox="1">
            <a:spLocks/>
          </p:cNvSpPr>
          <p:nvPr/>
        </p:nvSpPr>
        <p:spPr>
          <a:xfrm>
            <a:off x="419099" y="243388"/>
            <a:ext cx="8162925" cy="1028883"/>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400" dirty="0" smtClean="0"/>
              <a:t>GIRFT Structure</a:t>
            </a:r>
            <a:endParaRPr lang="en-US" sz="4400" dirty="0"/>
          </a:p>
        </p:txBody>
      </p:sp>
      <p:pic>
        <p:nvPicPr>
          <p:cNvPr id="5" name="Picture 4" descr="http://gettingitrightfirsttime.co.uk/wp-content/uploads/2017/06/Professor-Tim-Briggs-300x2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r="12937" b="551"/>
          <a:stretch/>
        </p:blipFill>
        <p:spPr bwMode="auto">
          <a:xfrm>
            <a:off x="685800" y="1102861"/>
            <a:ext cx="1857375" cy="1716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gettingitrightfirsttime.co.uk/wp-content/uploads/2017/06/Rob-Hurd-300x2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4789" r="15388" b="8884"/>
          <a:stretch/>
        </p:blipFill>
        <p:spPr bwMode="auto">
          <a:xfrm>
            <a:off x="686990" y="2804723"/>
            <a:ext cx="1856185" cy="16148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r="-516" b="12034"/>
          <a:stretch/>
        </p:blipFill>
        <p:spPr>
          <a:xfrm>
            <a:off x="685801" y="4423938"/>
            <a:ext cx="1876424" cy="1642149"/>
          </a:xfrm>
          <a:prstGeom prst="rect">
            <a:avLst/>
          </a:prstGeom>
        </p:spPr>
      </p:pic>
    </p:spTree>
    <p:extLst>
      <p:ext uri="{BB962C8B-B14F-4D97-AF65-F5344CB8AC3E}">
        <p14:creationId xmlns:p14="http://schemas.microsoft.com/office/powerpoint/2010/main" val="1033678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05" y="310618"/>
            <a:ext cx="8276164" cy="775073"/>
          </a:xfrm>
        </p:spPr>
        <p:txBody>
          <a:bodyPr/>
          <a:lstStyle/>
          <a:p>
            <a:r>
              <a:rPr lang="en-GB" sz="2800" b="1" dirty="0">
                <a:solidFill>
                  <a:srgbClr val="0070C0"/>
                </a:solidFill>
              </a:rPr>
              <a:t>GIRFT clinical workstream schedule</a:t>
            </a:r>
          </a:p>
        </p:txBody>
      </p:sp>
      <p:sp>
        <p:nvSpPr>
          <p:cNvPr id="9" name="TextBox 8"/>
          <p:cNvSpPr txBox="1"/>
          <p:nvPr/>
        </p:nvSpPr>
        <p:spPr>
          <a:xfrm>
            <a:off x="3055142" y="5229628"/>
            <a:ext cx="1011208" cy="893327"/>
          </a:xfrm>
          <a:prstGeom prst="ellipse">
            <a:avLst/>
          </a:prstGeom>
          <a:solidFill>
            <a:srgbClr val="002060"/>
          </a:solidFill>
        </p:spPr>
        <p:txBody>
          <a:bodyPr vert="horz" wrap="none" lIns="0" tIns="0" rIns="0" bIns="0" rtlCol="0" anchor="ctr">
            <a:noAutofit/>
          </a:bodyPr>
          <a:lstStyle/>
          <a:p>
            <a:pPr algn="ctr">
              <a:spcBef>
                <a:spcPts val="600"/>
              </a:spcBef>
            </a:pPr>
            <a:r>
              <a:rPr lang="en-GB" sz="3600" b="1" dirty="0">
                <a:solidFill>
                  <a:schemeClr val="bg1"/>
                </a:solidFill>
              </a:rPr>
              <a:t>34</a:t>
            </a:r>
          </a:p>
        </p:txBody>
      </p:sp>
      <p:sp>
        <p:nvSpPr>
          <p:cNvPr id="10" name="TextBox 9"/>
          <p:cNvSpPr txBox="1"/>
          <p:nvPr/>
        </p:nvSpPr>
        <p:spPr>
          <a:xfrm>
            <a:off x="6144686" y="5242110"/>
            <a:ext cx="1011209" cy="893327"/>
          </a:xfrm>
          <a:prstGeom prst="ellipse">
            <a:avLst/>
          </a:prstGeom>
          <a:solidFill>
            <a:schemeClr val="accent5">
              <a:lumMod val="60000"/>
              <a:lumOff val="40000"/>
            </a:schemeClr>
          </a:solidFill>
        </p:spPr>
        <p:txBody>
          <a:bodyPr vert="horz" wrap="none" lIns="0" tIns="0" rIns="0" bIns="0" rtlCol="0" anchor="ctr">
            <a:noAutofit/>
          </a:bodyPr>
          <a:lstStyle/>
          <a:p>
            <a:pPr algn="ctr"/>
            <a:r>
              <a:rPr lang="en-GB" sz="2800" b="1" dirty="0">
                <a:solidFill>
                  <a:schemeClr val="bg1"/>
                </a:solidFill>
              </a:rPr>
              <a:t>1300</a:t>
            </a:r>
          </a:p>
        </p:txBody>
      </p:sp>
      <p:sp>
        <p:nvSpPr>
          <p:cNvPr id="5" name="Rectangle 4"/>
          <p:cNvSpPr/>
          <p:nvPr/>
        </p:nvSpPr>
        <p:spPr>
          <a:xfrm>
            <a:off x="2614360" y="5919535"/>
            <a:ext cx="1775139" cy="830997"/>
          </a:xfrm>
          <a:prstGeom prst="rect">
            <a:avLst/>
          </a:prstGeom>
        </p:spPr>
        <p:txBody>
          <a:bodyPr wrap="square" anchor="ctr" anchorCtr="0">
            <a:noAutofit/>
          </a:bodyPr>
          <a:lstStyle/>
          <a:p>
            <a:pPr algn="ctr"/>
            <a:r>
              <a:rPr lang="en-GB" sz="1200" dirty="0">
                <a:latin typeface="Arial" panose="020B0604020202020204" pitchFamily="34" charset="0"/>
                <a:cs typeface="Arial" panose="020B0604020202020204" pitchFamily="34" charset="0"/>
              </a:rPr>
              <a:t>Clinical work streams are already underway </a:t>
            </a:r>
          </a:p>
        </p:txBody>
      </p:sp>
      <p:sp>
        <p:nvSpPr>
          <p:cNvPr id="13" name="Rectangle 12"/>
          <p:cNvSpPr/>
          <p:nvPr/>
        </p:nvSpPr>
        <p:spPr>
          <a:xfrm>
            <a:off x="5876519" y="6041498"/>
            <a:ext cx="1613140" cy="621279"/>
          </a:xfrm>
          <a:prstGeom prst="rect">
            <a:avLst/>
          </a:prstGeom>
        </p:spPr>
        <p:txBody>
          <a:bodyPr wrap="square" anchor="ctr" anchorCtr="0">
            <a:noAutofit/>
          </a:bodyPr>
          <a:lstStyle/>
          <a:p>
            <a:pPr algn="ctr"/>
            <a:r>
              <a:rPr lang="en-GB" sz="1200" dirty="0">
                <a:latin typeface="Arial" panose="020B0604020202020204" pitchFamily="34" charset="0"/>
                <a:cs typeface="Arial" panose="020B0604020202020204" pitchFamily="34" charset="0"/>
              </a:rPr>
              <a:t>Clinical Lead visits already completed</a:t>
            </a:r>
          </a:p>
        </p:txBody>
      </p:sp>
      <p:sp>
        <p:nvSpPr>
          <p:cNvPr id="14" name="TextBox 13"/>
          <p:cNvSpPr txBox="1"/>
          <p:nvPr/>
        </p:nvSpPr>
        <p:spPr>
          <a:xfrm>
            <a:off x="7603821" y="5269850"/>
            <a:ext cx="952094" cy="837845"/>
          </a:xfrm>
          <a:prstGeom prst="ellipse">
            <a:avLst/>
          </a:prstGeom>
          <a:solidFill>
            <a:srgbClr val="00B0F0"/>
          </a:solidFill>
          <a:ln>
            <a:solidFill>
              <a:srgbClr val="00B0F0"/>
            </a:solidFill>
          </a:ln>
        </p:spPr>
        <p:txBody>
          <a:bodyPr vert="horz" wrap="none" lIns="0" tIns="0" rIns="0" bIns="0" rtlCol="0" anchor="ctr">
            <a:noAutofit/>
          </a:bodyPr>
          <a:lstStyle/>
          <a:p>
            <a:pPr algn="ctr"/>
            <a:r>
              <a:rPr lang="en-GB" sz="3600" b="1" dirty="0">
                <a:solidFill>
                  <a:schemeClr val="bg1"/>
                </a:solidFill>
              </a:rPr>
              <a:t>5</a:t>
            </a:r>
          </a:p>
        </p:txBody>
      </p:sp>
      <p:sp>
        <p:nvSpPr>
          <p:cNvPr id="15" name="Rectangle 14"/>
          <p:cNvSpPr/>
          <p:nvPr/>
        </p:nvSpPr>
        <p:spPr>
          <a:xfrm>
            <a:off x="7352570" y="5936638"/>
            <a:ext cx="1454597" cy="830997"/>
          </a:xfrm>
          <a:prstGeom prst="rect">
            <a:avLst/>
          </a:prstGeom>
        </p:spPr>
        <p:txBody>
          <a:bodyPr wrap="square" anchor="ctr" anchorCtr="0">
            <a:noAutofit/>
          </a:bodyPr>
          <a:lstStyle/>
          <a:p>
            <a:pPr algn="ctr"/>
            <a:r>
              <a:rPr lang="en-GB" sz="1200" dirty="0">
                <a:latin typeface="Arial" panose="020B0604020202020204" pitchFamily="34" charset="0"/>
                <a:cs typeface="Arial" panose="020B0604020202020204" pitchFamily="34" charset="0"/>
              </a:rPr>
              <a:t>Workstreams yet to start </a:t>
            </a:r>
          </a:p>
        </p:txBody>
      </p:sp>
      <p:pic>
        <p:nvPicPr>
          <p:cNvPr id="8" name="Picture 7">
            <a:extLst>
              <a:ext uri="{FF2B5EF4-FFF2-40B4-BE49-F238E27FC236}">
                <a16:creationId xmlns:a16="http://schemas.microsoft.com/office/drawing/2014/main" id="{C0E3E9FC-CF34-4085-842D-71D8DDB06ACA}"/>
              </a:ext>
            </a:extLst>
          </p:cNvPr>
          <p:cNvPicPr>
            <a:picLocks noChangeAspect="1"/>
          </p:cNvPicPr>
          <p:nvPr/>
        </p:nvPicPr>
        <p:blipFill>
          <a:blip r:embed="rId2"/>
          <a:stretch>
            <a:fillRect/>
          </a:stretch>
        </p:blipFill>
        <p:spPr>
          <a:xfrm>
            <a:off x="119258" y="853335"/>
            <a:ext cx="8749542" cy="4342991"/>
          </a:xfrm>
          <a:prstGeom prst="rect">
            <a:avLst/>
          </a:prstGeom>
        </p:spPr>
      </p:pic>
      <p:sp>
        <p:nvSpPr>
          <p:cNvPr id="16" name="TextBox 15">
            <a:extLst>
              <a:ext uri="{FF2B5EF4-FFF2-40B4-BE49-F238E27FC236}">
                <a16:creationId xmlns:a16="http://schemas.microsoft.com/office/drawing/2014/main" id="{43034C2F-674F-45BC-9F2F-E0FF4FE7F95C}"/>
              </a:ext>
            </a:extLst>
          </p:cNvPr>
          <p:cNvSpPr txBox="1"/>
          <p:nvPr/>
        </p:nvSpPr>
        <p:spPr>
          <a:xfrm>
            <a:off x="4608147" y="5242110"/>
            <a:ext cx="1011209" cy="893327"/>
          </a:xfrm>
          <a:prstGeom prst="ellipse">
            <a:avLst/>
          </a:prstGeom>
          <a:solidFill>
            <a:srgbClr val="0070C0"/>
          </a:solidFill>
        </p:spPr>
        <p:txBody>
          <a:bodyPr vert="horz" wrap="none" lIns="0" tIns="0" rIns="0" bIns="0" rtlCol="0" anchor="ctr">
            <a:noAutofit/>
          </a:bodyPr>
          <a:lstStyle/>
          <a:p>
            <a:pPr algn="ctr"/>
            <a:r>
              <a:rPr lang="en-GB" sz="2800" b="1" dirty="0">
                <a:solidFill>
                  <a:schemeClr val="bg1"/>
                </a:solidFill>
              </a:rPr>
              <a:t>17</a:t>
            </a:r>
          </a:p>
        </p:txBody>
      </p:sp>
      <p:sp>
        <p:nvSpPr>
          <p:cNvPr id="17" name="Rectangle 16">
            <a:extLst>
              <a:ext uri="{FF2B5EF4-FFF2-40B4-BE49-F238E27FC236}">
                <a16:creationId xmlns:a16="http://schemas.microsoft.com/office/drawing/2014/main" id="{C8EEA306-BE31-4F53-9D50-43FAD67E2365}"/>
              </a:ext>
            </a:extLst>
          </p:cNvPr>
          <p:cNvSpPr/>
          <p:nvPr/>
        </p:nvSpPr>
        <p:spPr>
          <a:xfrm>
            <a:off x="4334871" y="6024395"/>
            <a:ext cx="1613140" cy="621279"/>
          </a:xfrm>
          <a:prstGeom prst="rect">
            <a:avLst/>
          </a:prstGeom>
        </p:spPr>
        <p:txBody>
          <a:bodyPr wrap="square" anchor="ctr" anchorCtr="0">
            <a:noAutofit/>
          </a:bodyPr>
          <a:lstStyle/>
          <a:p>
            <a:pPr algn="ctr"/>
            <a:r>
              <a:rPr lang="en-GB" sz="1200" dirty="0">
                <a:latin typeface="Arial" panose="020B0604020202020204" pitchFamily="34" charset="0"/>
                <a:cs typeface="Arial" panose="020B0604020202020204" pitchFamily="34" charset="0"/>
              </a:rPr>
              <a:t>Clinical workstreams visiting trusts</a:t>
            </a:r>
          </a:p>
        </p:txBody>
      </p:sp>
    </p:spTree>
    <p:extLst>
      <p:ext uri="{BB962C8B-B14F-4D97-AF65-F5344CB8AC3E}">
        <p14:creationId xmlns:p14="http://schemas.microsoft.com/office/powerpoint/2010/main" val="421459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1517" y="229631"/>
            <a:ext cx="8524659" cy="737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70C0"/>
                </a:solidFill>
                <a:latin typeface="Arial" panose="020B0604020202020204" pitchFamily="34" charset="0"/>
                <a:cs typeface="Arial" panose="020B0604020202020204" pitchFamily="34" charset="0"/>
              </a:rPr>
              <a:t>Additional support offers</a:t>
            </a:r>
          </a:p>
        </p:txBody>
      </p:sp>
      <p:pic>
        <p:nvPicPr>
          <p:cNvPr id="8" name="Picture 7"/>
          <p:cNvPicPr>
            <a:picLocks noChangeAspect="1"/>
          </p:cNvPicPr>
          <p:nvPr/>
        </p:nvPicPr>
        <p:blipFill>
          <a:blip r:embed="rId2"/>
          <a:stretch>
            <a:fillRect/>
          </a:stretch>
        </p:blipFill>
        <p:spPr>
          <a:xfrm>
            <a:off x="308016" y="1285064"/>
            <a:ext cx="8555681" cy="1070674"/>
          </a:xfrm>
          <a:prstGeom prst="rect">
            <a:avLst/>
          </a:prstGeom>
        </p:spPr>
      </p:pic>
      <p:sp>
        <p:nvSpPr>
          <p:cNvPr id="9" name="Content Placeholder 2"/>
          <p:cNvSpPr txBox="1">
            <a:spLocks/>
          </p:cNvSpPr>
          <p:nvPr/>
        </p:nvSpPr>
        <p:spPr>
          <a:xfrm>
            <a:off x="301517" y="921248"/>
            <a:ext cx="8229601" cy="432815"/>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GB" sz="1200" dirty="0">
                <a:solidFill>
                  <a:srgbClr val="212121"/>
                </a:solidFill>
                <a:latin typeface="Arial" panose="020B0604020202020204" pitchFamily="34" charset="0"/>
                <a:ea typeface="Times New Roman" panose="02020603050405020304" pitchFamily="18" charset="0"/>
                <a:cs typeface="Arial" panose="020B0604020202020204" pitchFamily="34" charset="0"/>
              </a:rPr>
              <a:t>Trusts can benefit from support by GIRFT regional teams in a number of cross-cutting areas, including: </a:t>
            </a:r>
          </a:p>
        </p:txBody>
      </p:sp>
      <p:sp>
        <p:nvSpPr>
          <p:cNvPr id="2" name="Oval 1">
            <a:extLst>
              <a:ext uri="{FF2B5EF4-FFF2-40B4-BE49-F238E27FC236}">
                <a16:creationId xmlns:a16="http://schemas.microsoft.com/office/drawing/2014/main" id="{48E5DE09-7FCB-4887-8A20-C8D406CB3A9F}"/>
              </a:ext>
            </a:extLst>
          </p:cNvPr>
          <p:cNvSpPr/>
          <p:nvPr/>
        </p:nvSpPr>
        <p:spPr>
          <a:xfrm>
            <a:off x="308016" y="2457890"/>
            <a:ext cx="1129815" cy="1070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288000"/>
            <a:r>
              <a:rPr lang="en-GB" dirty="0"/>
              <a:t>Nursing</a:t>
            </a:r>
          </a:p>
        </p:txBody>
      </p:sp>
      <p:sp>
        <p:nvSpPr>
          <p:cNvPr id="7" name="TextBox 6">
            <a:extLst>
              <a:ext uri="{FF2B5EF4-FFF2-40B4-BE49-F238E27FC236}">
                <a16:creationId xmlns:a16="http://schemas.microsoft.com/office/drawing/2014/main" id="{D3381914-F30C-4E04-85AB-7412C8F6807F}"/>
              </a:ext>
            </a:extLst>
          </p:cNvPr>
          <p:cNvSpPr txBox="1"/>
          <p:nvPr/>
        </p:nvSpPr>
        <p:spPr>
          <a:xfrm>
            <a:off x="953965" y="4631918"/>
            <a:ext cx="949569" cy="369332"/>
          </a:xfrm>
          <a:prstGeom prst="rect">
            <a:avLst/>
          </a:prstGeom>
          <a:noFill/>
        </p:spPr>
        <p:txBody>
          <a:bodyPr wrap="square" rtlCol="0">
            <a:spAutoFit/>
          </a:bodyPr>
          <a:lstStyle/>
          <a:p>
            <a:r>
              <a:rPr lang="en-GB" dirty="0">
                <a:solidFill>
                  <a:schemeClr val="bg1"/>
                </a:solidFill>
              </a:rPr>
              <a:t>Nursing</a:t>
            </a:r>
          </a:p>
        </p:txBody>
      </p:sp>
      <p:sp>
        <p:nvSpPr>
          <p:cNvPr id="10" name="Rectangle 9">
            <a:extLst>
              <a:ext uri="{FF2B5EF4-FFF2-40B4-BE49-F238E27FC236}">
                <a16:creationId xmlns:a16="http://schemas.microsoft.com/office/drawing/2014/main" id="{415A09E5-30B6-464A-86FB-1033436AB877}"/>
              </a:ext>
            </a:extLst>
          </p:cNvPr>
          <p:cNvSpPr/>
          <p:nvPr/>
        </p:nvSpPr>
        <p:spPr>
          <a:xfrm>
            <a:off x="278208" y="4918025"/>
            <a:ext cx="5013196" cy="882806"/>
          </a:xfrm>
          <a:prstGeom prst="rect">
            <a:avLst/>
          </a:prstGeom>
        </p:spPr>
        <p:txBody>
          <a:bodyPr wrap="square">
            <a:spAutoFit/>
          </a:bodyPr>
          <a:lstStyle/>
          <a:p>
            <a:pPr>
              <a:lnSpc>
                <a:spcPct val="107000"/>
              </a:lnSpc>
            </a:pPr>
            <a:r>
              <a:rPr lang="en-GB" sz="1200" b="1" dirty="0">
                <a:latin typeface="Arial" panose="020B0604020202020204" pitchFamily="34" charset="0"/>
                <a:cs typeface="Arial" panose="020B0604020202020204" pitchFamily="34" charset="0"/>
              </a:rPr>
              <a:t>Strategic barriers or issues</a:t>
            </a:r>
          </a:p>
          <a:p>
            <a:pPr>
              <a:lnSpc>
                <a:spcPct val="107000"/>
              </a:lnSpc>
              <a:spcAft>
                <a:spcPts val="800"/>
              </a:spcAft>
            </a:pPr>
            <a:r>
              <a:rPr lang="en-GB" sz="1200" dirty="0">
                <a:solidFill>
                  <a:srgbClr val="212121"/>
                </a:solidFill>
                <a:latin typeface="Arial" panose="020B0604020202020204" pitchFamily="34" charset="0"/>
                <a:ea typeface="Calibri" panose="020F0502020204030204" pitchFamily="34" charset="0"/>
                <a:cs typeface="Arial" panose="020B0604020202020204" pitchFamily="34" charset="0"/>
              </a:rPr>
              <a:t>Strategic </a:t>
            </a:r>
            <a:r>
              <a:rPr lang="en-GB"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barriers</a:t>
            </a:r>
            <a:r>
              <a:rPr lang="en-GB"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a:t>
            </a:r>
            <a:r>
              <a:rPr lang="en-GB"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issues </a:t>
            </a:r>
            <a:r>
              <a:rPr lang="en-GB" sz="1200" dirty="0">
                <a:solidFill>
                  <a:srgbClr val="212121"/>
                </a:solidFill>
                <a:latin typeface="Arial" panose="020B0604020202020204" pitchFamily="34" charset="0"/>
                <a:ea typeface="Calibri" panose="020F0502020204030204" pitchFamily="34" charset="0"/>
                <a:cs typeface="Arial" panose="020B0604020202020204" pitchFamily="34" charset="0"/>
              </a:rPr>
              <a:t>to implementation of GIRFT recommendations </a:t>
            </a:r>
            <a:r>
              <a:rPr lang="en-GB"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are raised </a:t>
            </a:r>
            <a:r>
              <a:rPr lang="en-GB" sz="1200" dirty="0">
                <a:solidFill>
                  <a:srgbClr val="212121"/>
                </a:solidFill>
                <a:latin typeface="Arial" panose="020B0604020202020204" pitchFamily="34" charset="0"/>
                <a:ea typeface="Calibri" panose="020F0502020204030204" pitchFamily="34" charset="0"/>
                <a:cs typeface="Arial" panose="020B0604020202020204" pitchFamily="34" charset="0"/>
              </a:rPr>
              <a:t>with </a:t>
            </a:r>
            <a:r>
              <a:rPr lang="en-GB"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regional hub directors. </a:t>
            </a:r>
            <a:r>
              <a:rPr lang="en-GB" sz="1200" dirty="0">
                <a:solidFill>
                  <a:srgbClr val="212121"/>
                </a:solidFill>
                <a:latin typeface="Arial" panose="020B0604020202020204" pitchFamily="34" charset="0"/>
                <a:ea typeface="Calibri" panose="020F0502020204030204" pitchFamily="34" charset="0"/>
                <a:cs typeface="Arial" panose="020B0604020202020204" pitchFamily="34" charset="0"/>
              </a:rPr>
              <a:t>The regional hub and GIRFT national team </a:t>
            </a:r>
            <a:r>
              <a:rPr lang="en-GB"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assist </a:t>
            </a:r>
            <a:r>
              <a:rPr lang="en-GB" sz="1200" dirty="0">
                <a:solidFill>
                  <a:srgbClr val="212121"/>
                </a:solidFill>
                <a:latin typeface="Arial" panose="020B0604020202020204" pitchFamily="34" charset="0"/>
                <a:ea typeface="Calibri" panose="020F0502020204030204" pitchFamily="34" charset="0"/>
                <a:cs typeface="Arial" panose="020B0604020202020204" pitchFamily="34" charset="0"/>
              </a:rPr>
              <a:t>in work to mitigate these barriers. </a:t>
            </a:r>
          </a:p>
        </p:txBody>
      </p:sp>
      <p:sp>
        <p:nvSpPr>
          <p:cNvPr id="11" name="Oval 10">
            <a:extLst>
              <a:ext uri="{FF2B5EF4-FFF2-40B4-BE49-F238E27FC236}">
                <a16:creationId xmlns:a16="http://schemas.microsoft.com/office/drawing/2014/main" id="{CE10AD0B-6C48-4511-A338-44607DEE2A83}"/>
              </a:ext>
            </a:extLst>
          </p:cNvPr>
          <p:cNvSpPr/>
          <p:nvPr/>
        </p:nvSpPr>
        <p:spPr>
          <a:xfrm>
            <a:off x="1553150" y="2487848"/>
            <a:ext cx="1149318" cy="10706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8000"/>
            <a:r>
              <a:rPr lang="en-GB" dirty="0"/>
              <a:t>AHPs</a:t>
            </a:r>
          </a:p>
        </p:txBody>
      </p:sp>
      <p:sp>
        <p:nvSpPr>
          <p:cNvPr id="12" name="Oval 11">
            <a:extLst>
              <a:ext uri="{FF2B5EF4-FFF2-40B4-BE49-F238E27FC236}">
                <a16:creationId xmlns:a16="http://schemas.microsoft.com/office/drawing/2014/main" id="{C618C556-DC11-4CC2-8180-C4CA907B2FE9}"/>
              </a:ext>
            </a:extLst>
          </p:cNvPr>
          <p:cNvSpPr/>
          <p:nvPr/>
        </p:nvSpPr>
        <p:spPr>
          <a:xfrm>
            <a:off x="2837200" y="2473469"/>
            <a:ext cx="1149318" cy="1099431"/>
          </a:xfrm>
          <a:prstGeom prst="ellipse">
            <a:avLst/>
          </a:prstGeom>
          <a:solidFill>
            <a:srgbClr val="A8D6EA"/>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ormAutofit/>
          </a:bodyPr>
          <a:lstStyle/>
          <a:p>
            <a:pPr algn="ctr" defTabSz="288000"/>
            <a:endParaRPr lang="en-GB" sz="1400" dirty="0"/>
          </a:p>
        </p:txBody>
      </p:sp>
      <p:sp>
        <p:nvSpPr>
          <p:cNvPr id="13" name="Oval 12">
            <a:extLst>
              <a:ext uri="{FF2B5EF4-FFF2-40B4-BE49-F238E27FC236}">
                <a16:creationId xmlns:a16="http://schemas.microsoft.com/office/drawing/2014/main" id="{43AB7992-E209-4360-8363-C068BA86347C}"/>
              </a:ext>
            </a:extLst>
          </p:cNvPr>
          <p:cNvSpPr/>
          <p:nvPr/>
        </p:nvSpPr>
        <p:spPr>
          <a:xfrm>
            <a:off x="4095914" y="2477947"/>
            <a:ext cx="1113886" cy="109495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8000"/>
            <a:endParaRPr lang="en-GB" sz="1600" dirty="0"/>
          </a:p>
        </p:txBody>
      </p:sp>
      <p:sp>
        <p:nvSpPr>
          <p:cNvPr id="14" name="Oval 13">
            <a:extLst>
              <a:ext uri="{FF2B5EF4-FFF2-40B4-BE49-F238E27FC236}">
                <a16:creationId xmlns:a16="http://schemas.microsoft.com/office/drawing/2014/main" id="{EBFFE826-DEB0-46B0-9916-55818FC2DFFC}"/>
              </a:ext>
            </a:extLst>
          </p:cNvPr>
          <p:cNvSpPr/>
          <p:nvPr/>
        </p:nvSpPr>
        <p:spPr>
          <a:xfrm>
            <a:off x="5321212" y="2523300"/>
            <a:ext cx="1149317" cy="1099431"/>
          </a:xfrm>
          <a:prstGeom prst="ellipse">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8000"/>
            <a:endParaRPr lang="en-GB" sz="1600" dirty="0"/>
          </a:p>
        </p:txBody>
      </p:sp>
      <p:sp>
        <p:nvSpPr>
          <p:cNvPr id="15" name="Oval 14">
            <a:extLst>
              <a:ext uri="{FF2B5EF4-FFF2-40B4-BE49-F238E27FC236}">
                <a16:creationId xmlns:a16="http://schemas.microsoft.com/office/drawing/2014/main" id="{E0C93578-DE4F-42C2-B19D-6557C2016885}"/>
              </a:ext>
            </a:extLst>
          </p:cNvPr>
          <p:cNvSpPr/>
          <p:nvPr/>
        </p:nvSpPr>
        <p:spPr>
          <a:xfrm>
            <a:off x="6558304" y="2523300"/>
            <a:ext cx="1181166" cy="111943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8000"/>
            <a:endParaRPr lang="en-GB" sz="1600" dirty="0"/>
          </a:p>
        </p:txBody>
      </p:sp>
      <p:sp>
        <p:nvSpPr>
          <p:cNvPr id="16" name="TextBox 15">
            <a:extLst>
              <a:ext uri="{FF2B5EF4-FFF2-40B4-BE49-F238E27FC236}">
                <a16:creationId xmlns:a16="http://schemas.microsoft.com/office/drawing/2014/main" id="{5A7D0BE5-414F-4877-A494-FA8D8CA0568F}"/>
              </a:ext>
            </a:extLst>
          </p:cNvPr>
          <p:cNvSpPr txBox="1"/>
          <p:nvPr/>
        </p:nvSpPr>
        <p:spPr>
          <a:xfrm>
            <a:off x="2827310" y="2819100"/>
            <a:ext cx="1272776" cy="338554"/>
          </a:xfrm>
          <a:prstGeom prst="rect">
            <a:avLst/>
          </a:prstGeom>
          <a:noFill/>
        </p:spPr>
        <p:txBody>
          <a:bodyPr wrap="square" rtlCol="0">
            <a:spAutoFit/>
          </a:bodyPr>
          <a:lstStyle/>
          <a:p>
            <a:r>
              <a:rPr lang="en-GB" sz="1600" b="1" dirty="0">
                <a:solidFill>
                  <a:schemeClr val="bg1"/>
                </a:solidFill>
              </a:rPr>
              <a:t>Governance</a:t>
            </a:r>
          </a:p>
        </p:txBody>
      </p:sp>
      <p:sp>
        <p:nvSpPr>
          <p:cNvPr id="17" name="TextBox 16">
            <a:extLst>
              <a:ext uri="{FF2B5EF4-FFF2-40B4-BE49-F238E27FC236}">
                <a16:creationId xmlns:a16="http://schemas.microsoft.com/office/drawing/2014/main" id="{9142BD2B-A2ED-4E4B-AE1C-E8F5A36BDDF5}"/>
              </a:ext>
            </a:extLst>
          </p:cNvPr>
          <p:cNvSpPr txBox="1"/>
          <p:nvPr/>
        </p:nvSpPr>
        <p:spPr>
          <a:xfrm>
            <a:off x="4247405" y="2593395"/>
            <a:ext cx="1043999" cy="923330"/>
          </a:xfrm>
          <a:prstGeom prst="rect">
            <a:avLst/>
          </a:prstGeom>
          <a:noFill/>
        </p:spPr>
        <p:txBody>
          <a:bodyPr wrap="square" rtlCol="0">
            <a:spAutoFit/>
          </a:bodyPr>
          <a:lstStyle/>
          <a:p>
            <a:r>
              <a:rPr lang="en-GB" b="1" dirty="0">
                <a:solidFill>
                  <a:schemeClr val="bg1"/>
                </a:solidFill>
              </a:rPr>
              <a:t>Good Practice</a:t>
            </a:r>
          </a:p>
          <a:p>
            <a:r>
              <a:rPr lang="en-GB" b="1" dirty="0">
                <a:solidFill>
                  <a:schemeClr val="bg1"/>
                </a:solidFill>
              </a:rPr>
              <a:t>Guide</a:t>
            </a:r>
          </a:p>
        </p:txBody>
      </p:sp>
      <p:sp>
        <p:nvSpPr>
          <p:cNvPr id="18" name="TextBox 17">
            <a:extLst>
              <a:ext uri="{FF2B5EF4-FFF2-40B4-BE49-F238E27FC236}">
                <a16:creationId xmlns:a16="http://schemas.microsoft.com/office/drawing/2014/main" id="{75B6F0AC-384C-4832-8EB8-EE1BA8F97561}"/>
              </a:ext>
            </a:extLst>
          </p:cNvPr>
          <p:cNvSpPr txBox="1"/>
          <p:nvPr/>
        </p:nvSpPr>
        <p:spPr>
          <a:xfrm>
            <a:off x="5451800" y="2580101"/>
            <a:ext cx="1062932" cy="861774"/>
          </a:xfrm>
          <a:prstGeom prst="rect">
            <a:avLst/>
          </a:prstGeom>
          <a:noFill/>
        </p:spPr>
        <p:txBody>
          <a:bodyPr wrap="square" rtlCol="0">
            <a:spAutoFit/>
          </a:bodyPr>
          <a:lstStyle/>
          <a:p>
            <a:r>
              <a:rPr lang="en-GB" sz="1600" b="1" dirty="0">
                <a:solidFill>
                  <a:schemeClr val="bg1"/>
                </a:solidFill>
              </a:rPr>
              <a:t>Clinical Service Redesign</a:t>
            </a:r>
            <a:endParaRPr lang="en-GB" sz="1100" b="1" dirty="0">
              <a:solidFill>
                <a:schemeClr val="bg1"/>
              </a:solidFill>
            </a:endParaRPr>
          </a:p>
        </p:txBody>
      </p:sp>
      <p:sp>
        <p:nvSpPr>
          <p:cNvPr id="19" name="TextBox 18">
            <a:extLst>
              <a:ext uri="{FF2B5EF4-FFF2-40B4-BE49-F238E27FC236}">
                <a16:creationId xmlns:a16="http://schemas.microsoft.com/office/drawing/2014/main" id="{FF7089B6-20C6-42BF-8C5E-DF2B5DADD622}"/>
              </a:ext>
            </a:extLst>
          </p:cNvPr>
          <p:cNvSpPr txBox="1"/>
          <p:nvPr/>
        </p:nvSpPr>
        <p:spPr>
          <a:xfrm>
            <a:off x="6645320" y="2800816"/>
            <a:ext cx="1062932" cy="584775"/>
          </a:xfrm>
          <a:prstGeom prst="rect">
            <a:avLst/>
          </a:prstGeom>
          <a:noFill/>
        </p:spPr>
        <p:txBody>
          <a:bodyPr wrap="square" rtlCol="0">
            <a:spAutoFit/>
          </a:bodyPr>
          <a:lstStyle/>
          <a:p>
            <a:r>
              <a:rPr lang="en-GB" sz="1600" b="1" dirty="0">
                <a:solidFill>
                  <a:schemeClr val="bg1"/>
                </a:solidFill>
              </a:rPr>
              <a:t>Theatres utilisation</a:t>
            </a:r>
            <a:endParaRPr lang="en-GB" sz="1100" b="1" dirty="0">
              <a:solidFill>
                <a:schemeClr val="bg1"/>
              </a:solidFill>
            </a:endParaRPr>
          </a:p>
        </p:txBody>
      </p:sp>
      <p:sp>
        <p:nvSpPr>
          <p:cNvPr id="20" name="Oval 19">
            <a:extLst>
              <a:ext uri="{FF2B5EF4-FFF2-40B4-BE49-F238E27FC236}">
                <a16:creationId xmlns:a16="http://schemas.microsoft.com/office/drawing/2014/main" id="{9EE513A9-2DB0-4522-9F77-B4B10E4E856F}"/>
              </a:ext>
            </a:extLst>
          </p:cNvPr>
          <p:cNvSpPr/>
          <p:nvPr/>
        </p:nvSpPr>
        <p:spPr>
          <a:xfrm>
            <a:off x="7847546" y="2559431"/>
            <a:ext cx="1149318" cy="109943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ormAutofit/>
          </a:bodyPr>
          <a:lstStyle/>
          <a:p>
            <a:pPr algn="ctr" defTabSz="288000"/>
            <a:endParaRPr lang="en-GB" sz="1400" dirty="0"/>
          </a:p>
        </p:txBody>
      </p:sp>
      <p:sp>
        <p:nvSpPr>
          <p:cNvPr id="21" name="TextBox 20">
            <a:extLst>
              <a:ext uri="{FF2B5EF4-FFF2-40B4-BE49-F238E27FC236}">
                <a16:creationId xmlns:a16="http://schemas.microsoft.com/office/drawing/2014/main" id="{C70C1CDB-DF5D-4089-843A-432AB45F3B51}"/>
              </a:ext>
            </a:extLst>
          </p:cNvPr>
          <p:cNvSpPr txBox="1"/>
          <p:nvPr/>
        </p:nvSpPr>
        <p:spPr>
          <a:xfrm>
            <a:off x="7826486" y="2920969"/>
            <a:ext cx="1272776" cy="338554"/>
          </a:xfrm>
          <a:prstGeom prst="rect">
            <a:avLst/>
          </a:prstGeom>
          <a:noFill/>
        </p:spPr>
        <p:txBody>
          <a:bodyPr wrap="square" rtlCol="0">
            <a:spAutoFit/>
          </a:bodyPr>
          <a:lstStyle/>
          <a:p>
            <a:r>
              <a:rPr lang="en-GB" sz="1600" b="1" dirty="0">
                <a:solidFill>
                  <a:schemeClr val="bg1"/>
                </a:solidFill>
              </a:rPr>
              <a:t>Patient Flow</a:t>
            </a:r>
          </a:p>
        </p:txBody>
      </p:sp>
      <p:pic>
        <p:nvPicPr>
          <p:cNvPr id="22" name="Picture 21">
            <a:extLst>
              <a:ext uri="{FF2B5EF4-FFF2-40B4-BE49-F238E27FC236}">
                <a16:creationId xmlns:a16="http://schemas.microsoft.com/office/drawing/2014/main" id="{D1D001CC-8C14-44D6-B65D-0F23978B372C}"/>
              </a:ext>
            </a:extLst>
          </p:cNvPr>
          <p:cNvPicPr>
            <a:picLocks noChangeAspect="1"/>
          </p:cNvPicPr>
          <p:nvPr/>
        </p:nvPicPr>
        <p:blipFill>
          <a:blip r:embed="rId3"/>
          <a:stretch>
            <a:fillRect/>
          </a:stretch>
        </p:blipFill>
        <p:spPr>
          <a:xfrm>
            <a:off x="5431895" y="3747145"/>
            <a:ext cx="2258985" cy="1774363"/>
          </a:xfrm>
          <a:prstGeom prst="rect">
            <a:avLst/>
          </a:prstGeom>
        </p:spPr>
      </p:pic>
      <p:sp>
        <p:nvSpPr>
          <p:cNvPr id="23" name="TextBox 22">
            <a:extLst>
              <a:ext uri="{FF2B5EF4-FFF2-40B4-BE49-F238E27FC236}">
                <a16:creationId xmlns:a16="http://schemas.microsoft.com/office/drawing/2014/main" id="{657052FC-B19F-43B3-8222-BA8EC0F23C72}"/>
              </a:ext>
            </a:extLst>
          </p:cNvPr>
          <p:cNvSpPr txBox="1"/>
          <p:nvPr/>
        </p:nvSpPr>
        <p:spPr>
          <a:xfrm>
            <a:off x="308016" y="3967264"/>
            <a:ext cx="4909938" cy="882806"/>
          </a:xfrm>
          <a:prstGeom prst="rect">
            <a:avLst/>
          </a:prstGeom>
          <a:noFill/>
        </p:spPr>
        <p:txBody>
          <a:bodyPr wrap="square" rtlCol="0">
            <a:spAutoFit/>
          </a:bodyPr>
          <a:lstStyle/>
          <a:p>
            <a:pPr>
              <a:lnSpc>
                <a:spcPct val="107000"/>
              </a:lnSpc>
            </a:pPr>
            <a:r>
              <a:rPr lang="en-GB" sz="1200" b="1" dirty="0" smtClean="0">
                <a:latin typeface="Arial" panose="020B0604020202020204" pitchFamily="34" charset="0"/>
                <a:cs typeface="Arial" panose="020B0604020202020204" pitchFamily="34" charset="0"/>
              </a:rPr>
              <a:t>Good </a:t>
            </a:r>
            <a:r>
              <a:rPr lang="en-GB" sz="1200" b="1" dirty="0">
                <a:latin typeface="Arial" panose="020B0604020202020204" pitchFamily="34" charset="0"/>
                <a:cs typeface="Arial" panose="020B0604020202020204" pitchFamily="34" charset="0"/>
              </a:rPr>
              <a:t>practice</a:t>
            </a:r>
          </a:p>
          <a:p>
            <a:pPr>
              <a:lnSpc>
                <a:spcPct val="107000"/>
              </a:lnSpc>
              <a:spcAft>
                <a:spcPts val="800"/>
              </a:spcAft>
            </a:pPr>
            <a:r>
              <a:rPr lang="en-GB" sz="1200" dirty="0">
                <a:solidFill>
                  <a:srgbClr val="212121"/>
                </a:solidFill>
                <a:latin typeface="Arial" panose="020B0604020202020204" pitchFamily="34" charset="0"/>
                <a:ea typeface="Calibri" panose="020F0502020204030204" pitchFamily="34" charset="0"/>
                <a:cs typeface="Arial" panose="020B0604020202020204" pitchFamily="34" charset="0"/>
              </a:rPr>
              <a:t>Good practice examples are being captured locally and circulated nationally so that all trusts to benefit e.g. the Aug 2018 Getting It Right in Emergency Care Guide.  </a:t>
            </a:r>
            <a:endParaRPr lang="en-GB" sz="1200" dirty="0">
              <a:latin typeface="Arial" panose="020B060402020202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01C0CC0F-16FE-4321-9537-85C160D9210E}"/>
              </a:ext>
            </a:extLst>
          </p:cNvPr>
          <p:cNvPicPr>
            <a:picLocks noChangeAspect="1"/>
          </p:cNvPicPr>
          <p:nvPr/>
        </p:nvPicPr>
        <p:blipFill>
          <a:blip r:embed="rId4"/>
          <a:stretch>
            <a:fillRect/>
          </a:stretch>
        </p:blipFill>
        <p:spPr>
          <a:xfrm>
            <a:off x="6823521" y="4918025"/>
            <a:ext cx="2074817" cy="1629705"/>
          </a:xfrm>
          <a:prstGeom prst="rect">
            <a:avLst/>
          </a:prstGeom>
        </p:spPr>
      </p:pic>
    </p:spTree>
    <p:extLst>
      <p:ext uri="{BB962C8B-B14F-4D97-AF65-F5344CB8AC3E}">
        <p14:creationId xmlns:p14="http://schemas.microsoft.com/office/powerpoint/2010/main" val="858663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81" y="267928"/>
            <a:ext cx="8157567" cy="1028883"/>
          </a:xfrm>
        </p:spPr>
        <p:txBody>
          <a:bodyPr>
            <a:normAutofit/>
          </a:bodyPr>
          <a:lstStyle/>
          <a:p>
            <a:r>
              <a:rPr lang="en-GB" sz="2800" b="1" dirty="0">
                <a:solidFill>
                  <a:srgbClr val="0070C0"/>
                </a:solidFill>
              </a:rPr>
              <a:t>GIRFT National Reports Schedule</a:t>
            </a:r>
          </a:p>
        </p:txBody>
      </p:sp>
      <p:sp>
        <p:nvSpPr>
          <p:cNvPr id="4" name="Slide Number Placeholder 3"/>
          <p:cNvSpPr>
            <a:spLocks noGrp="1"/>
          </p:cNvSpPr>
          <p:nvPr>
            <p:ph type="sldNum" sz="quarter" idx="13"/>
          </p:nvPr>
        </p:nvSpPr>
        <p:spPr/>
        <p:txBody>
          <a:bodyPr/>
          <a:lstStyle/>
          <a:p>
            <a:fld id="{87DADF28-5588-485E-81E7-6B9A2B6E3B3C}" type="slidenum">
              <a:rPr lang="en-GB" smtClean="0"/>
              <a:pPr/>
              <a:t>6</a:t>
            </a:fld>
            <a:endParaRPr lang="en-GB" dirty="0"/>
          </a:p>
        </p:txBody>
      </p:sp>
      <p:sp>
        <p:nvSpPr>
          <p:cNvPr id="6" name="TextBox 5">
            <a:extLst>
              <a:ext uri="{FF2B5EF4-FFF2-40B4-BE49-F238E27FC236}">
                <a16:creationId xmlns:a16="http://schemas.microsoft.com/office/drawing/2014/main" id="{FE650A9D-EF61-4BC4-BB2D-24E21E8686C2}"/>
              </a:ext>
            </a:extLst>
          </p:cNvPr>
          <p:cNvSpPr txBox="1"/>
          <p:nvPr/>
        </p:nvSpPr>
        <p:spPr>
          <a:xfrm>
            <a:off x="242081" y="1201469"/>
            <a:ext cx="3483727" cy="4685898"/>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Already published:</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Orthopaedics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General surgery</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Vascular surgery</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Cardiothoracic surgery</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Cranial neurosurgery</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Urology</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6 further reports scheduled for stakeholder circulation by </a:t>
            </a:r>
            <a:r>
              <a:rPr lang="en-GB" sz="1400" dirty="0" smtClean="0">
                <a:latin typeface="Arial" panose="020B0604020202020204" pitchFamily="34" charset="0"/>
                <a:cs typeface="Arial" panose="020B0604020202020204" pitchFamily="34" charset="0"/>
              </a:rPr>
              <a:t>April 2019.</a:t>
            </a: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Significant stakeholder consultation in drafting phase.</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Implementation driven nationally (by GIRFT national team) and locally (via GIRFT Hubs) working with NHS regional </a:t>
            </a:r>
            <a:r>
              <a:rPr lang="en-GB" sz="1400" dirty="0" smtClean="0">
                <a:latin typeface="Arial" panose="020B0604020202020204" pitchFamily="34" charset="0"/>
                <a:cs typeface="Arial" panose="020B0604020202020204" pitchFamily="34" charset="0"/>
              </a:rPr>
              <a:t>teams &amp; Spec </a:t>
            </a:r>
            <a:r>
              <a:rPr lang="en-GB" sz="1400" dirty="0">
                <a:latin typeface="Arial" panose="020B0604020202020204" pitchFamily="34" charset="0"/>
                <a:cs typeface="Arial" panose="020B0604020202020204" pitchFamily="34" charset="0"/>
              </a:rPr>
              <a:t>Com. </a:t>
            </a:r>
          </a:p>
          <a:p>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Work includes support for trusts to remove local barriers to delivery and realign resources where necessary.</a:t>
            </a:r>
          </a:p>
        </p:txBody>
      </p:sp>
      <p:graphicFrame>
        <p:nvGraphicFramePr>
          <p:cNvPr id="12" name="Table 11"/>
          <p:cNvGraphicFramePr>
            <a:graphicFrameLocks noGrp="1"/>
          </p:cNvGraphicFramePr>
          <p:nvPr>
            <p:extLst/>
          </p:nvPr>
        </p:nvGraphicFramePr>
        <p:xfrm>
          <a:off x="3877407" y="1015910"/>
          <a:ext cx="4783267" cy="5380760"/>
        </p:xfrm>
        <a:graphic>
          <a:graphicData uri="http://schemas.openxmlformats.org/drawingml/2006/table">
            <a:tbl>
              <a:tblPr firstRow="1" bandRow="1">
                <a:tableStyleId>{5A111915-BE36-4E01-A7E5-04B1672EAD32}</a:tableStyleId>
              </a:tblPr>
              <a:tblGrid>
                <a:gridCol w="2217133">
                  <a:extLst>
                    <a:ext uri="{9D8B030D-6E8A-4147-A177-3AD203B41FA5}">
                      <a16:colId xmlns:a16="http://schemas.microsoft.com/office/drawing/2014/main" val="2109362133"/>
                    </a:ext>
                  </a:extLst>
                </a:gridCol>
                <a:gridCol w="1362016">
                  <a:extLst>
                    <a:ext uri="{9D8B030D-6E8A-4147-A177-3AD203B41FA5}">
                      <a16:colId xmlns:a16="http://schemas.microsoft.com/office/drawing/2014/main" val="3218204363"/>
                    </a:ext>
                  </a:extLst>
                </a:gridCol>
                <a:gridCol w="1204118">
                  <a:extLst>
                    <a:ext uri="{9D8B030D-6E8A-4147-A177-3AD203B41FA5}">
                      <a16:colId xmlns:a16="http://schemas.microsoft.com/office/drawing/2014/main" val="422633697"/>
                    </a:ext>
                  </a:extLst>
                </a:gridCol>
              </a:tblGrid>
              <a:tr h="387369">
                <a:tc>
                  <a:txBody>
                    <a:bodyPr/>
                    <a:lstStyle/>
                    <a:p>
                      <a:pPr algn="ctr" fontAlgn="b"/>
                      <a:r>
                        <a:rPr lang="en-GB" sz="1400" u="none" strike="noStrike" dirty="0">
                          <a:effectLst/>
                        </a:rPr>
                        <a:t>National Report</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b"/>
                      <a:r>
                        <a:rPr lang="en-GB" sz="1400" u="none" strike="noStrike" dirty="0">
                          <a:effectLst/>
                        </a:rPr>
                        <a:t>Stakeholder</a:t>
                      </a:r>
                      <a:r>
                        <a:rPr lang="en-GB" sz="1400" u="none" strike="noStrike" baseline="0" dirty="0">
                          <a:effectLst/>
                        </a:rPr>
                        <a:t> circulation</a:t>
                      </a:r>
                      <a:endParaRPr lang="en-GB" sz="1400" u="none" strike="noStrike" dirty="0">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b"/>
                      <a:r>
                        <a:rPr lang="en-GB" sz="1400" u="none" strike="noStrike" dirty="0">
                          <a:effectLst/>
                        </a:rPr>
                        <a:t>General Publication</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150387215"/>
                  </a:ext>
                </a:extLst>
              </a:tr>
              <a:tr h="153776">
                <a:tc>
                  <a:txBody>
                    <a:bodyPr/>
                    <a:lstStyle/>
                    <a:p>
                      <a:pPr algn="l" fontAlgn="b"/>
                      <a:r>
                        <a:rPr lang="en-GB" sz="1000" u="none" strike="noStrike" dirty="0">
                          <a:effectLst/>
                        </a:rPr>
                        <a:t>Oral and Maxillofacial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08/10/2018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22/10/2018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948398"/>
                  </a:ext>
                </a:extLst>
              </a:tr>
              <a:tr h="153776">
                <a:tc>
                  <a:txBody>
                    <a:bodyPr/>
                    <a:lstStyle/>
                    <a:p>
                      <a:pPr algn="l" fontAlgn="b"/>
                      <a:r>
                        <a:rPr lang="en-GB" sz="1000" u="none" strike="noStrike" dirty="0">
                          <a:effectLst/>
                        </a:rPr>
                        <a:t>Spinal Surgery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26/11/2018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a:effectLst/>
                        </a:rPr>
                        <a:t>10/12/2018</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711046"/>
                  </a:ext>
                </a:extLst>
              </a:tr>
              <a:tr h="153776">
                <a:tc>
                  <a:txBody>
                    <a:bodyPr/>
                    <a:lstStyle/>
                    <a:p>
                      <a:pPr algn="l" fontAlgn="b"/>
                      <a:r>
                        <a:rPr lang="en-GB" sz="1000" u="none" strike="noStrike" dirty="0">
                          <a:effectLst/>
                        </a:rPr>
                        <a:t>ENT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07/01/2019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a:effectLst/>
                        </a:rPr>
                        <a:t>21/01/2019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542064"/>
                  </a:ext>
                </a:extLst>
              </a:tr>
              <a:tr h="153776">
                <a:tc>
                  <a:txBody>
                    <a:bodyPr/>
                    <a:lstStyle/>
                    <a:p>
                      <a:pPr algn="l" fontAlgn="b"/>
                      <a:r>
                        <a:rPr lang="en-GB" sz="1000" u="none" strike="noStrike" dirty="0">
                          <a:effectLst/>
                        </a:rPr>
                        <a:t>Ophthalmology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07/01/2019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21/01/2019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803267"/>
                  </a:ext>
                </a:extLst>
              </a:tr>
              <a:tr h="153776">
                <a:tc>
                  <a:txBody>
                    <a:bodyPr/>
                    <a:lstStyle/>
                    <a:p>
                      <a:pPr algn="l" fontAlgn="b"/>
                      <a:r>
                        <a:rPr lang="en-GB" sz="1000" u="none" strike="noStrike" dirty="0">
                          <a:effectLst/>
                        </a:rPr>
                        <a:t>Paediatric Surgery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04/02/2019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a:effectLst/>
                        </a:rPr>
                        <a:t>18/02/2019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804975"/>
                  </a:ext>
                </a:extLst>
              </a:tr>
              <a:tr h="160520">
                <a:tc>
                  <a:txBody>
                    <a:bodyPr/>
                    <a:lstStyle/>
                    <a:p>
                      <a:pPr algn="l" fontAlgn="b"/>
                      <a:r>
                        <a:rPr lang="en-GB" sz="1000" u="none" strike="noStrike" dirty="0">
                          <a:effectLst/>
                        </a:rPr>
                        <a:t>Obstetrics and Gynaecology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a:effectLst/>
                        </a:rPr>
                        <a:t>04/02/2019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dirty="0">
                          <a:effectLst/>
                        </a:rPr>
                        <a:t>18/02/2019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276054"/>
                  </a:ext>
                </a:extLst>
              </a:tr>
              <a:tr h="157193">
                <a:tc>
                  <a:txBody>
                    <a:bodyPr/>
                    <a:lstStyle/>
                    <a:p>
                      <a:pPr algn="l" fontAlgn="b"/>
                      <a:r>
                        <a:rPr lang="en-GB" sz="1000" u="none" strike="noStrike" dirty="0">
                          <a:effectLst/>
                        </a:rPr>
                        <a:t>Emergency medicine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10/06/2019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24/06/2019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184407"/>
                  </a:ext>
                </a:extLst>
              </a:tr>
              <a:tr h="157193">
                <a:tc>
                  <a:txBody>
                    <a:bodyPr/>
                    <a:lstStyle/>
                    <a:p>
                      <a:pPr algn="l" fontAlgn="b"/>
                      <a:r>
                        <a:rPr lang="en-GB" sz="1000" u="none" strike="noStrike" dirty="0">
                          <a:effectLst/>
                        </a:rPr>
                        <a:t>Breast Surgery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04/05/2019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18/05/2019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273206"/>
                  </a:ext>
                </a:extLst>
              </a:tr>
              <a:tr h="157193">
                <a:tc>
                  <a:txBody>
                    <a:bodyPr/>
                    <a:lstStyle/>
                    <a:p>
                      <a:pPr algn="l" fontAlgn="b"/>
                      <a:r>
                        <a:rPr lang="en-GB" sz="1000" u="none" strike="noStrike" dirty="0">
                          <a:effectLst/>
                        </a:rPr>
                        <a:t>Endocrinology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13/05/2019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27/05/2019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285603"/>
                  </a:ext>
                </a:extLst>
              </a:tr>
              <a:tr h="157193">
                <a:tc>
                  <a:txBody>
                    <a:bodyPr/>
                    <a:lstStyle/>
                    <a:p>
                      <a:pPr algn="l" fontAlgn="b"/>
                      <a:r>
                        <a:rPr lang="en-GB" sz="1000" u="none" strike="noStrike" dirty="0">
                          <a:effectLst/>
                        </a:rPr>
                        <a:t>Dentistry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03/06/2019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17/06/2019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335849"/>
                  </a:ext>
                </a:extLst>
              </a:tr>
              <a:tr h="157193">
                <a:tc>
                  <a:txBody>
                    <a:bodyPr/>
                    <a:lstStyle/>
                    <a:p>
                      <a:pPr algn="l" fontAlgn="b"/>
                      <a:r>
                        <a:rPr lang="en-GB" sz="1000" u="none" strike="noStrike" dirty="0">
                          <a:effectLst/>
                        </a:rPr>
                        <a:t>Diabetes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24/06/2019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08/07/2019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388665"/>
                  </a:ext>
                </a:extLst>
              </a:tr>
              <a:tr h="157193">
                <a:tc>
                  <a:txBody>
                    <a:bodyPr/>
                    <a:lstStyle/>
                    <a:p>
                      <a:pPr algn="l" fontAlgn="b"/>
                      <a:r>
                        <a:rPr lang="en-GB" sz="1000" u="none" strike="noStrike" dirty="0">
                          <a:effectLst/>
                        </a:rPr>
                        <a:t>Intensive Critical Care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15/07/2019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29/07/2019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97695"/>
                  </a:ext>
                </a:extLst>
              </a:tr>
              <a:tr h="157193">
                <a:tc>
                  <a:txBody>
                    <a:bodyPr/>
                    <a:lstStyle/>
                    <a:p>
                      <a:pPr algn="l" fontAlgn="b"/>
                      <a:r>
                        <a:rPr lang="en-GB" sz="1000" u="none" strike="noStrike" dirty="0">
                          <a:effectLst/>
                        </a:rPr>
                        <a:t>Anaesthetics / POM</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05/08/2019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19/08/2019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3583956"/>
                  </a:ext>
                </a:extLst>
              </a:tr>
              <a:tr h="157193">
                <a:tc>
                  <a:txBody>
                    <a:bodyPr/>
                    <a:lstStyle/>
                    <a:p>
                      <a:pPr algn="l" fontAlgn="b"/>
                      <a:r>
                        <a:rPr lang="en-GB" sz="1000" u="none" strike="noStrike" dirty="0">
                          <a:effectLst/>
                        </a:rPr>
                        <a:t>Radiology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26/08/2019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09/09/2019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35115"/>
                  </a:ext>
                </a:extLst>
              </a:tr>
              <a:tr h="157193">
                <a:tc>
                  <a:txBody>
                    <a:bodyPr/>
                    <a:lstStyle/>
                    <a:p>
                      <a:pPr algn="l" fontAlgn="b"/>
                      <a:r>
                        <a:rPr lang="en-GB" sz="1000" u="none" strike="noStrike" dirty="0">
                          <a:effectLst/>
                        </a:rPr>
                        <a:t>Renal</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16/09/2019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30/09/2019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913464"/>
                  </a:ext>
                </a:extLst>
              </a:tr>
              <a:tr h="157193">
                <a:tc>
                  <a:txBody>
                    <a:bodyPr/>
                    <a:lstStyle/>
                    <a:p>
                      <a:pPr algn="l" fontAlgn="b"/>
                      <a:r>
                        <a:rPr lang="en-GB" sz="1000" u="none" strike="noStrike" dirty="0">
                          <a:effectLst/>
                        </a:rPr>
                        <a:t>Cardiology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07/10/2019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21/10/2019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7315"/>
                  </a:ext>
                </a:extLst>
              </a:tr>
              <a:tr h="157193">
                <a:tc>
                  <a:txBody>
                    <a:bodyPr/>
                    <a:lstStyle/>
                    <a:p>
                      <a:pPr algn="l" fontAlgn="b"/>
                      <a:r>
                        <a:rPr lang="en-GB" sz="1000" u="none" strike="noStrike" dirty="0">
                          <a:effectLst/>
                        </a:rPr>
                        <a:t>AGM</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28/10/2019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11/11/2019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206796"/>
                  </a:ext>
                </a:extLst>
              </a:tr>
              <a:tr h="157193">
                <a:tc>
                  <a:txBody>
                    <a:bodyPr/>
                    <a:lstStyle/>
                    <a:p>
                      <a:pPr algn="l" fontAlgn="b"/>
                      <a:r>
                        <a:rPr lang="en-GB" sz="1000" u="none" strike="noStrike" dirty="0">
                          <a:effectLst/>
                        </a:rPr>
                        <a:t>Stroke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18/11/2019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02/12/2019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381122"/>
                  </a:ext>
                </a:extLst>
              </a:tr>
              <a:tr h="157193">
                <a:tc>
                  <a:txBody>
                    <a:bodyPr/>
                    <a:lstStyle/>
                    <a:p>
                      <a:pPr algn="l" fontAlgn="b"/>
                      <a:r>
                        <a:rPr lang="en-GB" sz="1000" u="none" strike="noStrike" dirty="0">
                          <a:effectLst/>
                        </a:rPr>
                        <a:t>Geriatric</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09/12/2019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23/12/2019</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397649"/>
                  </a:ext>
                </a:extLst>
              </a:tr>
              <a:tr h="157193">
                <a:tc>
                  <a:txBody>
                    <a:bodyPr/>
                    <a:lstStyle/>
                    <a:p>
                      <a:pPr algn="l" fontAlgn="b"/>
                      <a:r>
                        <a:rPr lang="en-GB" sz="1000" u="none" strike="noStrike" dirty="0">
                          <a:effectLst/>
                        </a:rPr>
                        <a:t>Neurology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30/12/2019</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13/01/2020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0283551"/>
                  </a:ext>
                </a:extLst>
              </a:tr>
              <a:tr h="157193">
                <a:tc>
                  <a:txBody>
                    <a:bodyPr/>
                    <a:lstStyle/>
                    <a:p>
                      <a:pPr algn="l" fontAlgn="b"/>
                      <a:r>
                        <a:rPr lang="en-GB" sz="1000" u="none" strike="noStrike" dirty="0">
                          <a:effectLst/>
                        </a:rPr>
                        <a:t>Respiratory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20/01/2020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03/02/2020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349092"/>
                  </a:ext>
                </a:extLst>
              </a:tr>
              <a:tr h="157193">
                <a:tc>
                  <a:txBody>
                    <a:bodyPr/>
                    <a:lstStyle/>
                    <a:p>
                      <a:pPr algn="l" fontAlgn="b"/>
                      <a:r>
                        <a:rPr lang="en-GB" sz="1000" u="none" strike="noStrike" dirty="0">
                          <a:effectLst/>
                        </a:rPr>
                        <a:t>Dermatology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10/02/2020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24/02/2020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548952"/>
                  </a:ext>
                </a:extLst>
              </a:tr>
              <a:tr h="157193">
                <a:tc>
                  <a:txBody>
                    <a:bodyPr/>
                    <a:lstStyle/>
                    <a:p>
                      <a:pPr algn="l" fontAlgn="b"/>
                      <a:r>
                        <a:rPr lang="en-GB" sz="1000" u="none" strike="noStrike" dirty="0">
                          <a:effectLst/>
                        </a:rPr>
                        <a:t>Rheumatology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02/03/2020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16/03/2020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179751"/>
                  </a:ext>
                </a:extLst>
              </a:tr>
              <a:tr h="157193">
                <a:tc>
                  <a:txBody>
                    <a:bodyPr/>
                    <a:lstStyle/>
                    <a:p>
                      <a:pPr algn="l" fontAlgn="b"/>
                      <a:r>
                        <a:rPr lang="en-GB" sz="1000" u="none" strike="noStrike" dirty="0">
                          <a:effectLst/>
                        </a:rPr>
                        <a:t>Outpatients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23/03/2020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06/04/2020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473610"/>
                  </a:ext>
                </a:extLst>
              </a:tr>
              <a:tr h="157193">
                <a:tc>
                  <a:txBody>
                    <a:bodyPr/>
                    <a:lstStyle/>
                    <a:p>
                      <a:pPr algn="l" fontAlgn="b"/>
                      <a:r>
                        <a:rPr lang="en-GB" sz="1000" u="none" strike="noStrike" dirty="0">
                          <a:effectLst/>
                        </a:rPr>
                        <a:t>Gastroenterology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13/04/2020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27/04/2020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27423"/>
                  </a:ext>
                </a:extLst>
              </a:tr>
              <a:tr h="157193">
                <a:tc>
                  <a:txBody>
                    <a:bodyPr/>
                    <a:lstStyle/>
                    <a:p>
                      <a:pPr algn="l" fontAlgn="b"/>
                      <a:r>
                        <a:rPr lang="en-GB" sz="1000" u="none" strike="noStrike" dirty="0">
                          <a:effectLst/>
                        </a:rPr>
                        <a:t>Pathology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04/05/2020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18/05/2020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051832"/>
                  </a:ext>
                </a:extLst>
              </a:tr>
              <a:tr h="157193">
                <a:tc>
                  <a:txBody>
                    <a:bodyPr/>
                    <a:lstStyle/>
                    <a:p>
                      <a:pPr algn="l" fontAlgn="b"/>
                      <a:r>
                        <a:rPr lang="en-GB" sz="1000" u="none" strike="noStrike" dirty="0">
                          <a:effectLst/>
                        </a:rPr>
                        <a:t>Plastic Surgery &amp; Burns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25/05/2020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08/06/2020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4276405"/>
                  </a:ext>
                </a:extLst>
              </a:tr>
              <a:tr h="157193">
                <a:tc>
                  <a:txBody>
                    <a:bodyPr/>
                    <a:lstStyle/>
                    <a:p>
                      <a:pPr algn="l" fontAlgn="b"/>
                      <a:r>
                        <a:rPr lang="en-GB" sz="1000" u="none" strike="noStrike" dirty="0">
                          <a:effectLst/>
                        </a:rPr>
                        <a:t>Trauma (Adult and Pads)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a:effectLst/>
                        </a:rPr>
                        <a:t>15/06/2020</a:t>
                      </a:r>
                      <a:endParaRPr lang="en-GB" sz="1000" kern="120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29/06/2020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487315"/>
                  </a:ext>
                </a:extLst>
              </a:tr>
              <a:tr h="157193">
                <a:tc>
                  <a:txBody>
                    <a:bodyPr/>
                    <a:lstStyle/>
                    <a:p>
                      <a:pPr algn="l" fontAlgn="b"/>
                      <a:r>
                        <a:rPr lang="en-GB" sz="1000" u="none" strike="noStrike" dirty="0">
                          <a:effectLst/>
                        </a:rPr>
                        <a:t>Mental Health CAMHS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06/07/2020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20/07/2020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393997"/>
                  </a:ext>
                </a:extLst>
              </a:tr>
              <a:tr h="157193">
                <a:tc>
                  <a:txBody>
                    <a:bodyPr/>
                    <a:lstStyle/>
                    <a:p>
                      <a:pPr algn="l" fontAlgn="b"/>
                      <a:r>
                        <a:rPr lang="en-GB" sz="1000" u="none" strike="noStrike" dirty="0">
                          <a:effectLst/>
                        </a:rPr>
                        <a:t>Mental Health Acute Adults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06/07/2020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20/07/2020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7991128"/>
                  </a:ext>
                </a:extLst>
              </a:tr>
              <a:tr h="157193">
                <a:tc>
                  <a:txBody>
                    <a:bodyPr/>
                    <a:lstStyle/>
                    <a:p>
                      <a:pPr algn="l" fontAlgn="b"/>
                      <a:r>
                        <a:rPr lang="en-GB" sz="1000" u="none" strike="noStrike" dirty="0">
                          <a:effectLst/>
                        </a:rPr>
                        <a:t>Mental Health Complex / rehab</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70" marR="5170" marT="5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06/07/2020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000" kern="1200" dirty="0">
                          <a:effectLst/>
                        </a:rPr>
                        <a:t>20/07/2020</a:t>
                      </a:r>
                      <a:endParaRPr lang="en-GB" sz="1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9503697"/>
                  </a:ext>
                </a:extLst>
              </a:tr>
            </a:tbl>
          </a:graphicData>
        </a:graphic>
      </p:graphicFrame>
    </p:spTree>
    <p:extLst>
      <p:ext uri="{BB962C8B-B14F-4D97-AF65-F5344CB8AC3E}">
        <p14:creationId xmlns:p14="http://schemas.microsoft.com/office/powerpoint/2010/main" val="300173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1303" y="262438"/>
            <a:ext cx="8125821" cy="1028883"/>
          </a:xfrm>
          <a:prstGeom prst="rect">
            <a:avLst/>
          </a:prstGeom>
        </p:spPr>
        <p:txBody>
          <a:bodyPr anchor="t"/>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pPr algn="l"/>
            <a:r>
              <a:rPr lang="en-GB" sz="4000" dirty="0" smtClean="0"/>
              <a:t>GIRFT Deep Dive Visits</a:t>
            </a:r>
          </a:p>
        </p:txBody>
      </p:sp>
      <p:sp>
        <p:nvSpPr>
          <p:cNvPr id="5" name="Content Placeholder 2"/>
          <p:cNvSpPr txBox="1">
            <a:spLocks/>
          </p:cNvSpPr>
          <p:nvPr/>
        </p:nvSpPr>
        <p:spPr>
          <a:xfrm>
            <a:off x="541303" y="1657350"/>
            <a:ext cx="8125821" cy="4114800"/>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endParaRPr lang="en-GB" sz="6600" dirty="0" smtClean="0">
              <a:latin typeface="Arial" panose="020B0604020202020204" pitchFamily="34" charset="0"/>
              <a:cs typeface="Arial" panose="020B0604020202020204" pitchFamily="34" charset="0"/>
            </a:endParaRPr>
          </a:p>
          <a:p>
            <a:pPr marL="0" indent="0">
              <a:lnSpc>
                <a:spcPct val="120000"/>
              </a:lnSpc>
              <a:spcBef>
                <a:spcPts val="0"/>
              </a:spcBef>
              <a:spcAft>
                <a:spcPts val="600"/>
              </a:spcAft>
              <a:buNone/>
            </a:pPr>
            <a:endParaRPr lang="en-GB" sz="6600" dirty="0" smtClean="0">
              <a:latin typeface="Arial" panose="020B0604020202020204" pitchFamily="34" charset="0"/>
              <a:cs typeface="Arial" panose="020B0604020202020204" pitchFamily="34" charset="0"/>
            </a:endParaRPr>
          </a:p>
          <a:p>
            <a:pPr marL="0" indent="0">
              <a:lnSpc>
                <a:spcPct val="120000"/>
              </a:lnSpc>
              <a:spcBef>
                <a:spcPts val="0"/>
              </a:spcBef>
              <a:spcAft>
                <a:spcPts val="600"/>
              </a:spcAft>
              <a:buNone/>
            </a:pPr>
            <a:endParaRPr lang="en-GB" sz="6600" dirty="0">
              <a:latin typeface="Arial" panose="020B0604020202020204" pitchFamily="34" charset="0"/>
              <a:cs typeface="Arial" panose="020B0604020202020204" pitchFamily="34" charset="0"/>
            </a:endParaRPr>
          </a:p>
          <a:p>
            <a:pPr>
              <a:lnSpc>
                <a:spcPct val="120000"/>
              </a:lnSpc>
              <a:spcBef>
                <a:spcPts val="0"/>
              </a:spcBef>
              <a:spcAft>
                <a:spcPts val="600"/>
              </a:spcAft>
            </a:pPr>
            <a:endParaRPr lang="en-GB" sz="6400" dirty="0" smtClean="0">
              <a:latin typeface="Arial" panose="020B0604020202020204" pitchFamily="34" charset="0"/>
              <a:cs typeface="Arial" panose="020B0604020202020204" pitchFamily="34" charset="0"/>
            </a:endParaRPr>
          </a:p>
          <a:p>
            <a:pPr>
              <a:spcAft>
                <a:spcPts val="600"/>
              </a:spcAft>
            </a:pPr>
            <a:endParaRPr lang="en-GB" sz="1500" dirty="0" smtClean="0"/>
          </a:p>
          <a:p>
            <a:pPr marL="0" indent="0">
              <a:spcAft>
                <a:spcPts val="400"/>
              </a:spcAft>
              <a:buFont typeface="Arial" panose="020B0604020202020204" pitchFamily="34" charset="0"/>
              <a:buNone/>
            </a:pPr>
            <a:endParaRPr lang="en-GB" b="1" dirty="0" smtClean="0"/>
          </a:p>
          <a:p>
            <a:pPr marL="0" indent="0">
              <a:spcAft>
                <a:spcPts val="400"/>
              </a:spcAft>
              <a:buFont typeface="Arial" panose="020B0604020202020204" pitchFamily="34" charset="0"/>
              <a:buNone/>
            </a:pPr>
            <a:endParaRPr lang="en-GB" b="1" dirty="0" smtClean="0"/>
          </a:p>
          <a:p>
            <a:pPr marL="0" indent="0">
              <a:spcAft>
                <a:spcPts val="400"/>
              </a:spcAft>
              <a:buFont typeface="Arial" panose="020B0604020202020204" pitchFamily="34" charset="0"/>
              <a:buNone/>
            </a:pPr>
            <a:r>
              <a:rPr lang="en-GB" b="1" dirty="0" smtClean="0"/>
              <a:t>	</a:t>
            </a:r>
          </a:p>
          <a:p>
            <a:pPr marL="0" indent="0">
              <a:spcAft>
                <a:spcPts val="400"/>
              </a:spcAft>
              <a:buFont typeface="Arial" panose="020B0604020202020204" pitchFamily="34" charset="0"/>
              <a:buNone/>
            </a:pPr>
            <a:endParaRPr lang="en-GB" b="1" dirty="0" smtClean="0"/>
          </a:p>
          <a:p>
            <a:pPr marL="0" indent="0">
              <a:spcAft>
                <a:spcPts val="400"/>
              </a:spcAft>
              <a:buFont typeface="Arial" panose="020B0604020202020204" pitchFamily="34" charset="0"/>
              <a:buNone/>
            </a:pPr>
            <a:endParaRPr lang="en-GB" b="1" dirty="0" smtClean="0"/>
          </a:p>
          <a:p>
            <a:pPr marL="0" indent="0">
              <a:spcAft>
                <a:spcPts val="400"/>
              </a:spcAft>
              <a:buFont typeface="Arial" panose="020B0604020202020204" pitchFamily="34" charset="0"/>
              <a:buNone/>
            </a:pPr>
            <a:endParaRPr lang="en-GB" b="1" dirty="0" smtClean="0"/>
          </a:p>
          <a:p>
            <a:pPr marL="0" indent="0">
              <a:spcAft>
                <a:spcPts val="600"/>
              </a:spcAft>
              <a:buFont typeface="Arial" panose="020B0604020202020204" pitchFamily="34" charset="0"/>
              <a:buNone/>
            </a:pPr>
            <a:endParaRPr lang="en-GB" dirty="0" smtClean="0"/>
          </a:p>
          <a:p>
            <a:pPr marL="0" indent="0">
              <a:spcAft>
                <a:spcPts val="600"/>
              </a:spcAft>
              <a:buFont typeface="Arial" panose="020B0604020202020204" pitchFamily="34" charset="0"/>
              <a:buNone/>
            </a:pPr>
            <a:endParaRPr lang="en-GB" dirty="0" smtClean="0"/>
          </a:p>
          <a:p>
            <a:pPr marL="0" indent="0">
              <a:spcAft>
                <a:spcPts val="600"/>
              </a:spcAft>
              <a:buFont typeface="Arial" panose="020B0604020202020204" pitchFamily="34" charset="0"/>
              <a:buNone/>
            </a:pPr>
            <a:endParaRPr lang="en-GB" dirty="0" smtClean="0"/>
          </a:p>
          <a:p>
            <a:pPr marL="0" indent="0">
              <a:spcAft>
                <a:spcPts val="600"/>
              </a:spcAft>
              <a:buFont typeface="Arial" panose="020B0604020202020204" pitchFamily="34" charset="0"/>
              <a:buNone/>
            </a:pPr>
            <a:endParaRPr lang="en-GB" dirty="0" smtClean="0"/>
          </a:p>
          <a:p>
            <a:pPr marL="0" indent="0">
              <a:spcAft>
                <a:spcPts val="600"/>
              </a:spcAft>
              <a:buFont typeface="Arial" panose="020B0604020202020204" pitchFamily="34" charset="0"/>
              <a:buNone/>
            </a:pPr>
            <a:endParaRPr lang="en-GB" dirty="0" smtClean="0"/>
          </a:p>
          <a:p>
            <a:pPr marL="0" indent="0">
              <a:spcAft>
                <a:spcPts val="600"/>
              </a:spcAft>
              <a:buFont typeface="Arial" panose="020B0604020202020204" pitchFamily="34" charset="0"/>
              <a:buNone/>
            </a:pPr>
            <a:endParaRPr lang="en-GB" dirty="0" smtClean="0"/>
          </a:p>
          <a:p>
            <a:pPr marL="0" indent="0">
              <a:spcAft>
                <a:spcPts val="600"/>
              </a:spcAft>
              <a:buFont typeface="Arial" panose="020B0604020202020204" pitchFamily="34" charset="0"/>
              <a:buNone/>
            </a:pPr>
            <a:endParaRPr lang="en-GB" dirty="0"/>
          </a:p>
        </p:txBody>
      </p:sp>
      <p:sp>
        <p:nvSpPr>
          <p:cNvPr id="6" name="Content Placeholder 2"/>
          <p:cNvSpPr txBox="1">
            <a:spLocks/>
          </p:cNvSpPr>
          <p:nvPr/>
        </p:nvSpPr>
        <p:spPr>
          <a:xfrm>
            <a:off x="489412" y="1504950"/>
            <a:ext cx="8229601" cy="4267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200"/>
              </a:spcAft>
            </a:pPr>
            <a:r>
              <a:rPr lang="en-GB" sz="1800" dirty="0" smtClean="0">
                <a:latin typeface="Arial" panose="020B0604020202020204" pitchFamily="34" charset="0"/>
                <a:cs typeface="Arial" panose="020B0604020202020204" pitchFamily="34" charset="0"/>
              </a:rPr>
              <a:t>Data helps to identify where there is variation</a:t>
            </a:r>
            <a:br>
              <a:rPr lang="en-GB" sz="1800" dirty="0" smtClean="0">
                <a:latin typeface="Arial" panose="020B0604020202020204" pitchFamily="34" charset="0"/>
                <a:cs typeface="Arial" panose="020B0604020202020204" pitchFamily="34" charset="0"/>
              </a:rPr>
            </a:br>
            <a:endParaRPr lang="en-GB" sz="1800" dirty="0" smtClean="0">
              <a:latin typeface="Arial" panose="020B0604020202020204" pitchFamily="34" charset="0"/>
              <a:cs typeface="Arial" panose="020B0604020202020204" pitchFamily="34" charset="0"/>
            </a:endParaRPr>
          </a:p>
          <a:p>
            <a:pPr marL="171450" indent="-171450">
              <a:spcAft>
                <a:spcPts val="200"/>
              </a:spcAft>
            </a:pPr>
            <a:r>
              <a:rPr lang="en-GB" sz="1800" dirty="0" smtClean="0">
                <a:latin typeface="Arial" panose="020B0604020202020204" pitchFamily="34" charset="0"/>
                <a:cs typeface="Arial" panose="020B0604020202020204" pitchFamily="34" charset="0"/>
              </a:rPr>
              <a:t>Data can measure the:</a:t>
            </a:r>
          </a:p>
          <a:p>
            <a:pPr marL="628650" lvl="1" indent="-171450">
              <a:spcAft>
                <a:spcPts val="200"/>
              </a:spcAft>
            </a:pPr>
            <a:r>
              <a:rPr lang="en-GB" sz="1800" dirty="0" smtClean="0">
                <a:latin typeface="Arial" panose="020B0604020202020204" pitchFamily="34" charset="0"/>
                <a:cs typeface="Arial" panose="020B0604020202020204" pitchFamily="34" charset="0"/>
              </a:rPr>
              <a:t>structure of a service (e.g. facilities and number of staff available etc.) </a:t>
            </a:r>
          </a:p>
          <a:p>
            <a:pPr marL="628650" lvl="1" indent="-171450">
              <a:spcAft>
                <a:spcPts val="200"/>
              </a:spcAft>
            </a:pPr>
            <a:r>
              <a:rPr lang="en-GB" sz="1800" dirty="0" smtClean="0">
                <a:latin typeface="Arial" panose="020B0604020202020204" pitchFamily="34" charset="0"/>
                <a:cs typeface="Arial" panose="020B0604020202020204" pitchFamily="34" charset="0"/>
              </a:rPr>
              <a:t>processes (e.g. clinical pathways, waiting times, length of stay etc.)  </a:t>
            </a:r>
          </a:p>
          <a:p>
            <a:pPr marL="628650" lvl="1" indent="-171450">
              <a:spcAft>
                <a:spcPts val="200"/>
              </a:spcAft>
            </a:pPr>
            <a:r>
              <a:rPr lang="en-GB" sz="1800" dirty="0" smtClean="0">
                <a:latin typeface="Arial" panose="020B0604020202020204" pitchFamily="34" charset="0"/>
                <a:cs typeface="Arial" panose="020B0604020202020204" pitchFamily="34" charset="0"/>
              </a:rPr>
              <a:t>outcomes (e.g. complications, mortality, patient-reported outcomes etc.)</a:t>
            </a:r>
            <a:br>
              <a:rPr lang="en-GB" sz="1800" dirty="0" smtClean="0">
                <a:latin typeface="Arial" panose="020B0604020202020204" pitchFamily="34" charset="0"/>
                <a:cs typeface="Arial" panose="020B0604020202020204" pitchFamily="34" charset="0"/>
              </a:rPr>
            </a:br>
            <a:endParaRPr lang="en-GB" sz="1800" dirty="0" smtClean="0">
              <a:latin typeface="Arial" panose="020B0604020202020204" pitchFamily="34" charset="0"/>
              <a:cs typeface="Arial" panose="020B0604020202020204" pitchFamily="34" charset="0"/>
            </a:endParaRPr>
          </a:p>
          <a:p>
            <a:pPr marL="171450" indent="-171450">
              <a:spcAft>
                <a:spcPts val="200"/>
              </a:spcAft>
            </a:pPr>
            <a:r>
              <a:rPr lang="en-GB" sz="1800" dirty="0" smtClean="0">
                <a:latin typeface="Arial" panose="020B0604020202020204" pitchFamily="34" charset="0"/>
                <a:cs typeface="Arial" panose="020B0604020202020204" pitchFamily="34" charset="0"/>
              </a:rPr>
              <a:t>Deep dive clinical visits – peer to peer conversation with the Trust clinical teams (multi-disciplinary) as well as coding, management &amp; finance teams with the senior exec team (CEO and Medical Director)</a:t>
            </a:r>
            <a:br>
              <a:rPr lang="en-GB" sz="1800" dirty="0" smtClean="0">
                <a:latin typeface="Arial" panose="020B0604020202020204" pitchFamily="34" charset="0"/>
                <a:cs typeface="Arial" panose="020B0604020202020204" pitchFamily="34" charset="0"/>
              </a:rPr>
            </a:br>
            <a:endParaRPr lang="en-GB" sz="1800" dirty="0" smtClean="0">
              <a:latin typeface="Arial" panose="020B0604020202020204" pitchFamily="34" charset="0"/>
              <a:cs typeface="Arial" panose="020B0604020202020204" pitchFamily="34" charset="0"/>
            </a:endParaRPr>
          </a:p>
          <a:p>
            <a:pPr marL="171450" indent="-171450">
              <a:spcAft>
                <a:spcPts val="200"/>
              </a:spcAft>
            </a:pPr>
            <a:r>
              <a:rPr lang="en-GB" sz="1800" dirty="0" smtClean="0">
                <a:latin typeface="Arial" panose="020B0604020202020204" pitchFamily="34" charset="0"/>
                <a:cs typeface="Arial" panose="020B0604020202020204" pitchFamily="34" charset="0"/>
              </a:rPr>
              <a:t>Intelligence is narrative around the data that allows the GIRFT Clinical Lead and the Trust to understand where variation is warranted and where variation is unwarranted and clinical care and patient outcomes can be improved.</a:t>
            </a:r>
            <a:endParaRPr lang="en-GB"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40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DADF28-5588-485E-81E7-6B9A2B6E3B3C}" type="slidenum">
              <a:rPr lang="en-GB" smtClean="0"/>
              <a:pPr/>
              <a:t>8</a:t>
            </a:fld>
            <a:endParaRPr lang="en-GB" dirty="0"/>
          </a:p>
        </p:txBody>
      </p:sp>
      <p:sp>
        <p:nvSpPr>
          <p:cNvPr id="6" name="Title 5"/>
          <p:cNvSpPr>
            <a:spLocks noGrp="1"/>
          </p:cNvSpPr>
          <p:nvPr>
            <p:ph type="title"/>
          </p:nvPr>
        </p:nvSpPr>
        <p:spPr>
          <a:xfrm>
            <a:off x="193433" y="290145"/>
            <a:ext cx="8880764" cy="1063167"/>
          </a:xfrm>
        </p:spPr>
        <p:txBody>
          <a:bodyPr/>
          <a:lstStyle/>
          <a:p>
            <a:r>
              <a:rPr lang="en-GB" dirty="0" smtClean="0">
                <a:solidFill>
                  <a:schemeClr val="tx1"/>
                </a:solidFill>
              </a:rPr>
              <a:t>Funnel Plots: </a:t>
            </a:r>
            <a:br>
              <a:rPr lang="en-GB" dirty="0" smtClean="0">
                <a:solidFill>
                  <a:schemeClr val="tx1"/>
                </a:solidFill>
              </a:rPr>
            </a:br>
            <a:r>
              <a:rPr lang="en-GB" dirty="0" smtClean="0">
                <a:solidFill>
                  <a:schemeClr val="tx1"/>
                </a:solidFill>
              </a:rPr>
              <a:t>Statistical Control Plots (SPC)</a:t>
            </a:r>
            <a:endParaRPr lang="en-GB" dirty="0">
              <a:solidFill>
                <a:schemeClr val="tx1"/>
              </a:solidFill>
            </a:endParaRPr>
          </a:p>
        </p:txBody>
      </p:sp>
      <p:pic>
        <p:nvPicPr>
          <p:cNvPr id="3074" name="Picture 2"/>
          <p:cNvPicPr>
            <a:picLocks noGrp="1" noChangeAspect="1" noChangeArrowheads="1"/>
          </p:cNvPicPr>
          <p:nvPr>
            <p:ph idx="1"/>
          </p:nvPr>
        </p:nvPicPr>
        <p:blipFill>
          <a:blip r:embed="rId3"/>
          <a:srcRect/>
          <a:stretch>
            <a:fillRect/>
          </a:stretch>
        </p:blipFill>
        <p:spPr bwMode="auto">
          <a:xfrm>
            <a:off x="471015" y="1865376"/>
            <a:ext cx="8325600" cy="4286041"/>
          </a:xfrm>
          <a:prstGeom prst="rect">
            <a:avLst/>
          </a:prstGeom>
          <a:noFill/>
          <a:ln w="9525">
            <a:noFill/>
            <a:miter lim="800000"/>
            <a:headEnd/>
            <a:tailEnd/>
          </a:ln>
        </p:spPr>
      </p:pic>
      <p:sp>
        <p:nvSpPr>
          <p:cNvPr id="8" name="Content Placeholder 2"/>
          <p:cNvSpPr txBox="1">
            <a:spLocks/>
          </p:cNvSpPr>
          <p:nvPr/>
        </p:nvSpPr>
        <p:spPr>
          <a:xfrm>
            <a:off x="2963850" y="2355058"/>
            <a:ext cx="5832765" cy="6377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Special cause variation: not random variation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Arrow Connector 9"/>
          <p:cNvCxnSpPr/>
          <p:nvPr/>
        </p:nvCxnSpPr>
        <p:spPr>
          <a:xfrm flipH="1">
            <a:off x="2050473" y="2549232"/>
            <a:ext cx="913378" cy="3050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963850" y="401263"/>
            <a:ext cx="4476037" cy="5771490"/>
            <a:chOff x="2963850" y="401263"/>
            <a:chExt cx="4476037" cy="5771490"/>
          </a:xfrm>
        </p:grpSpPr>
        <p:grpSp>
          <p:nvGrpSpPr>
            <p:cNvPr id="16" name="Group 15"/>
            <p:cNvGrpSpPr/>
            <p:nvPr/>
          </p:nvGrpSpPr>
          <p:grpSpPr>
            <a:xfrm>
              <a:off x="5886752" y="401263"/>
              <a:ext cx="1553135" cy="5771490"/>
              <a:chOff x="5886752" y="401263"/>
              <a:chExt cx="1553135" cy="5771490"/>
            </a:xfrm>
          </p:grpSpPr>
          <p:pic>
            <p:nvPicPr>
              <p:cNvPr id="13" name="Picture 12" descr="Warwick Davis.jpg"/>
              <p:cNvPicPr>
                <a:picLocks noChangeAspect="1"/>
              </p:cNvPicPr>
              <p:nvPr/>
            </p:nvPicPr>
            <p:blipFill>
              <a:blip r:embed="rId4"/>
              <a:stretch>
                <a:fillRect/>
              </a:stretch>
            </p:blipFill>
            <p:spPr>
              <a:xfrm flipH="1">
                <a:off x="5938352" y="4324718"/>
                <a:ext cx="1350248" cy="1848035"/>
              </a:xfrm>
              <a:prstGeom prst="rect">
                <a:avLst/>
              </a:prstGeom>
            </p:spPr>
          </p:pic>
          <p:pic>
            <p:nvPicPr>
              <p:cNvPr id="14" name="Picture 13" descr="Robert Walpole.jpg"/>
              <p:cNvPicPr>
                <a:picLocks noChangeAspect="1"/>
              </p:cNvPicPr>
              <p:nvPr/>
            </p:nvPicPr>
            <p:blipFill>
              <a:blip r:embed="rId5"/>
              <a:stretch>
                <a:fillRect/>
              </a:stretch>
            </p:blipFill>
            <p:spPr>
              <a:xfrm flipH="1">
                <a:off x="5886752" y="401263"/>
                <a:ext cx="1401848" cy="1953795"/>
              </a:xfrm>
              <a:prstGeom prst="rect">
                <a:avLst/>
              </a:prstGeom>
            </p:spPr>
          </p:pic>
          <p:pic>
            <p:nvPicPr>
              <p:cNvPr id="15" name="Picture 14" descr="Ronnie Corbet.jpg"/>
              <p:cNvPicPr>
                <a:picLocks noChangeAspect="1"/>
              </p:cNvPicPr>
              <p:nvPr/>
            </p:nvPicPr>
            <p:blipFill>
              <a:blip r:embed="rId6"/>
              <a:stretch>
                <a:fillRect/>
              </a:stretch>
            </p:blipFill>
            <p:spPr>
              <a:xfrm flipH="1">
                <a:off x="5886752" y="2428210"/>
                <a:ext cx="1553135" cy="1775486"/>
              </a:xfrm>
              <a:prstGeom prst="rect">
                <a:avLst/>
              </a:prstGeom>
            </p:spPr>
          </p:pic>
        </p:grpSp>
        <p:cxnSp>
          <p:nvCxnSpPr>
            <p:cNvPr id="18" name="Straight Arrow Connector 17"/>
            <p:cNvCxnSpPr/>
            <p:nvPr/>
          </p:nvCxnSpPr>
          <p:spPr>
            <a:xfrm flipH="1">
              <a:off x="2963850" y="1353312"/>
              <a:ext cx="2922902" cy="16394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63851" y="3145195"/>
              <a:ext cx="2922902" cy="16394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365698" y="5047488"/>
              <a:ext cx="1521054" cy="2289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4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433" y="1865313"/>
            <a:ext cx="5681133" cy="4260850"/>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 y="0"/>
            <a:ext cx="9144000" cy="6858000"/>
          </a:xfrm>
          <a:prstGeom prst="rect">
            <a:avLst/>
          </a:prstGeom>
        </p:spPr>
      </p:pic>
      <p:sp>
        <p:nvSpPr>
          <p:cNvPr id="6" name="TextBox 5"/>
          <p:cNvSpPr txBox="1"/>
          <p:nvPr/>
        </p:nvSpPr>
        <p:spPr>
          <a:xfrm>
            <a:off x="1014984" y="5833872"/>
            <a:ext cx="3035808" cy="80467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92760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1261</TotalTime>
  <Words>1169</Words>
  <Application>Microsoft Office PowerPoint</Application>
  <PresentationFormat>On-screen Show (4:3)</PresentationFormat>
  <Paragraphs>262</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Arial</vt:lpstr>
      <vt:lpstr>Avenir Roman</vt:lpstr>
      <vt:lpstr>Calibri</vt:lpstr>
      <vt:lpstr>Calibri Light</vt:lpstr>
      <vt:lpstr>Times New Roman</vt:lpstr>
      <vt:lpstr>Office Theme</vt:lpstr>
      <vt:lpstr>Getting It Right First Time</vt:lpstr>
      <vt:lpstr>PowerPoint Presentation</vt:lpstr>
      <vt:lpstr>PowerPoint Presentation</vt:lpstr>
      <vt:lpstr>GIRFT clinical workstream schedule</vt:lpstr>
      <vt:lpstr>PowerPoint Presentation</vt:lpstr>
      <vt:lpstr>GIRFT National Reports Schedule</vt:lpstr>
      <vt:lpstr>PowerPoint Presentation</vt:lpstr>
      <vt:lpstr>Funnel Plots:  Statistical Control Plots (SPC)</vt:lpstr>
      <vt:lpstr>PowerPoint Presentation</vt:lpstr>
      <vt:lpstr>PowerPoint Presentation</vt:lpstr>
      <vt:lpstr>PowerPoint Presentation</vt:lpstr>
      <vt:lpstr>PowerPoint Presentation</vt:lpstr>
      <vt:lpstr>Sub-acromial Decompression / Rotator Cuff Repairs</vt:lpstr>
      <vt:lpstr>Sub-acromial Decompression / Rotator Cuff Repairs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Beadle</dc:creator>
  <cp:lastModifiedBy>Liz Lingard</cp:lastModifiedBy>
  <cp:revision>115</cp:revision>
  <cp:lastPrinted>2018-03-15T11:07:08Z</cp:lastPrinted>
  <dcterms:created xsi:type="dcterms:W3CDTF">2018-02-09T10:02:24Z</dcterms:created>
  <dcterms:modified xsi:type="dcterms:W3CDTF">2018-11-11T20:28:07Z</dcterms:modified>
</cp:coreProperties>
</file>