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sldIdLst>
    <p:sldId id="256" r:id="rId2"/>
    <p:sldId id="289" r:id="rId3"/>
    <p:sldId id="304" r:id="rId4"/>
    <p:sldId id="291" r:id="rId5"/>
    <p:sldId id="297" r:id="rId6"/>
    <p:sldId id="303" r:id="rId7"/>
    <p:sldId id="290" r:id="rId8"/>
    <p:sldId id="305" r:id="rId9"/>
    <p:sldId id="292" r:id="rId10"/>
    <p:sldId id="265" r:id="rId11"/>
    <p:sldId id="295" r:id="rId12"/>
    <p:sldId id="267" r:id="rId13"/>
    <p:sldId id="268" r:id="rId14"/>
    <p:sldId id="269" r:id="rId15"/>
    <p:sldId id="298" r:id="rId16"/>
    <p:sldId id="299" r:id="rId17"/>
    <p:sldId id="257" r:id="rId18"/>
    <p:sldId id="300" r:id="rId19"/>
    <p:sldId id="301" r:id="rId20"/>
    <p:sldId id="302" r:id="rId21"/>
    <p:sldId id="271" r:id="rId22"/>
    <p:sldId id="275" r:id="rId23"/>
    <p:sldId id="308" r:id="rId24"/>
    <p:sldId id="306" r:id="rId25"/>
    <p:sldId id="282" r:id="rId26"/>
    <p:sldId id="283" r:id="rId27"/>
    <p:sldId id="287" r:id="rId28"/>
    <p:sldId id="307" r:id="rId29"/>
    <p:sldId id="276" r:id="rId30"/>
    <p:sldId id="280" r:id="rId31"/>
    <p:sldId id="281" r:id="rId32"/>
    <p:sldId id="284" r:id="rId33"/>
    <p:sldId id="285" r:id="rId34"/>
    <p:sldId id="286" r:id="rId35"/>
    <p:sldId id="288" r:id="rId36"/>
    <p:sldId id="277" r:id="rId37"/>
    <p:sldId id="27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7A18A-3E85-46D5-9FB9-31CC74665B19}" type="datetimeFigureOut">
              <a:rPr lang="en-GB" smtClean="0"/>
              <a:t>18/09/2018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F9F49F-2003-4C34-A31B-35E280EAA923}" type="slidenum">
              <a:rPr lang="en-GB" smtClean="0"/>
              <a:t>‹#›</a:t>
            </a:fld>
            <a:endParaRPr lang="en-GB"/>
          </a:p>
        </p:txBody>
      </p:sp>
    </p:spTree>
    <p:extLst>
      <p:ext uri="{BB962C8B-B14F-4D97-AF65-F5344CB8AC3E}">
        <p14:creationId xmlns:p14="http://schemas.microsoft.com/office/powerpoint/2010/main" val="116434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914400" eaLnBrk="1" hangingPunct="1"/>
            <a:fld id="{29390289-F37B-4073-A58B-2D1CF1337F31}" type="slidenum">
              <a:rPr lang="en-GB" altLang="en-US" sz="1200"/>
              <a:pPr algn="r" defTabSz="914400" eaLnBrk="1" hangingPunct="1"/>
              <a:t>3</a:t>
            </a:fld>
            <a:endParaRPr lang="en-GB" altLang="en-US" sz="1200"/>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xfrm>
            <a:off x="685480" y="4342450"/>
            <a:ext cx="5487041" cy="4115824"/>
          </a:xfrm>
          <a:noFill/>
        </p:spPr>
        <p:txBody>
          <a:bodyPr/>
          <a:lstStyle/>
          <a:p>
            <a:pPr defTabSz="914400" eaLnBrk="1" hangingPunct="1">
              <a:buFontTx/>
              <a:buChar char="•"/>
            </a:pPr>
            <a:r>
              <a:rPr lang="en-GB" altLang="en-US" smtClean="0">
                <a:ea typeface="ＭＳ Ｐゴシック" pitchFamily="34" charset="-128"/>
              </a:rPr>
              <a:t>Primary care</a:t>
            </a:r>
          </a:p>
          <a:p>
            <a:pPr defTabSz="914400" eaLnBrk="1" hangingPunct="1">
              <a:buFontTx/>
              <a:buChar char="•"/>
            </a:pPr>
            <a:r>
              <a:rPr lang="en-GB" altLang="en-US" smtClean="0">
                <a:ea typeface="ＭＳ Ｐゴシック" pitchFamily="34" charset="-128"/>
              </a:rPr>
              <a:t>Secondary care: Mental Health</a:t>
            </a:r>
          </a:p>
          <a:p>
            <a:pPr defTabSz="914400" eaLnBrk="1" hangingPunct="1">
              <a:buFontTx/>
              <a:buChar char="•"/>
            </a:pPr>
            <a:r>
              <a:rPr lang="en-GB" altLang="en-US" smtClean="0">
                <a:ea typeface="ＭＳ Ｐゴシック" pitchFamily="34" charset="-128"/>
              </a:rPr>
              <a:t>Impact of physical health on mental health and mental health on physical health.  cannot separate and influence each other.  Need to take a holistic approach.</a:t>
            </a:r>
          </a:p>
          <a:p>
            <a:pPr defTabSz="914400" eaLnBrk="1" hangingPunct="1">
              <a:buFontTx/>
              <a:buChar char="•"/>
            </a:pPr>
            <a:r>
              <a:rPr lang="en-GB" altLang="en-US" smtClean="0">
                <a:ea typeface="ＭＳ Ｐゴシック" pitchFamily="34" charset="-128"/>
              </a:rPr>
              <a:t>Work done so far: Mapping, Gaps, inconsistencies, areas of good practice</a:t>
            </a:r>
          </a:p>
          <a:p>
            <a:pPr defTabSz="914400" eaLnBrk="1" hangingPunct="1">
              <a:buFontTx/>
              <a:buChar char="•"/>
            </a:pPr>
            <a:r>
              <a:rPr lang="en-GB" altLang="en-US" smtClean="0">
                <a:ea typeface="ＭＳ Ｐゴシック" pitchFamily="34" charset="-128"/>
              </a:rPr>
              <a:t>Awareness raising</a:t>
            </a:r>
          </a:p>
          <a:p>
            <a:pPr defTabSz="914400" eaLnBrk="1" hangingPunct="1">
              <a:buFontTx/>
              <a:buChar char="•"/>
            </a:pPr>
            <a:r>
              <a:rPr lang="en-GB" altLang="en-US" smtClean="0">
                <a:ea typeface="ＭＳ Ｐゴシック" pitchFamily="34" charset="-128"/>
              </a:rPr>
              <a:t>Champions workshop</a:t>
            </a:r>
          </a:p>
          <a:p>
            <a:pPr defTabSz="914400" eaLnBrk="1" hangingPunct="1">
              <a:buFontTx/>
              <a:buChar char="•"/>
            </a:pPr>
            <a:r>
              <a:rPr lang="en-GB" altLang="en-US" smtClean="0">
                <a:ea typeface="ＭＳ Ｐゴシック" pitchFamily="34" charset="-128"/>
              </a:rPr>
              <a:t>Practice Development Bulletin</a:t>
            </a:r>
          </a:p>
          <a:p>
            <a:pPr defTabSz="914400" eaLnBrk="1" hangingPunct="1">
              <a:buFontTx/>
              <a:buChar char="•"/>
            </a:pPr>
            <a:r>
              <a:rPr lang="en-GB" altLang="en-US" smtClean="0">
                <a:ea typeface="ＭＳ Ｐゴシック" pitchFamily="34" charset="-128"/>
              </a:rPr>
              <a:t>Innovation Scholarship visits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43000" y="685800"/>
            <a:ext cx="4572000" cy="3429000"/>
          </a:xfrm>
          <a:ln/>
        </p:spPr>
      </p:sp>
      <p:sp>
        <p:nvSpPr>
          <p:cNvPr id="50179" name="Notes Placeholder 2"/>
          <p:cNvSpPr>
            <a:spLocks noGrp="1"/>
          </p:cNvSpPr>
          <p:nvPr>
            <p:ph type="body" idx="1"/>
          </p:nvPr>
        </p:nvSpPr>
        <p:spPr>
          <a:noFill/>
        </p:spPr>
        <p:txBody>
          <a:bodyPr/>
          <a:lstStyle/>
          <a:p>
            <a:pPr eaLnBrk="1" hangingPunct="1"/>
            <a:r>
              <a:rPr lang="en-GB" altLang="en-US" smtClean="0">
                <a:ea typeface="ＭＳ Ｐゴシック" pitchFamily="34" charset="-128"/>
              </a:rPr>
              <a:t>RESEARCH  - NICOTINE AND POLYCYCLIC  HYDROCARBONS IN CIGARETTES HAVE SIGNIFICANT  IMPLICATIONS FOR PEOPLE WITH SCHIZOPHRENIA  TAKING  ANTIPSYCHOTIC MEDICATION AND THE EFFECTS ON NEGATIVE SYMPTOMS ASSOCIATED WITH THIS. Smoking alters the metabolism of psychotropic drugs , a factor clinicians need to consider.</a:t>
            </a:r>
          </a:p>
        </p:txBody>
      </p:sp>
      <p:sp>
        <p:nvSpPr>
          <p:cNvPr id="5018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5727B2D-D857-47B5-A57E-84ED769F99EE}" type="slidenum">
              <a:rPr lang="en-GB" altLang="en-US" smtClean="0"/>
              <a:pPr/>
              <a:t>30</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p:spPr>
        <p:txBody>
          <a:bodyPr/>
          <a:lstStyle/>
          <a:p>
            <a:pPr eaLnBrk="1" hangingPunct="1"/>
            <a:r>
              <a:rPr lang="en-GB" altLang="en-US" smtClean="0">
                <a:ea typeface="ＭＳ Ｐゴシック" pitchFamily="34" charset="-128"/>
              </a:rPr>
              <a:t> ask </a:t>
            </a:r>
          </a:p>
          <a:p>
            <a:pPr eaLnBrk="1" hangingPunct="1"/>
            <a:r>
              <a:rPr lang="en-GB" altLang="en-US" smtClean="0">
                <a:ea typeface="ＭＳ Ｐゴシック" pitchFamily="34" charset="-128"/>
              </a:rPr>
              <a:t>Why do we think this may be so ?</a:t>
            </a:r>
          </a:p>
          <a:p>
            <a:pPr eaLnBrk="1" hangingPunct="1"/>
            <a:r>
              <a:rPr lang="en-GB" altLang="en-US" smtClean="0">
                <a:ea typeface="ＭＳ Ｐゴシック" pitchFamily="34" charset="-128"/>
              </a:rPr>
              <a:t>Confusion over labelling and packaging, convenience foods</a:t>
            </a:r>
          </a:p>
        </p:txBody>
      </p:sp>
      <p:sp>
        <p:nvSpPr>
          <p:cNvPr id="5325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81E1F2A-F273-4115-8BA1-C49D5B2D96A6}" type="slidenum">
              <a:rPr lang="en-GB" altLang="en-US" smtClean="0"/>
              <a:pPr/>
              <a:t>33</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42BE4FB-43E7-4DA0-ADA5-6E1E9E843452}" type="datetimeFigureOut">
              <a:rPr lang="en-GB" smtClean="0"/>
              <a:t>18/09/2018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2CF679A-115C-4196-B865-2AED2CCCB01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BE4FB-43E7-4DA0-ADA5-6E1E9E843452}"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CF679A-115C-4196-B865-2AED2CCCB01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BE4FB-43E7-4DA0-ADA5-6E1E9E843452}"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CF679A-115C-4196-B865-2AED2CCCB01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BE4FB-43E7-4DA0-ADA5-6E1E9E843452}"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CF679A-115C-4196-B865-2AED2CCCB016}" type="slidenum">
              <a:rPr lang="en-GB" smtClean="0"/>
              <a:t>‹#›</a:t>
            </a:fld>
            <a:endParaRPr lang="en-GB"/>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BE4FB-43E7-4DA0-ADA5-6E1E9E843452}"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CF679A-115C-4196-B865-2AED2CCCB016}"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BE4FB-43E7-4DA0-ADA5-6E1E9E843452}" type="datetimeFigureOut">
              <a:rPr lang="en-GB" smtClean="0"/>
              <a:t>18/09/2018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CF679A-115C-4196-B865-2AED2CCCB016}" type="slidenum">
              <a:rPr lang="en-GB" smtClean="0"/>
              <a:t>‹#›</a:t>
            </a:fld>
            <a:endParaRPr lang="en-GB"/>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BE4FB-43E7-4DA0-ADA5-6E1E9E843452}" type="datetimeFigureOut">
              <a:rPr lang="en-GB" smtClean="0"/>
              <a:t>18/09/2018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CF679A-115C-4196-B865-2AED2CCCB01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2BE4FB-43E7-4DA0-ADA5-6E1E9E843452}" type="datetimeFigureOut">
              <a:rPr lang="en-GB" smtClean="0"/>
              <a:t>18/09/2018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CF679A-115C-4196-B865-2AED2CCCB016}" type="slidenum">
              <a:rPr lang="en-GB" smtClean="0"/>
              <a:t>‹#›</a:t>
            </a:fld>
            <a:endParaRPr lang="en-GB"/>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BE4FB-43E7-4DA0-ADA5-6E1E9E843452}" type="datetimeFigureOut">
              <a:rPr lang="en-GB" smtClean="0"/>
              <a:t>18/09/2018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CF679A-115C-4196-B865-2AED2CCCB01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42BE4FB-43E7-4DA0-ADA5-6E1E9E843452}" type="datetimeFigureOut">
              <a:rPr lang="en-GB" smtClean="0"/>
              <a:t>18/09/2018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CF679A-115C-4196-B865-2AED2CCCB01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42BE4FB-43E7-4DA0-ADA5-6E1E9E843452}" type="datetimeFigureOut">
              <a:rPr lang="en-GB" smtClean="0"/>
              <a:t>18/09/2018</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2CF679A-115C-4196-B865-2AED2CCCB016}"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42BE4FB-43E7-4DA0-ADA5-6E1E9E843452}" type="datetimeFigureOut">
              <a:rPr lang="en-GB" smtClean="0"/>
              <a:t>18/09/2018</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2CF679A-115C-4196-B865-2AED2CCCB01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bTRRNWrwRCo" TargetMode="External"/><Relationship Id="rId2" Type="http://schemas.openxmlformats.org/officeDocument/2006/relationships/hyperlink" Target="https://youtu.be/_KNIPGV7Xy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7772400" cy="1829761"/>
          </a:xfrm>
        </p:spPr>
        <p:txBody>
          <a:bodyPr/>
          <a:lstStyle/>
          <a:p>
            <a:pPr algn="ctr"/>
            <a:r>
              <a:rPr lang="en-GB" dirty="0" smtClean="0"/>
              <a:t>PHYSIOTHERAPY </a:t>
            </a:r>
            <a:r>
              <a:rPr lang="en-GB" dirty="0"/>
              <a:t/>
            </a:r>
            <a:br>
              <a:rPr lang="en-GB" dirty="0"/>
            </a:br>
            <a:r>
              <a:rPr lang="en-GB" dirty="0" smtClean="0"/>
              <a:t> HEALTH AND WELLBEING</a:t>
            </a:r>
            <a:endParaRPr lang="en-GB" dirty="0"/>
          </a:p>
        </p:txBody>
      </p:sp>
      <p:sp>
        <p:nvSpPr>
          <p:cNvPr id="3" name="Subtitle 2"/>
          <p:cNvSpPr>
            <a:spLocks noGrp="1"/>
          </p:cNvSpPr>
          <p:nvPr>
            <p:ph type="subTitle" idx="1"/>
          </p:nvPr>
        </p:nvSpPr>
        <p:spPr>
          <a:xfrm>
            <a:off x="685800" y="2996952"/>
            <a:ext cx="7772400" cy="1814359"/>
          </a:xfrm>
        </p:spPr>
        <p:txBody>
          <a:bodyPr>
            <a:normAutofit/>
          </a:bodyPr>
          <a:lstStyle/>
          <a:p>
            <a:r>
              <a:rPr lang="en-GB" dirty="0" smtClean="0"/>
              <a:t>Sharon Greensill Trust Physiotherapy Professional Head</a:t>
            </a:r>
          </a:p>
          <a:p>
            <a:r>
              <a:rPr lang="en-GB" dirty="0" smtClean="0"/>
              <a:t>Rotherham Doncaster and South Humber NHS Foundation Trust</a:t>
            </a:r>
            <a:endParaRPr lang="en-GB" dirty="0"/>
          </a:p>
        </p:txBody>
      </p:sp>
    </p:spTree>
    <p:extLst>
      <p:ext uri="{BB962C8B-B14F-4D97-AF65-F5344CB8AC3E}">
        <p14:creationId xmlns:p14="http://schemas.microsoft.com/office/powerpoint/2010/main" val="356689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normAutofit/>
          </a:bodyPr>
          <a:lstStyle/>
          <a:p>
            <a:endParaRPr lang="en-GB" dirty="0"/>
          </a:p>
          <a:p>
            <a:r>
              <a:rPr lang="en-GB" dirty="0"/>
              <a:t>Expressing empathy and understanding of the patient’s perspective. </a:t>
            </a:r>
          </a:p>
          <a:p>
            <a:r>
              <a:rPr lang="en-GB" dirty="0" smtClean="0"/>
              <a:t>Help </a:t>
            </a:r>
            <a:r>
              <a:rPr lang="en-GB" dirty="0"/>
              <a:t>people see the difference between how they want their lives to be and how they currently </a:t>
            </a:r>
            <a:endParaRPr lang="en-GB" dirty="0" smtClean="0"/>
          </a:p>
          <a:p>
            <a:r>
              <a:rPr lang="en-GB" dirty="0" smtClean="0"/>
              <a:t>It </a:t>
            </a:r>
            <a:r>
              <a:rPr lang="en-GB" dirty="0"/>
              <a:t>is the patient’s responsibility to articulate and consider </a:t>
            </a:r>
            <a:r>
              <a:rPr lang="en-GB" dirty="0" smtClean="0"/>
              <a:t>solutions</a:t>
            </a:r>
          </a:p>
          <a:p>
            <a:r>
              <a:rPr lang="en-GB" dirty="0" smtClean="0"/>
              <a:t>Supporting </a:t>
            </a:r>
            <a:r>
              <a:rPr lang="en-GB" dirty="0"/>
              <a:t>self efficacy. Motivational interviewers encourage people to take responsibility for their </a:t>
            </a:r>
            <a:r>
              <a:rPr lang="en-GB" dirty="0" smtClean="0"/>
              <a:t>actions</a:t>
            </a:r>
            <a:endParaRPr lang="en-GB" dirty="0"/>
          </a:p>
        </p:txBody>
      </p:sp>
      <p:sp>
        <p:nvSpPr>
          <p:cNvPr id="2" name="Title 1"/>
          <p:cNvSpPr>
            <a:spLocks noGrp="1"/>
          </p:cNvSpPr>
          <p:nvPr>
            <p:ph type="title"/>
          </p:nvPr>
        </p:nvSpPr>
        <p:spPr/>
        <p:txBody>
          <a:bodyPr/>
          <a:lstStyle/>
          <a:p>
            <a:pPr algn="l"/>
            <a:r>
              <a:rPr lang="en-GB" dirty="0" smtClean="0"/>
              <a:t>Key Skills</a:t>
            </a:r>
            <a:endParaRPr lang="en-GB" dirty="0"/>
          </a:p>
        </p:txBody>
      </p:sp>
    </p:spTree>
    <p:extLst>
      <p:ext uri="{BB962C8B-B14F-4D97-AF65-F5344CB8AC3E}">
        <p14:creationId xmlns:p14="http://schemas.microsoft.com/office/powerpoint/2010/main" val="189062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hlinkClick r:id="rId2"/>
              </a:rPr>
              <a:t>https://youtu.be/_</a:t>
            </a:r>
            <a:r>
              <a:rPr lang="en-GB" dirty="0" smtClean="0">
                <a:hlinkClick r:id="rId2"/>
              </a:rPr>
              <a:t>KNIPGV7Xyg</a:t>
            </a:r>
            <a:endParaRPr lang="en-GB" dirty="0" smtClean="0"/>
          </a:p>
          <a:p>
            <a:endParaRPr lang="en-GB" dirty="0"/>
          </a:p>
          <a:p>
            <a:r>
              <a:rPr lang="en-GB" dirty="0">
                <a:hlinkClick r:id="rId3"/>
              </a:rPr>
              <a:t>https://</a:t>
            </a:r>
            <a:r>
              <a:rPr lang="en-GB" dirty="0" smtClean="0">
                <a:hlinkClick r:id="rId3"/>
              </a:rPr>
              <a:t>youtu.be/bTRRNWrwRCo</a:t>
            </a:r>
            <a:endParaRPr lang="en-GB" dirty="0" smtClean="0"/>
          </a:p>
          <a:p>
            <a:endParaRPr lang="en-GB" dirty="0"/>
          </a:p>
          <a:p>
            <a:endParaRPr lang="en-GB"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18393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b="1" dirty="0" smtClean="0"/>
              <a:t>Cannot </a:t>
            </a:r>
            <a:r>
              <a:rPr lang="en-GB" b="1" dirty="0"/>
              <a:t>be answered with a "yes" or "</a:t>
            </a:r>
            <a:r>
              <a:rPr lang="en-GB" b="1" dirty="0" smtClean="0"/>
              <a:t>no</a:t>
            </a:r>
          </a:p>
          <a:p>
            <a:pPr marL="0" indent="0">
              <a:buNone/>
            </a:pPr>
            <a:endParaRPr lang="en-GB" b="1" dirty="0"/>
          </a:p>
          <a:p>
            <a:r>
              <a:rPr lang="en-GB" dirty="0" smtClean="0"/>
              <a:t>"</a:t>
            </a:r>
            <a:r>
              <a:rPr lang="en-GB" dirty="0"/>
              <a:t>What brings you here today?"</a:t>
            </a:r>
          </a:p>
          <a:p>
            <a:r>
              <a:rPr lang="en-GB" dirty="0" smtClean="0"/>
              <a:t>"</a:t>
            </a:r>
            <a:r>
              <a:rPr lang="en-GB" dirty="0"/>
              <a:t>Tell me about what's been happening since we last met?"</a:t>
            </a:r>
          </a:p>
          <a:p>
            <a:r>
              <a:rPr lang="en-GB" dirty="0" smtClean="0"/>
              <a:t>"</a:t>
            </a:r>
            <a:r>
              <a:rPr lang="en-GB" dirty="0"/>
              <a:t>So what makes you feel that it might be time for a change</a:t>
            </a:r>
            <a:r>
              <a:rPr lang="en-GB" dirty="0" smtClean="0"/>
              <a:t>?“</a:t>
            </a:r>
          </a:p>
          <a:p>
            <a:r>
              <a:rPr lang="en-GB" dirty="0" smtClean="0"/>
              <a:t>How would you describe…</a:t>
            </a:r>
          </a:p>
          <a:p>
            <a:r>
              <a:rPr lang="en-GB" dirty="0" smtClean="0"/>
              <a:t>What choice would you have made</a:t>
            </a:r>
            <a:endParaRPr lang="en-GB" dirty="0"/>
          </a:p>
        </p:txBody>
      </p:sp>
      <p:sp>
        <p:nvSpPr>
          <p:cNvPr id="2" name="Title 1"/>
          <p:cNvSpPr>
            <a:spLocks noGrp="1"/>
          </p:cNvSpPr>
          <p:nvPr>
            <p:ph type="title"/>
          </p:nvPr>
        </p:nvSpPr>
        <p:spPr>
          <a:xfrm>
            <a:off x="467544" y="548680"/>
            <a:ext cx="8229600" cy="1143000"/>
          </a:xfrm>
        </p:spPr>
        <p:txBody>
          <a:bodyPr>
            <a:normAutofit fontScale="90000"/>
          </a:bodyPr>
          <a:lstStyle/>
          <a:p>
            <a:r>
              <a:rPr lang="en-GB" b="1" dirty="0"/>
              <a:t>Open-Ended Questions</a:t>
            </a:r>
            <a:br>
              <a:rPr lang="en-GB" b="1" dirty="0"/>
            </a:br>
            <a:endParaRPr lang="en-GB" dirty="0"/>
          </a:p>
        </p:txBody>
      </p:sp>
    </p:spTree>
    <p:extLst>
      <p:ext uri="{BB962C8B-B14F-4D97-AF65-F5344CB8AC3E}">
        <p14:creationId xmlns:p14="http://schemas.microsoft.com/office/powerpoint/2010/main" val="176793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r>
              <a:rPr lang="en-GB" dirty="0" smtClean="0"/>
              <a:t>Build </a:t>
            </a:r>
            <a:r>
              <a:rPr lang="en-GB" dirty="0"/>
              <a:t>rapport and </a:t>
            </a:r>
            <a:r>
              <a:rPr lang="en-GB" dirty="0" smtClean="0"/>
              <a:t>confidence</a:t>
            </a:r>
          </a:p>
          <a:p>
            <a:r>
              <a:rPr lang="en-GB" dirty="0" smtClean="0"/>
              <a:t>I really like the way you are approaching this problem</a:t>
            </a:r>
          </a:p>
          <a:p>
            <a:r>
              <a:rPr lang="en-GB" dirty="0" smtClean="0"/>
              <a:t>That must have been very difficult for you</a:t>
            </a:r>
          </a:p>
          <a:p>
            <a:r>
              <a:rPr lang="en-GB" dirty="0" smtClean="0"/>
              <a:t>I can see that you have doubts but I am pleased you felt able to attend</a:t>
            </a:r>
          </a:p>
          <a:p>
            <a:r>
              <a:rPr lang="en-GB" dirty="0" smtClean="0"/>
              <a:t>I can understand why </a:t>
            </a:r>
            <a:r>
              <a:rPr lang="en-GB" dirty="0" err="1" smtClean="0"/>
              <a:t>e.g</a:t>
            </a:r>
            <a:r>
              <a:rPr lang="en-GB" dirty="0" smtClean="0"/>
              <a:t> eating is a positive thing for you</a:t>
            </a:r>
          </a:p>
          <a:p>
            <a:endParaRPr lang="en-GB" dirty="0"/>
          </a:p>
          <a:p>
            <a:endParaRPr lang="en-GB" dirty="0"/>
          </a:p>
        </p:txBody>
      </p:sp>
      <p:sp>
        <p:nvSpPr>
          <p:cNvPr id="2" name="Title 1"/>
          <p:cNvSpPr>
            <a:spLocks noGrp="1"/>
          </p:cNvSpPr>
          <p:nvPr>
            <p:ph type="title"/>
          </p:nvPr>
        </p:nvSpPr>
        <p:spPr>
          <a:xfrm>
            <a:off x="457200" y="692696"/>
            <a:ext cx="8229600" cy="724942"/>
          </a:xfrm>
        </p:spPr>
        <p:txBody>
          <a:bodyPr>
            <a:normAutofit fontScale="90000"/>
          </a:bodyPr>
          <a:lstStyle/>
          <a:p>
            <a:r>
              <a:rPr lang="en-GB" b="1" dirty="0"/>
              <a:t>Affirmations</a:t>
            </a:r>
            <a:br>
              <a:rPr lang="en-GB" b="1" dirty="0"/>
            </a:br>
            <a:endParaRPr lang="en-GB" dirty="0"/>
          </a:p>
        </p:txBody>
      </p:sp>
    </p:spTree>
    <p:extLst>
      <p:ext uri="{BB962C8B-B14F-4D97-AF65-F5344CB8AC3E}">
        <p14:creationId xmlns:p14="http://schemas.microsoft.com/office/powerpoint/2010/main" val="333341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810539"/>
          </a:xfrm>
        </p:spPr>
        <p:txBody>
          <a:bodyPr>
            <a:normAutofit/>
          </a:bodyPr>
          <a:lstStyle/>
          <a:p>
            <a:r>
              <a:rPr lang="en-GB" dirty="0" smtClean="0"/>
              <a:t>It sounds like…</a:t>
            </a:r>
          </a:p>
          <a:p>
            <a:r>
              <a:rPr lang="en-GB" dirty="0" smtClean="0"/>
              <a:t>It seems as if…</a:t>
            </a:r>
          </a:p>
          <a:p>
            <a:r>
              <a:rPr lang="en-GB" dirty="0" smtClean="0"/>
              <a:t>What I hear you saying is..</a:t>
            </a:r>
            <a:endParaRPr lang="en-GB" dirty="0"/>
          </a:p>
          <a:p>
            <a:r>
              <a:rPr lang="en-GB" dirty="0" smtClean="0"/>
              <a:t>What I am understanding is that you are </a:t>
            </a:r>
            <a:r>
              <a:rPr lang="en-GB" dirty="0"/>
              <a:t>not quite sure you are ready to make a change, but you are </a:t>
            </a:r>
            <a:r>
              <a:rPr lang="en-GB" dirty="0" smtClean="0"/>
              <a:t>concerned that</a:t>
            </a:r>
            <a:r>
              <a:rPr lang="en-GB" dirty="0"/>
              <a:t>..."</a:t>
            </a:r>
          </a:p>
          <a:p>
            <a:pPr marL="109728" indent="0">
              <a:buNone/>
            </a:pPr>
            <a:endParaRPr lang="en-GB" dirty="0" smtClean="0"/>
          </a:p>
          <a:p>
            <a:pPr marL="109728" indent="0">
              <a:buNone/>
            </a:pPr>
            <a:r>
              <a:rPr lang="en-GB" dirty="0" smtClean="0"/>
              <a:t>Keep </a:t>
            </a:r>
            <a:r>
              <a:rPr lang="en-GB" dirty="0"/>
              <a:t>momentum moving forward (even if your reflections are incorrect, they </a:t>
            </a:r>
            <a:r>
              <a:rPr lang="en-GB" dirty="0" smtClean="0"/>
              <a:t>create an </a:t>
            </a:r>
            <a:r>
              <a:rPr lang="en-GB" dirty="0"/>
              <a:t>opportunity for correction and re-articulation)</a:t>
            </a:r>
          </a:p>
        </p:txBody>
      </p:sp>
      <p:sp>
        <p:nvSpPr>
          <p:cNvPr id="2" name="Title 1"/>
          <p:cNvSpPr>
            <a:spLocks noGrp="1"/>
          </p:cNvSpPr>
          <p:nvPr>
            <p:ph type="title"/>
          </p:nvPr>
        </p:nvSpPr>
        <p:spPr/>
        <p:txBody>
          <a:bodyPr>
            <a:normAutofit fontScale="90000"/>
          </a:bodyPr>
          <a:lstStyle/>
          <a:p>
            <a:r>
              <a:rPr lang="en-GB" b="1" dirty="0"/>
              <a:t>Reflective Listening</a:t>
            </a:r>
            <a:br>
              <a:rPr lang="en-GB" b="1" dirty="0"/>
            </a:br>
            <a:endParaRPr lang="en-GB" dirty="0"/>
          </a:p>
        </p:txBody>
      </p:sp>
    </p:spTree>
    <p:extLst>
      <p:ext uri="{BB962C8B-B14F-4D97-AF65-F5344CB8AC3E}">
        <p14:creationId xmlns:p14="http://schemas.microsoft.com/office/powerpoint/2010/main" val="401840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So what I have heard so far is..</a:t>
            </a:r>
          </a:p>
          <a:p>
            <a:r>
              <a:rPr lang="en-GB" dirty="0" smtClean="0"/>
              <a:t>So you have told me that you think in this n way, that this is difficult bit that this is an easier way. Is that right?</a:t>
            </a:r>
          </a:p>
          <a:p>
            <a:r>
              <a:rPr lang="en-GB" dirty="0" smtClean="0"/>
              <a:t>Reflecting back</a:t>
            </a:r>
          </a:p>
          <a:p>
            <a:endParaRPr lang="en-GB" dirty="0" smtClean="0"/>
          </a:p>
          <a:p>
            <a:endParaRPr lang="en-GB" dirty="0"/>
          </a:p>
        </p:txBody>
      </p:sp>
      <p:sp>
        <p:nvSpPr>
          <p:cNvPr id="2" name="Title 1"/>
          <p:cNvSpPr>
            <a:spLocks noGrp="1"/>
          </p:cNvSpPr>
          <p:nvPr>
            <p:ph type="title"/>
          </p:nvPr>
        </p:nvSpPr>
        <p:spPr/>
        <p:txBody>
          <a:bodyPr/>
          <a:lstStyle/>
          <a:p>
            <a:r>
              <a:rPr lang="en-GB" dirty="0" smtClean="0"/>
              <a:t>Summarizing</a:t>
            </a:r>
            <a:endParaRPr lang="en-GB" dirty="0"/>
          </a:p>
        </p:txBody>
      </p:sp>
    </p:spTree>
    <p:extLst>
      <p:ext uri="{BB962C8B-B14F-4D97-AF65-F5344CB8AC3E}">
        <p14:creationId xmlns:p14="http://schemas.microsoft.com/office/powerpoint/2010/main" val="22584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greensillS\Pictures\thSDVCJCK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644008" cy="6858000"/>
          </a:xfrm>
          <a:prstGeom prst="rect">
            <a:avLst/>
          </a:prstGeom>
          <a:noFill/>
          <a:ln>
            <a:noFill/>
          </a:ln>
        </p:spPr>
      </p:pic>
      <p:sp>
        <p:nvSpPr>
          <p:cNvPr id="5" name="TextBox 4"/>
          <p:cNvSpPr txBox="1"/>
          <p:nvPr/>
        </p:nvSpPr>
        <p:spPr>
          <a:xfrm>
            <a:off x="4860032" y="5733256"/>
            <a:ext cx="4176464"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Listening, empathy, trying to understand. OARS</a:t>
            </a:r>
            <a:endParaRPr lang="en-GB" sz="2400" dirty="0"/>
          </a:p>
        </p:txBody>
      </p:sp>
      <p:sp>
        <p:nvSpPr>
          <p:cNvPr id="6" name="TextBox 5"/>
          <p:cNvSpPr txBox="1"/>
          <p:nvPr/>
        </p:nvSpPr>
        <p:spPr>
          <a:xfrm>
            <a:off x="4807171" y="4293096"/>
            <a:ext cx="4032448"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Helping choose a target area they are ambivalent about</a:t>
            </a:r>
            <a:endParaRPr lang="en-GB" sz="2400" dirty="0"/>
          </a:p>
        </p:txBody>
      </p:sp>
      <p:sp>
        <p:nvSpPr>
          <p:cNvPr id="8" name="TextBox 7"/>
          <p:cNvSpPr txBox="1"/>
          <p:nvPr/>
        </p:nvSpPr>
        <p:spPr>
          <a:xfrm>
            <a:off x="4807169" y="2564904"/>
            <a:ext cx="4176465"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Drawing out clients real ideas and reasons for change. Re enforcing change talk</a:t>
            </a:r>
            <a:endParaRPr lang="en-GB" sz="2400" dirty="0"/>
          </a:p>
        </p:txBody>
      </p:sp>
      <p:sp>
        <p:nvSpPr>
          <p:cNvPr id="9" name="TextBox 8"/>
          <p:cNvSpPr txBox="1"/>
          <p:nvPr/>
        </p:nvSpPr>
        <p:spPr>
          <a:xfrm>
            <a:off x="4807169" y="505781"/>
            <a:ext cx="3725269"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mj-lt"/>
                <a:cs typeface="Arial" panose="020B0604020202020204" pitchFamily="34" charset="0"/>
              </a:rPr>
              <a:t>Consolidate commitment, determine readiness for action planning, </a:t>
            </a:r>
            <a:endParaRPr lang="en-GB" sz="2400" dirty="0">
              <a:latin typeface="+mj-lt"/>
              <a:cs typeface="Arial" panose="020B0604020202020204" pitchFamily="34" charset="0"/>
            </a:endParaRPr>
          </a:p>
        </p:txBody>
      </p:sp>
    </p:spTree>
    <p:extLst>
      <p:ext uri="{BB962C8B-B14F-4D97-AF65-F5344CB8AC3E}">
        <p14:creationId xmlns:p14="http://schemas.microsoft.com/office/powerpoint/2010/main" val="314990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5112568"/>
          </a:xfrm>
        </p:spPr>
        <p:txBody>
          <a:bodyPr>
            <a:normAutofit fontScale="70000" lnSpcReduction="20000"/>
          </a:bodyPr>
          <a:lstStyle/>
          <a:p>
            <a:endParaRPr lang="en-GB" sz="3400" dirty="0" smtClean="0">
              <a:latin typeface="Calibri Light" panose="020F0302020204030204" pitchFamily="34" charset="0"/>
            </a:endParaRPr>
          </a:p>
          <a:p>
            <a:r>
              <a:rPr lang="en-GB" sz="3400" dirty="0">
                <a:latin typeface="Calibri Light" panose="020F0302020204030204" pitchFamily="34" charset="0"/>
              </a:rPr>
              <a:t>T</a:t>
            </a:r>
            <a:r>
              <a:rPr lang="en-GB" sz="3400" dirty="0" smtClean="0">
                <a:latin typeface="Calibri Light" panose="020F0302020204030204" pitchFamily="34" charset="0"/>
              </a:rPr>
              <a:t>alking therapy that can help manage problems by changing the way people think and behave.</a:t>
            </a:r>
          </a:p>
          <a:p>
            <a:pPr marL="0" indent="0">
              <a:buNone/>
            </a:pPr>
            <a:endParaRPr lang="en-GB" sz="3400" dirty="0" smtClean="0">
              <a:latin typeface="Calibri Light" panose="020F0302020204030204" pitchFamily="34" charset="0"/>
            </a:endParaRPr>
          </a:p>
          <a:p>
            <a:r>
              <a:rPr lang="en-GB" sz="3400" dirty="0" smtClean="0">
                <a:latin typeface="Calibri Light" panose="020F0302020204030204" pitchFamily="34" charset="0"/>
              </a:rPr>
              <a:t>CBT is based on the concept that thoughts, feelings, physical sensations and actions are interconnected, and that negative thoughts and feelings can trap someone in a vicious cycle.</a:t>
            </a:r>
          </a:p>
          <a:p>
            <a:endParaRPr lang="en-GB" sz="3400" dirty="0" smtClean="0">
              <a:latin typeface="Calibri Light" panose="020F0302020204030204" pitchFamily="34" charset="0"/>
            </a:endParaRPr>
          </a:p>
          <a:p>
            <a:r>
              <a:rPr lang="en-GB" sz="3400" dirty="0" smtClean="0">
                <a:latin typeface="Calibri Light" panose="020F0302020204030204" pitchFamily="34" charset="0"/>
              </a:rPr>
              <a:t>CBT aims to help deal with problems in a more positive way by breaking them down into smaller parts. </a:t>
            </a:r>
          </a:p>
          <a:p>
            <a:endParaRPr lang="en-GB" sz="3400" dirty="0" smtClean="0">
              <a:latin typeface="Calibri Light" panose="020F0302020204030204" pitchFamily="34" charset="0"/>
            </a:endParaRPr>
          </a:p>
          <a:p>
            <a:r>
              <a:rPr lang="en-GB" sz="3400" dirty="0" smtClean="0">
                <a:latin typeface="Calibri Light" panose="020F0302020204030204" pitchFamily="34" charset="0"/>
              </a:rPr>
              <a:t>Unlike some other talking treatments, CBT deals with current problems, rather than focusing on issues from the past. </a:t>
            </a:r>
          </a:p>
          <a:p>
            <a:endParaRPr lang="en-GB" sz="3400" dirty="0" smtClean="0"/>
          </a:p>
          <a:p>
            <a:endParaRPr lang="en-GB" dirty="0" smtClean="0"/>
          </a:p>
        </p:txBody>
      </p:sp>
      <p:sp>
        <p:nvSpPr>
          <p:cNvPr id="2" name="Title 1"/>
          <p:cNvSpPr>
            <a:spLocks noGrp="1"/>
          </p:cNvSpPr>
          <p:nvPr>
            <p:ph type="title"/>
          </p:nvPr>
        </p:nvSpPr>
        <p:spPr/>
        <p:txBody>
          <a:bodyPr/>
          <a:lstStyle/>
          <a:p>
            <a:r>
              <a:rPr lang="en-GB" dirty="0" smtClean="0"/>
              <a:t>Cognitive Behavioural Therapy</a:t>
            </a:r>
            <a:endParaRPr lang="en-GB" dirty="0"/>
          </a:p>
        </p:txBody>
      </p:sp>
    </p:spTree>
    <p:extLst>
      <p:ext uri="{BB962C8B-B14F-4D97-AF65-F5344CB8AC3E}">
        <p14:creationId xmlns:p14="http://schemas.microsoft.com/office/powerpoint/2010/main" val="16937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ttps://naturalhealthcourses.com/wp-content/uploads/2015/08/cbt-009.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878613" y="1481138"/>
            <a:ext cx="3386774" cy="4525962"/>
          </a:xfrm>
          <a:prstGeom prst="rect">
            <a:avLst/>
          </a:prstGeom>
          <a:noFill/>
          <a:ln>
            <a:noFill/>
          </a:ln>
        </p:spPr>
      </p:pic>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446516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229600" cy="4525963"/>
          </a:xfrm>
        </p:spPr>
        <p:txBody>
          <a:bodyPr>
            <a:normAutofit/>
          </a:bodyPr>
          <a:lstStyle/>
          <a:p>
            <a:r>
              <a:rPr lang="en-GB" dirty="0" smtClean="0"/>
              <a:t>Based </a:t>
            </a:r>
            <a:r>
              <a:rPr lang="en-GB" dirty="0"/>
              <a:t>on the concept that </a:t>
            </a:r>
            <a:r>
              <a:rPr lang="en-GB" dirty="0" smtClean="0"/>
              <a:t>thought, </a:t>
            </a:r>
            <a:r>
              <a:rPr lang="en-GB" dirty="0"/>
              <a:t>feelings, physical sensations and actions are interconnected, and that negative thoughts and feelings can trap </a:t>
            </a:r>
            <a:r>
              <a:rPr lang="en-GB" dirty="0" smtClean="0"/>
              <a:t>someone in </a:t>
            </a:r>
            <a:r>
              <a:rPr lang="en-GB" dirty="0"/>
              <a:t>a vicious </a:t>
            </a:r>
            <a:r>
              <a:rPr lang="en-GB" dirty="0" smtClean="0"/>
              <a:t>cycle</a:t>
            </a:r>
          </a:p>
          <a:p>
            <a:r>
              <a:rPr lang="en-GB" dirty="0"/>
              <a:t>CBT deals with current problems, rather than focusing on issues from the past</a:t>
            </a:r>
            <a:endParaRPr lang="en-GB" dirty="0" smtClean="0"/>
          </a:p>
          <a:p>
            <a:r>
              <a:rPr lang="en-GB" dirty="0" smtClean="0"/>
              <a:t>Change negative </a:t>
            </a:r>
            <a:r>
              <a:rPr lang="en-GB" dirty="0"/>
              <a:t>patterns to improve the </a:t>
            </a:r>
            <a:r>
              <a:rPr lang="en-GB" dirty="0" smtClean="0"/>
              <a:t>way someone feels</a:t>
            </a:r>
            <a:endParaRPr lang="en-GB" dirty="0"/>
          </a:p>
          <a:p>
            <a:pPr marL="109728" indent="0">
              <a:buNone/>
            </a:pPr>
            <a:r>
              <a:rPr lang="en-GB" dirty="0" smtClean="0"/>
              <a:t>. </a:t>
            </a:r>
            <a:endParaRPr lang="en-GB" dirty="0"/>
          </a:p>
          <a:p>
            <a:endParaRPr lang="en-GB" dirty="0"/>
          </a:p>
        </p:txBody>
      </p:sp>
      <p:sp>
        <p:nvSpPr>
          <p:cNvPr id="2" name="Title 1"/>
          <p:cNvSpPr>
            <a:spLocks noGrp="1"/>
          </p:cNvSpPr>
          <p:nvPr>
            <p:ph type="title"/>
          </p:nvPr>
        </p:nvSpPr>
        <p:spPr/>
        <p:txBody>
          <a:bodyPr/>
          <a:lstStyle/>
          <a:p>
            <a:r>
              <a:rPr lang="en-GB" dirty="0" smtClean="0"/>
              <a:t>What is CBT</a:t>
            </a:r>
            <a:endParaRPr lang="en-GB" dirty="0"/>
          </a:p>
        </p:txBody>
      </p:sp>
    </p:spTree>
    <p:extLst>
      <p:ext uri="{BB962C8B-B14F-4D97-AF65-F5344CB8AC3E}">
        <p14:creationId xmlns:p14="http://schemas.microsoft.com/office/powerpoint/2010/main" val="39479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lnSpc>
                <a:spcPct val="150000"/>
              </a:lnSpc>
              <a:buFont typeface="Wingdings" panose="05000000000000000000" pitchFamily="2" charset="2"/>
              <a:buChar char="Ø"/>
            </a:pPr>
            <a:r>
              <a:rPr lang="en-GB" dirty="0" smtClean="0"/>
              <a:t>Getting patients to think differently about their health and wellbeing</a:t>
            </a:r>
          </a:p>
          <a:p>
            <a:pPr marL="457200" indent="-457200">
              <a:lnSpc>
                <a:spcPct val="150000"/>
              </a:lnSpc>
              <a:buFont typeface="Wingdings" panose="05000000000000000000" pitchFamily="2" charset="2"/>
              <a:buChar char="Ø"/>
            </a:pPr>
            <a:r>
              <a:rPr lang="en-GB" dirty="0" smtClean="0"/>
              <a:t>Recognising needs</a:t>
            </a:r>
          </a:p>
          <a:p>
            <a:pPr marL="457200" indent="-457200">
              <a:lnSpc>
                <a:spcPct val="150000"/>
              </a:lnSpc>
              <a:buFont typeface="Wingdings" panose="05000000000000000000" pitchFamily="2" charset="2"/>
              <a:buChar char="Ø"/>
            </a:pPr>
            <a:r>
              <a:rPr lang="en-GB" dirty="0" smtClean="0"/>
              <a:t>Behaviour change</a:t>
            </a:r>
          </a:p>
          <a:p>
            <a:pPr marL="457200" indent="-457200">
              <a:lnSpc>
                <a:spcPct val="150000"/>
              </a:lnSpc>
              <a:buFont typeface="Wingdings" panose="05000000000000000000" pitchFamily="2" charset="2"/>
              <a:buChar char="Ø"/>
            </a:pPr>
            <a:r>
              <a:rPr lang="en-GB" dirty="0" smtClean="0"/>
              <a:t>Identifying goals and aspirations</a:t>
            </a:r>
          </a:p>
          <a:p>
            <a:pPr marL="457200" indent="-457200">
              <a:lnSpc>
                <a:spcPct val="150000"/>
              </a:lnSpc>
              <a:buFont typeface="Wingdings" panose="05000000000000000000" pitchFamily="2" charset="2"/>
              <a:buChar char="Ø"/>
            </a:pPr>
            <a:r>
              <a:rPr lang="en-GB" dirty="0" smtClean="0"/>
              <a:t>Supporting change</a:t>
            </a:r>
          </a:p>
          <a:p>
            <a:pPr marL="0" indent="0">
              <a:buNone/>
            </a:pPr>
            <a:endParaRPr lang="en-GB" dirty="0"/>
          </a:p>
          <a:p>
            <a:pPr marL="0" indent="0">
              <a:buNone/>
            </a:pPr>
            <a:endParaRPr lang="en-GB" dirty="0" smtClean="0"/>
          </a:p>
          <a:p>
            <a:endParaRPr lang="en-GB" dirty="0"/>
          </a:p>
        </p:txBody>
      </p:sp>
      <p:sp>
        <p:nvSpPr>
          <p:cNvPr id="2" name="Title 1"/>
          <p:cNvSpPr>
            <a:spLocks noGrp="1"/>
          </p:cNvSpPr>
          <p:nvPr>
            <p:ph type="title"/>
          </p:nvPr>
        </p:nvSpPr>
        <p:spPr/>
        <p:txBody>
          <a:bodyPr/>
          <a:lstStyle/>
          <a:p>
            <a:r>
              <a:rPr lang="en-GB" dirty="0" smtClean="0"/>
              <a:t>What are we aiming to do?</a:t>
            </a:r>
            <a:endParaRPr lang="en-GB" dirty="0"/>
          </a:p>
        </p:txBody>
      </p:sp>
    </p:spTree>
    <p:extLst>
      <p:ext uri="{BB962C8B-B14F-4D97-AF65-F5344CB8AC3E}">
        <p14:creationId xmlns:p14="http://schemas.microsoft.com/office/powerpoint/2010/main" val="1871837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8229600" cy="5145435"/>
          </a:xfrm>
        </p:spPr>
        <p:txBody>
          <a:bodyPr/>
          <a:lstStyle/>
          <a:p>
            <a:r>
              <a:rPr lang="en-GB" dirty="0" smtClean="0"/>
              <a:t>Changing automatic </a:t>
            </a:r>
            <a:r>
              <a:rPr lang="en-GB" dirty="0"/>
              <a:t>negative thoughts that can contribute to and exacerbate emotional </a:t>
            </a:r>
            <a:r>
              <a:rPr lang="en-GB" dirty="0" smtClean="0"/>
              <a:t>difficulties.</a:t>
            </a:r>
          </a:p>
          <a:p>
            <a:r>
              <a:rPr lang="en-GB" dirty="0"/>
              <a:t>P</a:t>
            </a:r>
            <a:r>
              <a:rPr lang="en-GB" dirty="0" smtClean="0"/>
              <a:t>atients </a:t>
            </a:r>
            <a:r>
              <a:rPr lang="en-GB" dirty="0"/>
              <a:t>examine </a:t>
            </a:r>
            <a:r>
              <a:rPr lang="en-GB" dirty="0" smtClean="0"/>
              <a:t>thoughts </a:t>
            </a:r>
            <a:r>
              <a:rPr lang="en-GB" dirty="0"/>
              <a:t>and are encouraged to look at evidence from reality that either supports or refutes these thoughts. </a:t>
            </a:r>
            <a:r>
              <a:rPr lang="en-GB" dirty="0" smtClean="0"/>
              <a:t>‘Challenging their evidence’.</a:t>
            </a:r>
          </a:p>
          <a:p>
            <a:r>
              <a:rPr lang="en-GB" dirty="0" smtClean="0"/>
              <a:t>Identify </a:t>
            </a:r>
            <a:r>
              <a:rPr lang="en-GB" dirty="0"/>
              <a:t>the problematic </a:t>
            </a:r>
            <a:r>
              <a:rPr lang="en-GB" dirty="0" smtClean="0"/>
              <a:t>beliefs and how to manage these</a:t>
            </a:r>
          </a:p>
          <a:p>
            <a:r>
              <a:rPr lang="en-GB" dirty="0" smtClean="0"/>
              <a:t>Look at behaviour- avoidance</a:t>
            </a:r>
            <a:endParaRPr lang="en-GB" dirty="0"/>
          </a:p>
        </p:txBody>
      </p:sp>
      <p:sp>
        <p:nvSpPr>
          <p:cNvPr id="2" name="Title 1"/>
          <p:cNvSpPr>
            <a:spLocks noGrp="1"/>
          </p:cNvSpPr>
          <p:nvPr>
            <p:ph type="title"/>
          </p:nvPr>
        </p:nvSpPr>
        <p:spPr>
          <a:xfrm>
            <a:off x="457200" y="274638"/>
            <a:ext cx="8229600" cy="490066"/>
          </a:xfrm>
        </p:spPr>
        <p:txBody>
          <a:bodyPr>
            <a:normAutofit fontScale="90000"/>
          </a:bodyPr>
          <a:lstStyle/>
          <a:p>
            <a:endParaRPr lang="en-GB" dirty="0"/>
          </a:p>
        </p:txBody>
      </p:sp>
    </p:spTree>
    <p:extLst>
      <p:ext uri="{BB962C8B-B14F-4D97-AF65-F5344CB8AC3E}">
        <p14:creationId xmlns:p14="http://schemas.microsoft.com/office/powerpoint/2010/main" val="3721677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Good </a:t>
            </a:r>
            <a:r>
              <a:rPr lang="en-GB" dirty="0"/>
              <a:t>things about </a:t>
            </a:r>
            <a:r>
              <a:rPr lang="en-GB" dirty="0" smtClean="0"/>
              <a:t>behaviour </a:t>
            </a:r>
            <a:r>
              <a:rPr lang="en-GB" dirty="0"/>
              <a:t>	</a:t>
            </a:r>
            <a:endParaRPr lang="en-GB" dirty="0" smtClean="0"/>
          </a:p>
          <a:p>
            <a:r>
              <a:rPr lang="en-GB" dirty="0" smtClean="0"/>
              <a:t>Not </a:t>
            </a:r>
            <a:r>
              <a:rPr lang="en-GB" dirty="0"/>
              <a:t>so good things about behaviour 	</a:t>
            </a:r>
          </a:p>
          <a:p>
            <a:r>
              <a:rPr lang="en-GB" dirty="0"/>
              <a:t>Good things about changing the </a:t>
            </a:r>
            <a:r>
              <a:rPr lang="en-GB" dirty="0" smtClean="0"/>
              <a:t>behaviour</a:t>
            </a:r>
          </a:p>
          <a:p>
            <a:r>
              <a:rPr lang="en-GB" dirty="0" smtClean="0"/>
              <a:t>Not </a:t>
            </a:r>
            <a:r>
              <a:rPr lang="en-GB" dirty="0"/>
              <a:t>so good things about changing the behaviour 	</a:t>
            </a:r>
            <a:endParaRPr lang="en-GB" dirty="0" smtClean="0"/>
          </a:p>
          <a:p>
            <a:r>
              <a:rPr lang="en-GB" dirty="0" smtClean="0"/>
              <a:t>Daily analysis</a:t>
            </a:r>
          </a:p>
          <a:p>
            <a:r>
              <a:rPr lang="en-GB" dirty="0" smtClean="0"/>
              <a:t>Activity scheduling</a:t>
            </a:r>
          </a:p>
          <a:p>
            <a:endParaRPr lang="en-GB" dirty="0"/>
          </a:p>
          <a:p>
            <a:endParaRPr lang="en-GB" dirty="0"/>
          </a:p>
        </p:txBody>
      </p:sp>
      <p:sp>
        <p:nvSpPr>
          <p:cNvPr id="2" name="Title 1"/>
          <p:cNvSpPr>
            <a:spLocks noGrp="1"/>
          </p:cNvSpPr>
          <p:nvPr>
            <p:ph type="title"/>
          </p:nvPr>
        </p:nvSpPr>
        <p:spPr/>
        <p:txBody>
          <a:bodyPr>
            <a:normAutofit/>
          </a:bodyPr>
          <a:lstStyle/>
          <a:p>
            <a:r>
              <a:rPr lang="en-GB" sz="4000" dirty="0" smtClean="0"/>
              <a:t>Behaviour analysis</a:t>
            </a:r>
            <a:endParaRPr lang="en-GB" sz="4000" dirty="0"/>
          </a:p>
        </p:txBody>
      </p:sp>
    </p:spTree>
    <p:extLst>
      <p:ext uri="{BB962C8B-B14F-4D97-AF65-F5344CB8AC3E}">
        <p14:creationId xmlns:p14="http://schemas.microsoft.com/office/powerpoint/2010/main" val="1465519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GB" b="1" dirty="0"/>
              <a:t>Brief intervention (BI) </a:t>
            </a:r>
            <a:endParaRPr lang="en-GB" dirty="0"/>
          </a:p>
          <a:p>
            <a:r>
              <a:rPr lang="en-GB" dirty="0"/>
              <a:t>Brief interventions last approximately 3–20 minutes and go a step beyond brief advice. They aim to motivate and support, taking into account the individual patient’s needs, preferences and circumstances. </a:t>
            </a:r>
            <a:endParaRPr lang="en-GB" dirty="0" smtClean="0"/>
          </a:p>
          <a:p>
            <a:r>
              <a:rPr lang="en-GB" b="1" dirty="0" smtClean="0"/>
              <a:t>Benefits</a:t>
            </a:r>
            <a:endParaRPr lang="en-GB" dirty="0"/>
          </a:p>
          <a:p>
            <a:r>
              <a:rPr lang="en-GB" dirty="0" smtClean="0"/>
              <a:t>Identifying </a:t>
            </a:r>
            <a:r>
              <a:rPr lang="en-GB" dirty="0"/>
              <a:t>how they will benefit from being more physically active. </a:t>
            </a:r>
            <a:endParaRPr lang="en-GB" dirty="0" smtClean="0"/>
          </a:p>
          <a:p>
            <a:r>
              <a:rPr lang="en-GB" dirty="0"/>
              <a:t>H</a:t>
            </a:r>
            <a:r>
              <a:rPr lang="en-GB" dirty="0" smtClean="0"/>
              <a:t>ighlighting </a:t>
            </a:r>
            <a:r>
              <a:rPr lang="en-GB" dirty="0"/>
              <a:t>the benefits, as applicable to the individual. </a:t>
            </a:r>
            <a:r>
              <a:rPr lang="en-GB" dirty="0" smtClean="0"/>
              <a:t>long-term </a:t>
            </a:r>
            <a:r>
              <a:rPr lang="en-GB" dirty="0"/>
              <a:t>condition or co-morbidity, discuss in greater depth how exercise can improve these. Disease progression may be slowed, disease severity can be lessened and medications may even be discontinued. In those without a chronic condition, the emphasis might be on the health risks of physical inactivity and the prevention of disease. Time can be spent building this understanding of the effects of sedentary behaviour.</a:t>
            </a:r>
          </a:p>
          <a:p>
            <a:r>
              <a:rPr lang="en-GB" dirty="0" smtClean="0"/>
              <a:t>.</a:t>
            </a:r>
            <a:endParaRPr lang="en-GB" dirty="0"/>
          </a:p>
        </p:txBody>
      </p:sp>
      <p:sp>
        <p:nvSpPr>
          <p:cNvPr id="2" name="Title 1"/>
          <p:cNvSpPr>
            <a:spLocks noGrp="1"/>
          </p:cNvSpPr>
          <p:nvPr>
            <p:ph type="title"/>
          </p:nvPr>
        </p:nvSpPr>
        <p:spPr/>
        <p:txBody>
          <a:bodyPr>
            <a:normAutofit fontScale="90000"/>
          </a:bodyPr>
          <a:lstStyle/>
          <a:p>
            <a:r>
              <a:rPr lang="en-GB" b="1" dirty="0"/>
              <a:t>Brief intervention (BI) </a:t>
            </a:r>
            <a:r>
              <a:rPr lang="en-GB" dirty="0"/>
              <a:t/>
            </a:r>
            <a:br>
              <a:rPr lang="en-GB" dirty="0"/>
            </a:br>
            <a:endParaRPr lang="en-GB" dirty="0"/>
          </a:p>
        </p:txBody>
      </p:sp>
    </p:spTree>
    <p:extLst>
      <p:ext uri="{BB962C8B-B14F-4D97-AF65-F5344CB8AC3E}">
        <p14:creationId xmlns:p14="http://schemas.microsoft.com/office/powerpoint/2010/main" val="2129975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normAutofit fontScale="77500" lnSpcReduction="20000"/>
          </a:bodyPr>
          <a:lstStyle/>
          <a:p>
            <a:r>
              <a:rPr lang="en-GB" b="1" dirty="0"/>
              <a:t>Barriers</a:t>
            </a:r>
            <a:endParaRPr lang="en-GB" dirty="0"/>
          </a:p>
          <a:p>
            <a:pPr marL="109728" indent="0">
              <a:buNone/>
            </a:pPr>
            <a:r>
              <a:rPr lang="en-GB" dirty="0" smtClean="0"/>
              <a:t>   Identify barriers</a:t>
            </a:r>
          </a:p>
          <a:p>
            <a:pPr marL="109728" indent="0">
              <a:buNone/>
            </a:pPr>
            <a:endParaRPr lang="en-GB" b="1" dirty="0"/>
          </a:p>
          <a:p>
            <a:r>
              <a:rPr lang="en-GB" b="1" dirty="0" smtClean="0"/>
              <a:t>Goal </a:t>
            </a:r>
            <a:r>
              <a:rPr lang="en-GB" b="1" dirty="0"/>
              <a:t>setting: </a:t>
            </a:r>
            <a:r>
              <a:rPr lang="en-GB" dirty="0"/>
              <a:t>Encourage the patient to identify changes to their daily routine, such as walking to work or taking the stairs more often. </a:t>
            </a:r>
            <a:endParaRPr lang="en-GB" dirty="0" smtClean="0"/>
          </a:p>
          <a:p>
            <a:pPr marL="109728" indent="0">
              <a:buNone/>
            </a:pPr>
            <a:r>
              <a:rPr lang="en-GB" dirty="0" smtClean="0"/>
              <a:t>   ‘</a:t>
            </a:r>
            <a:r>
              <a:rPr lang="en-GB" dirty="0"/>
              <a:t>something </a:t>
            </a:r>
            <a:r>
              <a:rPr lang="en-GB" dirty="0" smtClean="0"/>
              <a:t>is better </a:t>
            </a:r>
            <a:r>
              <a:rPr lang="en-GB" dirty="0"/>
              <a:t>than nothing’ </a:t>
            </a:r>
            <a:endParaRPr lang="en-GB" dirty="0" smtClean="0"/>
          </a:p>
          <a:p>
            <a:pPr marL="109728" indent="0">
              <a:buNone/>
            </a:pPr>
            <a:r>
              <a:rPr lang="en-GB" dirty="0" smtClean="0"/>
              <a:t>    set </a:t>
            </a:r>
            <a:r>
              <a:rPr lang="en-GB" dirty="0"/>
              <a:t>achievable goals, </a:t>
            </a:r>
            <a:r>
              <a:rPr lang="en-GB" dirty="0" smtClean="0"/>
              <a:t>gradually increasing </a:t>
            </a:r>
            <a:r>
              <a:rPr lang="en-GB" dirty="0"/>
              <a:t>their level of </a:t>
            </a:r>
            <a:endParaRPr lang="en-GB" dirty="0" smtClean="0"/>
          </a:p>
          <a:p>
            <a:pPr marL="109728" indent="0">
              <a:buNone/>
            </a:pPr>
            <a:r>
              <a:rPr lang="en-GB" dirty="0" smtClean="0"/>
              <a:t>    physical </a:t>
            </a:r>
            <a:r>
              <a:rPr lang="en-GB" dirty="0"/>
              <a:t>activity over time</a:t>
            </a:r>
            <a:r>
              <a:rPr lang="en-GB" dirty="0" smtClean="0"/>
              <a:t>.</a:t>
            </a:r>
          </a:p>
          <a:p>
            <a:pPr marL="109728" indent="0">
              <a:buNone/>
            </a:pPr>
            <a:endParaRPr lang="en-GB" dirty="0"/>
          </a:p>
          <a:p>
            <a:r>
              <a:rPr lang="en-GB" b="1" dirty="0"/>
              <a:t>Confidence building: </a:t>
            </a:r>
            <a:r>
              <a:rPr lang="en-GB" dirty="0"/>
              <a:t>Explore what type of activity the patient thinks they might enjoy, or have enjoyed in the past. </a:t>
            </a:r>
            <a:endParaRPr lang="en-GB" dirty="0" smtClean="0"/>
          </a:p>
          <a:p>
            <a:pPr marL="109728" indent="0">
              <a:buNone/>
            </a:pPr>
            <a:endParaRPr lang="en-GB" dirty="0"/>
          </a:p>
          <a:p>
            <a:r>
              <a:rPr lang="en-GB" dirty="0" smtClean="0"/>
              <a:t>Involve </a:t>
            </a:r>
            <a:r>
              <a:rPr lang="en-GB" dirty="0"/>
              <a:t>friends or family as they seek to change their daily routine. Identify role models and sources of support. </a:t>
            </a:r>
          </a:p>
        </p:txBody>
      </p:sp>
      <p:sp>
        <p:nvSpPr>
          <p:cNvPr id="3" name="Title 2"/>
          <p:cNvSpPr>
            <a:spLocks noGrp="1"/>
          </p:cNvSpPr>
          <p:nvPr>
            <p:ph type="title"/>
          </p:nvPr>
        </p:nvSpPr>
        <p:spPr>
          <a:xfrm>
            <a:off x="457200" y="274638"/>
            <a:ext cx="8229600" cy="130026"/>
          </a:xfrm>
        </p:spPr>
        <p:txBody>
          <a:bodyPr>
            <a:normAutofit fontScale="90000"/>
          </a:bodyPr>
          <a:lstStyle/>
          <a:p>
            <a:endParaRPr lang="en-GB" dirty="0"/>
          </a:p>
        </p:txBody>
      </p:sp>
    </p:spTree>
    <p:extLst>
      <p:ext uri="{BB962C8B-B14F-4D97-AF65-F5344CB8AC3E}">
        <p14:creationId xmlns:p14="http://schemas.microsoft.com/office/powerpoint/2010/main" val="2581913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539552" y="333375"/>
            <a:ext cx="7382073" cy="647700"/>
          </a:xfrm>
        </p:spPr>
        <p:txBody>
          <a:bodyPr>
            <a:normAutofit/>
          </a:bodyPr>
          <a:lstStyle/>
          <a:p>
            <a:pPr algn="l" eaLnBrk="1" hangingPunct="1"/>
            <a:r>
              <a:rPr lang="en-GB" altLang="en-US" sz="3200" b="1" dirty="0" smtClean="0">
                <a:ea typeface="ＭＳ Ｐゴシック" pitchFamily="34" charset="-128"/>
              </a:rPr>
              <a:t>Barriers to Exercising</a:t>
            </a:r>
          </a:p>
        </p:txBody>
      </p:sp>
      <p:sp>
        <p:nvSpPr>
          <p:cNvPr id="77827" name="Content Placeholder 2"/>
          <p:cNvSpPr>
            <a:spLocks noGrp="1"/>
          </p:cNvSpPr>
          <p:nvPr>
            <p:ph idx="4294967295"/>
          </p:nvPr>
        </p:nvSpPr>
        <p:spPr>
          <a:xfrm>
            <a:off x="0" y="1052513"/>
            <a:ext cx="7921625" cy="4608512"/>
          </a:xfrm>
        </p:spPr>
        <p:txBody>
          <a:bodyPr>
            <a:normAutofit fontScale="92500" lnSpcReduction="20000"/>
          </a:bodyPr>
          <a:lstStyle/>
          <a:p>
            <a:pPr eaLnBrk="1" hangingPunct="1"/>
            <a:r>
              <a:rPr lang="en-GB" altLang="en-US" sz="2600" dirty="0" smtClean="0">
                <a:ea typeface="ＭＳ Ｐゴシック" pitchFamily="34" charset="-128"/>
              </a:rPr>
              <a:t>Never done it before </a:t>
            </a:r>
          </a:p>
          <a:p>
            <a:pPr eaLnBrk="1" hangingPunct="1"/>
            <a:r>
              <a:rPr lang="en-GB" altLang="en-US" sz="2600" dirty="0" smtClean="0">
                <a:ea typeface="ＭＳ Ｐゴシック" pitchFamily="34" charset="-128"/>
              </a:rPr>
              <a:t>Wasn’t good at sports at school</a:t>
            </a:r>
          </a:p>
          <a:p>
            <a:pPr eaLnBrk="1" hangingPunct="1"/>
            <a:r>
              <a:rPr lang="en-GB" altLang="en-US" sz="2600" dirty="0" smtClean="0">
                <a:ea typeface="ＭＳ Ｐゴシック" pitchFamily="34" charset="-128"/>
              </a:rPr>
              <a:t>Would feel silly</a:t>
            </a:r>
          </a:p>
          <a:p>
            <a:pPr eaLnBrk="1" hangingPunct="1"/>
            <a:r>
              <a:rPr lang="en-GB" altLang="en-US" sz="2600" dirty="0" smtClean="0">
                <a:ea typeface="ＭＳ Ｐゴシック" pitchFamily="34" charset="-128"/>
              </a:rPr>
              <a:t>Too tired</a:t>
            </a:r>
          </a:p>
          <a:p>
            <a:pPr eaLnBrk="1" hangingPunct="1"/>
            <a:r>
              <a:rPr lang="en-GB" altLang="en-US" sz="2600" dirty="0" smtClean="0">
                <a:ea typeface="ＭＳ Ｐゴシック" pitchFamily="34" charset="-128"/>
              </a:rPr>
              <a:t>No motivation</a:t>
            </a:r>
          </a:p>
          <a:p>
            <a:pPr eaLnBrk="1" hangingPunct="1"/>
            <a:r>
              <a:rPr lang="en-GB" altLang="en-US" sz="2600" dirty="0" smtClean="0">
                <a:ea typeface="ＭＳ Ｐゴシック" pitchFamily="34" charset="-128"/>
              </a:rPr>
              <a:t>Don’t know where, when or how to start.</a:t>
            </a:r>
          </a:p>
          <a:p>
            <a:pPr eaLnBrk="1" hangingPunct="1"/>
            <a:r>
              <a:rPr lang="en-GB" altLang="en-US" sz="2600" dirty="0" smtClean="0">
                <a:ea typeface="ＭＳ Ｐゴシック" pitchFamily="34" charset="-128"/>
              </a:rPr>
              <a:t>Don’t feel confident enough, couldn’t go to a class or</a:t>
            </a:r>
          </a:p>
          <a:p>
            <a:pPr eaLnBrk="1" hangingPunct="1"/>
            <a:r>
              <a:rPr lang="en-GB" altLang="en-US" sz="2600" dirty="0" smtClean="0">
                <a:ea typeface="ＭＳ Ｐゴシック" pitchFamily="34" charset="-128"/>
              </a:rPr>
              <a:t>leisure centre alone</a:t>
            </a:r>
          </a:p>
          <a:p>
            <a:pPr eaLnBrk="1" hangingPunct="1"/>
            <a:r>
              <a:rPr lang="en-GB" altLang="en-US" sz="2600" dirty="0" smtClean="0">
                <a:ea typeface="ＭＳ Ｐゴシック" pitchFamily="34" charset="-128"/>
              </a:rPr>
              <a:t>Don’t know anybody to exercise with</a:t>
            </a:r>
          </a:p>
          <a:p>
            <a:pPr eaLnBrk="1" hangingPunct="1"/>
            <a:r>
              <a:rPr lang="en-GB" altLang="en-US" sz="2600" dirty="0" smtClean="0">
                <a:ea typeface="ＭＳ Ｐゴシック" pitchFamily="34" charset="-128"/>
              </a:rPr>
              <a:t>Don’t have the right clothes</a:t>
            </a:r>
          </a:p>
          <a:p>
            <a:pPr eaLnBrk="1" hangingPunct="1"/>
            <a:r>
              <a:rPr lang="en-GB" altLang="en-US" sz="2600" dirty="0" smtClean="0">
                <a:ea typeface="ＭＳ Ｐゴシック" pitchFamily="34" charset="-128"/>
              </a:rPr>
              <a:t>Can’t afford it</a:t>
            </a:r>
          </a:p>
          <a:p>
            <a:pPr eaLnBrk="1" hangingPunct="1"/>
            <a:r>
              <a:rPr lang="en-GB" altLang="en-US" sz="2600" dirty="0" smtClean="0">
                <a:ea typeface="ＭＳ Ｐゴシック" pitchFamily="34" charset="-128"/>
              </a:rPr>
              <a:t>No time</a:t>
            </a:r>
          </a:p>
          <a:p>
            <a:pPr eaLnBrk="1" hangingPunct="1"/>
            <a:endParaRPr lang="en-GB" altLang="en-US" sz="2000" dirty="0" smtClean="0">
              <a:ea typeface="ＭＳ Ｐゴシック" pitchFamily="34" charset="-128"/>
            </a:endParaRPr>
          </a:p>
          <a:p>
            <a:pPr eaLnBrk="1" hangingPunct="1"/>
            <a:endParaRPr lang="en-GB" altLang="en-US" sz="2000" dirty="0" smtClean="0">
              <a:ea typeface="ＭＳ Ｐゴシック" pitchFamily="34" charset="-128"/>
            </a:endParaRPr>
          </a:p>
        </p:txBody>
      </p:sp>
    </p:spTree>
    <p:extLst>
      <p:ext uri="{BB962C8B-B14F-4D97-AF65-F5344CB8AC3E}">
        <p14:creationId xmlns:p14="http://schemas.microsoft.com/office/powerpoint/2010/main" val="3186020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 calcmode="lin" valueType="num">
                                      <p:cBhvr additive="base">
                                        <p:cTn id="25"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 calcmode="lin" valueType="num">
                                      <p:cBhvr additive="base">
                                        <p:cTn id="31"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8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7827">
                                            <p:txEl>
                                              <p:pRg st="5" end="5"/>
                                            </p:txEl>
                                          </p:spTgt>
                                        </p:tgtEl>
                                        <p:attrNameLst>
                                          <p:attrName>style.visibility</p:attrName>
                                        </p:attrNameLst>
                                      </p:cBhvr>
                                      <p:to>
                                        <p:strVal val="visible"/>
                                      </p:to>
                                    </p:set>
                                    <p:anim calcmode="lin" valueType="num">
                                      <p:cBhvr additive="base">
                                        <p:cTn id="37"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7827">
                                            <p:txEl>
                                              <p:pRg st="6" end="6"/>
                                            </p:txEl>
                                          </p:spTgt>
                                        </p:tgtEl>
                                        <p:attrNameLst>
                                          <p:attrName>style.visibility</p:attrName>
                                        </p:attrNameLst>
                                      </p:cBhvr>
                                      <p:to>
                                        <p:strVal val="visible"/>
                                      </p:to>
                                    </p:set>
                                    <p:anim calcmode="lin" valueType="num">
                                      <p:cBhvr additive="base">
                                        <p:cTn id="43" dur="500" fill="hold"/>
                                        <p:tgtEl>
                                          <p:spTgt spid="778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8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7827">
                                            <p:txEl>
                                              <p:pRg st="7" end="7"/>
                                            </p:txEl>
                                          </p:spTgt>
                                        </p:tgtEl>
                                        <p:attrNameLst>
                                          <p:attrName>style.visibility</p:attrName>
                                        </p:attrNameLst>
                                      </p:cBhvr>
                                      <p:to>
                                        <p:strVal val="visible"/>
                                      </p:to>
                                    </p:set>
                                    <p:anim calcmode="lin" valueType="num">
                                      <p:cBhvr additive="base">
                                        <p:cTn id="49" dur="500" fill="hold"/>
                                        <p:tgtEl>
                                          <p:spTgt spid="7782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78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7827">
                                            <p:txEl>
                                              <p:pRg st="8" end="8"/>
                                            </p:txEl>
                                          </p:spTgt>
                                        </p:tgtEl>
                                        <p:attrNameLst>
                                          <p:attrName>style.visibility</p:attrName>
                                        </p:attrNameLst>
                                      </p:cBhvr>
                                      <p:to>
                                        <p:strVal val="visible"/>
                                      </p:to>
                                    </p:set>
                                    <p:anim calcmode="lin" valueType="num">
                                      <p:cBhvr additive="base">
                                        <p:cTn id="55" dur="500" fill="hold"/>
                                        <p:tgtEl>
                                          <p:spTgt spid="7782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78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77827">
                                            <p:txEl>
                                              <p:pRg st="9" end="9"/>
                                            </p:txEl>
                                          </p:spTgt>
                                        </p:tgtEl>
                                        <p:attrNameLst>
                                          <p:attrName>style.visibility</p:attrName>
                                        </p:attrNameLst>
                                      </p:cBhvr>
                                      <p:to>
                                        <p:strVal val="visible"/>
                                      </p:to>
                                    </p:set>
                                    <p:anim calcmode="lin" valueType="num">
                                      <p:cBhvr additive="base">
                                        <p:cTn id="61" dur="500" fill="hold"/>
                                        <p:tgtEl>
                                          <p:spTgt spid="7782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782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77827">
                                            <p:txEl>
                                              <p:pRg st="10" end="10"/>
                                            </p:txEl>
                                          </p:spTgt>
                                        </p:tgtEl>
                                        <p:attrNameLst>
                                          <p:attrName>style.visibility</p:attrName>
                                        </p:attrNameLst>
                                      </p:cBhvr>
                                      <p:to>
                                        <p:strVal val="visible"/>
                                      </p:to>
                                    </p:set>
                                    <p:anim calcmode="lin" valueType="num">
                                      <p:cBhvr additive="base">
                                        <p:cTn id="67" dur="500" fill="hold"/>
                                        <p:tgtEl>
                                          <p:spTgt spid="7782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78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77827">
                                            <p:txEl>
                                              <p:pRg st="11" end="11"/>
                                            </p:txEl>
                                          </p:spTgt>
                                        </p:tgtEl>
                                        <p:attrNameLst>
                                          <p:attrName>style.visibility</p:attrName>
                                        </p:attrNameLst>
                                      </p:cBhvr>
                                      <p:to>
                                        <p:strVal val="visible"/>
                                      </p:to>
                                    </p:set>
                                    <p:anim calcmode="lin" valueType="num">
                                      <p:cBhvr additive="base">
                                        <p:cTn id="73" dur="500" fill="hold"/>
                                        <p:tgtEl>
                                          <p:spTgt spid="7782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78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914400" y="0"/>
            <a:ext cx="8229600" cy="1371600"/>
          </a:xfrm>
        </p:spPr>
        <p:txBody>
          <a:bodyPr/>
          <a:lstStyle/>
          <a:p>
            <a:pPr algn="l" eaLnBrk="1" hangingPunct="1"/>
            <a:r>
              <a:rPr lang="en-GB" altLang="en-US" sz="2400" b="1" smtClean="0">
                <a:ea typeface="ＭＳ Ｐゴシック" pitchFamily="34" charset="-128"/>
              </a:rPr>
              <a:t>Benefits of Stopping</a:t>
            </a:r>
          </a:p>
        </p:txBody>
      </p:sp>
      <p:sp>
        <p:nvSpPr>
          <p:cNvPr id="41987" name="Rectangle 3"/>
          <p:cNvSpPr>
            <a:spLocks noGrp="1" noChangeArrowheads="1"/>
          </p:cNvSpPr>
          <p:nvPr>
            <p:ph type="body" idx="4294967295"/>
          </p:nvPr>
        </p:nvSpPr>
        <p:spPr>
          <a:xfrm>
            <a:off x="914400" y="1125538"/>
            <a:ext cx="8229600" cy="4608512"/>
          </a:xfrm>
        </p:spPr>
        <p:txBody>
          <a:bodyPr/>
          <a:lstStyle/>
          <a:p>
            <a:pPr eaLnBrk="1" hangingPunct="1">
              <a:lnSpc>
                <a:spcPct val="80000"/>
              </a:lnSpc>
            </a:pPr>
            <a:r>
              <a:rPr lang="en-GB" altLang="en-US" sz="2000" smtClean="0">
                <a:ea typeface="ＭＳ Ｐゴシック" pitchFamily="34" charset="-128"/>
              </a:rPr>
              <a:t>Health – less shortness of breath, better fitness</a:t>
            </a:r>
          </a:p>
          <a:p>
            <a:pPr eaLnBrk="1" hangingPunct="1">
              <a:lnSpc>
                <a:spcPct val="80000"/>
              </a:lnSpc>
            </a:pPr>
            <a:r>
              <a:rPr lang="en-GB" altLang="en-US" sz="2000" smtClean="0">
                <a:ea typeface="ＭＳ Ｐゴシック" pitchFamily="34" charset="-128"/>
              </a:rPr>
              <a:t>Reduced risk of diseases caused by smoking</a:t>
            </a:r>
          </a:p>
          <a:p>
            <a:pPr eaLnBrk="1" hangingPunct="1">
              <a:lnSpc>
                <a:spcPct val="80000"/>
              </a:lnSpc>
            </a:pPr>
            <a:r>
              <a:rPr lang="en-GB" altLang="en-US" sz="2000" smtClean="0">
                <a:ea typeface="ＭＳ Ｐゴシック" pitchFamily="34" charset="-128"/>
              </a:rPr>
              <a:t>Reduction of symptoms e.g. cough and phlegm production</a:t>
            </a:r>
          </a:p>
          <a:p>
            <a:pPr eaLnBrk="1" hangingPunct="1">
              <a:lnSpc>
                <a:spcPct val="80000"/>
              </a:lnSpc>
            </a:pPr>
            <a:r>
              <a:rPr lang="en-GB" altLang="en-US" sz="2000" smtClean="0">
                <a:ea typeface="ＭＳ Ｐゴシック" pitchFamily="34" charset="-128"/>
              </a:rPr>
              <a:t>Lower risk of chest infections, less frequent colds</a:t>
            </a:r>
          </a:p>
          <a:p>
            <a:pPr eaLnBrk="1" hangingPunct="1">
              <a:lnSpc>
                <a:spcPct val="80000"/>
              </a:lnSpc>
            </a:pPr>
            <a:r>
              <a:rPr lang="en-GB" altLang="en-US" sz="2000" smtClean="0">
                <a:ea typeface="ＭＳ Ｐゴシック" pitchFamily="34" charset="-128"/>
              </a:rPr>
              <a:t>Better nutrition</a:t>
            </a:r>
          </a:p>
          <a:p>
            <a:pPr eaLnBrk="1" hangingPunct="1">
              <a:lnSpc>
                <a:spcPct val="80000"/>
              </a:lnSpc>
            </a:pPr>
            <a:r>
              <a:rPr lang="en-GB" altLang="en-US" sz="2000" smtClean="0">
                <a:ea typeface="ＭＳ Ｐゴシック" pitchFamily="34" charset="-128"/>
              </a:rPr>
              <a:t>Less stress</a:t>
            </a:r>
          </a:p>
          <a:p>
            <a:pPr eaLnBrk="1" hangingPunct="1">
              <a:lnSpc>
                <a:spcPct val="80000"/>
              </a:lnSpc>
            </a:pPr>
            <a:r>
              <a:rPr lang="en-GB" altLang="en-US" sz="2000" smtClean="0">
                <a:ea typeface="ＭＳ Ｐゴシック" pitchFamily="34" charset="-128"/>
              </a:rPr>
              <a:t>Smell better: hair, skin, clothes, mouth</a:t>
            </a:r>
          </a:p>
          <a:p>
            <a:pPr eaLnBrk="1" hangingPunct="1">
              <a:lnSpc>
                <a:spcPct val="80000"/>
              </a:lnSpc>
            </a:pPr>
            <a:r>
              <a:rPr lang="en-GB" altLang="en-US" sz="2000" smtClean="0">
                <a:ea typeface="ＭＳ Ｐゴシック" pitchFamily="34" charset="-128"/>
              </a:rPr>
              <a:t>Less staining: fingers, nails, teeth</a:t>
            </a:r>
          </a:p>
          <a:p>
            <a:pPr eaLnBrk="1" hangingPunct="1">
              <a:lnSpc>
                <a:spcPct val="80000"/>
              </a:lnSpc>
            </a:pPr>
            <a:r>
              <a:rPr lang="en-GB" altLang="en-US" sz="2000" smtClean="0">
                <a:ea typeface="ＭＳ Ｐゴシック" pitchFamily="34" charset="-128"/>
              </a:rPr>
              <a:t>More money: 27.4% of monthly budget is spent on cigarettes by people with</a:t>
            </a:r>
            <a:r>
              <a:rPr lang="en-GB" altLang="en-US" smtClean="0">
                <a:ea typeface="ＭＳ Ｐゴシック" pitchFamily="34" charset="-128"/>
              </a:rPr>
              <a:t> </a:t>
            </a:r>
            <a:r>
              <a:rPr lang="en-GB" altLang="en-US" sz="2000" smtClean="0">
                <a:ea typeface="ＭＳ Ｐゴシック" pitchFamily="34" charset="-128"/>
              </a:rPr>
              <a:t>schizophrenia</a:t>
            </a:r>
          </a:p>
          <a:p>
            <a:pPr eaLnBrk="1" hangingPunct="1">
              <a:lnSpc>
                <a:spcPct val="80000"/>
              </a:lnSpc>
            </a:pPr>
            <a:r>
              <a:rPr lang="en-GB" altLang="en-US" sz="2000" smtClean="0">
                <a:ea typeface="ＭＳ Ｐゴシック" pitchFamily="34" charset="-128"/>
              </a:rPr>
              <a:t>More control</a:t>
            </a:r>
          </a:p>
          <a:p>
            <a:pPr eaLnBrk="1" hangingPunct="1">
              <a:lnSpc>
                <a:spcPct val="80000"/>
              </a:lnSpc>
            </a:pPr>
            <a:r>
              <a:rPr lang="en-GB" altLang="en-US" sz="2000" smtClean="0">
                <a:ea typeface="ＭＳ Ｐゴシック" pitchFamily="34" charset="-128"/>
              </a:rPr>
              <a:t>Increased self esteem</a:t>
            </a:r>
          </a:p>
          <a:p>
            <a:pPr eaLnBrk="1" hangingPunct="1">
              <a:lnSpc>
                <a:spcPct val="80000"/>
              </a:lnSpc>
            </a:pPr>
            <a:r>
              <a:rPr lang="en-GB" altLang="en-US" sz="2000" smtClean="0">
                <a:ea typeface="ＭＳ Ｐゴシック" pitchFamily="34" charset="-128"/>
              </a:rPr>
              <a:t>Decreased risk from second hand smoke</a:t>
            </a:r>
          </a:p>
        </p:txBody>
      </p:sp>
      <p:sp>
        <p:nvSpPr>
          <p:cNvPr id="16388" name="Rectangle 4"/>
          <p:cNvSpPr>
            <a:spLocks noChangeArrowheads="1"/>
          </p:cNvSpPr>
          <p:nvPr/>
        </p:nvSpPr>
        <p:spPr bwMode="auto">
          <a:xfrm>
            <a:off x="1403351" y="1844716"/>
            <a:ext cx="7313613" cy="411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20000"/>
              </a:spcBef>
            </a:pPr>
            <a:endParaRPr lang="en-GB" altLang="en-US" sz="2000"/>
          </a:p>
        </p:txBody>
      </p:sp>
    </p:spTree>
    <p:extLst>
      <p:ext uri="{BB962C8B-B14F-4D97-AF65-F5344CB8AC3E}">
        <p14:creationId xmlns:p14="http://schemas.microsoft.com/office/powerpoint/2010/main" val="29467293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1987">
                                            <p:txEl>
                                              <p:pRg st="6" end="6"/>
                                            </p:txEl>
                                          </p:spTgt>
                                        </p:tgtEl>
                                        <p:attrNameLst>
                                          <p:attrName>style.visibility</p:attrName>
                                        </p:attrNameLst>
                                      </p:cBhvr>
                                      <p:to>
                                        <p:strVal val="visible"/>
                                      </p:to>
                                    </p:set>
                                    <p:anim calcmode="lin" valueType="num">
                                      <p:cBhvr additive="base">
                                        <p:cTn id="43"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1987">
                                            <p:txEl>
                                              <p:pRg st="7" end="7"/>
                                            </p:txEl>
                                          </p:spTgt>
                                        </p:tgtEl>
                                        <p:attrNameLst>
                                          <p:attrName>style.visibility</p:attrName>
                                        </p:attrNameLst>
                                      </p:cBhvr>
                                      <p:to>
                                        <p:strVal val="visible"/>
                                      </p:to>
                                    </p:set>
                                    <p:anim calcmode="lin" valueType="num">
                                      <p:cBhvr additive="base">
                                        <p:cTn id="49"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9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1987">
                                            <p:txEl>
                                              <p:pRg st="8" end="8"/>
                                            </p:txEl>
                                          </p:spTgt>
                                        </p:tgtEl>
                                        <p:attrNameLst>
                                          <p:attrName>style.visibility</p:attrName>
                                        </p:attrNameLst>
                                      </p:cBhvr>
                                      <p:to>
                                        <p:strVal val="visible"/>
                                      </p:to>
                                    </p:set>
                                    <p:anim calcmode="lin" valueType="num">
                                      <p:cBhvr additive="base">
                                        <p:cTn id="55"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41987">
                                            <p:txEl>
                                              <p:pRg st="9" end="9"/>
                                            </p:txEl>
                                          </p:spTgt>
                                        </p:tgtEl>
                                        <p:attrNameLst>
                                          <p:attrName>style.visibility</p:attrName>
                                        </p:attrNameLst>
                                      </p:cBhvr>
                                      <p:to>
                                        <p:strVal val="visible"/>
                                      </p:to>
                                    </p:set>
                                    <p:anim calcmode="lin" valueType="num">
                                      <p:cBhvr additive="base">
                                        <p:cTn id="61" dur="500" fill="hold"/>
                                        <p:tgtEl>
                                          <p:spTgt spid="419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19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41987">
                                            <p:txEl>
                                              <p:pRg st="10" end="10"/>
                                            </p:txEl>
                                          </p:spTgt>
                                        </p:tgtEl>
                                        <p:attrNameLst>
                                          <p:attrName>style.visibility</p:attrName>
                                        </p:attrNameLst>
                                      </p:cBhvr>
                                      <p:to>
                                        <p:strVal val="visible"/>
                                      </p:to>
                                    </p:set>
                                    <p:anim calcmode="lin" valueType="num">
                                      <p:cBhvr additive="base">
                                        <p:cTn id="67" dur="500" fill="hold"/>
                                        <p:tgtEl>
                                          <p:spTgt spid="4198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19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41987">
                                            <p:txEl>
                                              <p:pRg st="11" end="11"/>
                                            </p:txEl>
                                          </p:spTgt>
                                        </p:tgtEl>
                                        <p:attrNameLst>
                                          <p:attrName>style.visibility</p:attrName>
                                        </p:attrNameLst>
                                      </p:cBhvr>
                                      <p:to>
                                        <p:strVal val="visible"/>
                                      </p:to>
                                    </p:set>
                                    <p:anim calcmode="lin" valueType="num">
                                      <p:cBhvr additive="base">
                                        <p:cTn id="73" dur="500" fill="hold"/>
                                        <p:tgtEl>
                                          <p:spTgt spid="4198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198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4174449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9123"/>
            <a:ext cx="8496300" cy="583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694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endParaRPr lang="en-GB" dirty="0"/>
          </a:p>
          <a:p>
            <a:pPr marL="109728" indent="0">
              <a:buNone/>
            </a:pPr>
            <a:r>
              <a:rPr lang="en-GB" sz="3600" dirty="0" smtClean="0"/>
              <a:t>           </a:t>
            </a:r>
            <a:r>
              <a:rPr lang="en-GB" sz="4000" b="1" dirty="0" smtClean="0"/>
              <a:t>ANY QUESTIONS?</a:t>
            </a:r>
            <a:endParaRPr lang="en-GB" sz="4000" b="1"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3449656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32500" lnSpcReduction="20000"/>
          </a:bodyPr>
          <a:lstStyle/>
          <a:p>
            <a:r>
              <a:rPr lang="en-GB" dirty="0"/>
              <a:t>MI is based on these assumptions:</a:t>
            </a:r>
          </a:p>
          <a:p>
            <a:r>
              <a:rPr lang="en-GB" dirty="0"/>
              <a:t>how we speak to people is likely to be just as important as what we say</a:t>
            </a:r>
          </a:p>
          <a:p>
            <a:r>
              <a:rPr lang="en-GB" dirty="0"/>
              <a:t>being listened to and understood is an important part of the process of change</a:t>
            </a:r>
          </a:p>
          <a:p>
            <a:r>
              <a:rPr lang="en-GB" dirty="0"/>
              <a:t>the person who has the problem is the person who has the answer to solving it</a:t>
            </a:r>
          </a:p>
          <a:p>
            <a:r>
              <a:rPr lang="en-GB" dirty="0"/>
              <a:t>people only change their behaviour when they feel ready - not when they are told to do so</a:t>
            </a:r>
          </a:p>
          <a:p>
            <a:r>
              <a:rPr lang="en-GB" dirty="0"/>
              <a:t>the solutions people find for themselves are the most enduring and effective.</a:t>
            </a:r>
          </a:p>
          <a:p>
            <a:r>
              <a:rPr lang="en-GB" b="1" dirty="0"/>
              <a:t>There are four general principles of motivational interviewing:</a:t>
            </a:r>
          </a:p>
          <a:p>
            <a:r>
              <a:rPr lang="en-GB" b="1" dirty="0"/>
              <a:t>R</a:t>
            </a:r>
            <a:r>
              <a:rPr lang="en-GB" dirty="0"/>
              <a:t> - resist the urge to change the individual’s course of action through didactic means</a:t>
            </a:r>
          </a:p>
          <a:p>
            <a:r>
              <a:rPr lang="en-GB" b="1" dirty="0"/>
              <a:t>U -</a:t>
            </a:r>
            <a:r>
              <a:rPr lang="en-GB" dirty="0"/>
              <a:t> understand it’s the individual’s reasons for change, not those of the practitioner, that will elicit a change in behaviour</a:t>
            </a:r>
          </a:p>
          <a:p>
            <a:r>
              <a:rPr lang="en-GB" b="1" dirty="0"/>
              <a:t>L</a:t>
            </a:r>
            <a:r>
              <a:rPr lang="en-GB" dirty="0"/>
              <a:t> - listening is important; the solutions lie within the individual, not the practitioner</a:t>
            </a:r>
          </a:p>
          <a:p>
            <a:r>
              <a:rPr lang="en-GB" b="1" dirty="0"/>
              <a:t>E - </a:t>
            </a:r>
            <a:r>
              <a:rPr lang="en-GB" dirty="0"/>
              <a:t>empower the individual to understand that they have the ability to change their behaviour. (</a:t>
            </a:r>
            <a:r>
              <a:rPr lang="en-GB" dirty="0" err="1"/>
              <a:t>Rollnick</a:t>
            </a:r>
            <a:r>
              <a:rPr lang="en-GB" dirty="0"/>
              <a:t> et al 2008)</a:t>
            </a:r>
          </a:p>
          <a:p>
            <a:r>
              <a:rPr lang="en-GB" b="1" dirty="0"/>
              <a:t>What makes MI different from other, confrontational approaches?</a:t>
            </a:r>
          </a:p>
          <a:p>
            <a:r>
              <a:rPr lang="en-GB" dirty="0"/>
              <a:t>MI does differ substantially from more aggressive styles of confrontation. It is not:</a:t>
            </a:r>
          </a:p>
          <a:p>
            <a:r>
              <a:rPr lang="en-GB" dirty="0"/>
              <a:t>arguing with the client who has a problem and needs to change</a:t>
            </a:r>
          </a:p>
          <a:p>
            <a:r>
              <a:rPr lang="en-GB" dirty="0"/>
              <a:t>offering direct advice or prescribing solutions to the problem without the person’s permission or without actively encouraging the person to make their own choices</a:t>
            </a:r>
          </a:p>
          <a:p>
            <a:r>
              <a:rPr lang="en-GB" dirty="0"/>
              <a:t>using an authoritative/expert stance that leaves the client in a passive role</a:t>
            </a:r>
          </a:p>
          <a:p>
            <a:r>
              <a:rPr lang="en-GB" dirty="0"/>
              <a:t>where the health care professional does most of the talking, or only gives information</a:t>
            </a:r>
          </a:p>
          <a:p>
            <a:r>
              <a:rPr lang="en-GB" dirty="0"/>
              <a:t>imposing a diagnostic label</a:t>
            </a:r>
          </a:p>
          <a:p>
            <a:r>
              <a:rPr lang="en-GB" dirty="0"/>
              <a:t>behaving in a coercive manner.</a:t>
            </a:r>
          </a:p>
          <a:p>
            <a:r>
              <a:rPr lang="en-GB" b="1" dirty="0"/>
              <a:t>What is the evidence that MI works? </a:t>
            </a:r>
          </a:p>
          <a:p>
            <a:r>
              <a:rPr lang="en-GB" dirty="0"/>
              <a:t>Clinical trials have shown that patients exposed to MI (versus treatment as usual) are more likely to enter, stay in and complete treatment, participate in follow-up visits, decrease alcohol and illicit drug use and quit smoking. </a:t>
            </a:r>
          </a:p>
          <a:p>
            <a:r>
              <a:rPr lang="en-GB" b="1" dirty="0"/>
              <a:t>Why should I change the way I do things? </a:t>
            </a:r>
          </a:p>
          <a:p>
            <a:r>
              <a:rPr lang="en-GB" dirty="0"/>
              <a:t>It isn't a matter of changing what you have learnt, rather adjusting your skills to be better equipped to deal with your clients. Techniques taken from the motivational interviewing approach can be integrated into your consultation with your clients and this resource provides you with an overview of some of these.</a:t>
            </a:r>
          </a:p>
          <a:p>
            <a:endParaRPr lang="en-GB"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17868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hake-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1" y="1249446"/>
            <a:ext cx="4867275" cy="525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250825" y="124015"/>
            <a:ext cx="3816350" cy="249299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pPr>
            <a:r>
              <a:rPr lang="en-GB" altLang="en-US" sz="2400"/>
              <a:t>All staff and teams have responsibilities for promoting healthy lifestyles and good physical health</a:t>
            </a:r>
          </a:p>
          <a:p>
            <a:pPr defTabSz="914400" eaLnBrk="1" hangingPunct="1">
              <a:spcBef>
                <a:spcPct val="50000"/>
              </a:spcBef>
            </a:pPr>
            <a:r>
              <a:rPr lang="en-GB" altLang="en-US" sz="2400"/>
              <a:t> </a:t>
            </a:r>
          </a:p>
        </p:txBody>
      </p:sp>
      <p:sp>
        <p:nvSpPr>
          <p:cNvPr id="12292" name="Text Box 4"/>
          <p:cNvSpPr txBox="1">
            <a:spLocks noChangeArrowheads="1"/>
          </p:cNvSpPr>
          <p:nvPr/>
        </p:nvSpPr>
        <p:spPr bwMode="auto">
          <a:xfrm>
            <a:off x="250826" y="2936043"/>
            <a:ext cx="4105275" cy="95181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spcBef>
                <a:spcPct val="50000"/>
              </a:spcBef>
            </a:pPr>
            <a:r>
              <a:rPr lang="en-GB" altLang="en-US" sz="2800" b="1"/>
              <a:t>IT IS EVERYONE’S BUSINESS</a:t>
            </a:r>
          </a:p>
        </p:txBody>
      </p:sp>
      <p:sp>
        <p:nvSpPr>
          <p:cNvPr id="12293" name="Text Box 6"/>
          <p:cNvSpPr txBox="1">
            <a:spLocks noChangeArrowheads="1"/>
          </p:cNvSpPr>
          <p:nvPr/>
        </p:nvSpPr>
        <p:spPr bwMode="auto">
          <a:xfrm>
            <a:off x="5127625" y="652627"/>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GB" altLang="en-US"/>
              <a:t> </a:t>
            </a:r>
          </a:p>
        </p:txBody>
      </p:sp>
    </p:spTree>
    <p:extLst>
      <p:ext uri="{BB962C8B-B14F-4D97-AF65-F5344CB8AC3E}">
        <p14:creationId xmlns:p14="http://schemas.microsoft.com/office/powerpoint/2010/main" val="188205884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476250"/>
            <a:ext cx="7921625" cy="1296988"/>
          </a:xfrm>
        </p:spPr>
        <p:txBody>
          <a:bodyPr/>
          <a:lstStyle/>
          <a:p>
            <a:pPr algn="l" eaLnBrk="1" hangingPunct="1"/>
            <a:r>
              <a:rPr lang="en-GB" altLang="en-US" sz="2400" b="1" smtClean="0">
                <a:ea typeface="ＭＳ Ｐゴシック" pitchFamily="34" charset="-128"/>
              </a:rPr>
              <a:t>Why Quit Rates are Low </a:t>
            </a:r>
          </a:p>
        </p:txBody>
      </p:sp>
      <p:sp>
        <p:nvSpPr>
          <p:cNvPr id="25603" name="Rectangle 3"/>
          <p:cNvSpPr>
            <a:spLocks noGrp="1" noChangeArrowheads="1"/>
          </p:cNvSpPr>
          <p:nvPr>
            <p:ph type="body" idx="4294967295"/>
          </p:nvPr>
        </p:nvSpPr>
        <p:spPr>
          <a:xfrm>
            <a:off x="0" y="1460500"/>
            <a:ext cx="7921625" cy="4560888"/>
          </a:xfrm>
        </p:spPr>
        <p:txBody>
          <a:bodyPr/>
          <a:lstStyle/>
          <a:p>
            <a:pPr eaLnBrk="1" hangingPunct="1"/>
            <a:r>
              <a:rPr lang="en-GB" altLang="en-US" sz="2000" smtClean="0">
                <a:ea typeface="ＭＳ Ｐゴシック" pitchFamily="34" charset="-128"/>
              </a:rPr>
              <a:t>Many people would like to quit</a:t>
            </a:r>
          </a:p>
          <a:p>
            <a:pPr eaLnBrk="1" hangingPunct="1"/>
            <a:r>
              <a:rPr lang="en-GB" altLang="en-US" sz="2000" smtClean="0">
                <a:ea typeface="ＭＳ Ｐゴシック" pitchFamily="34" charset="-128"/>
              </a:rPr>
              <a:t>Smoking can be seen as part of someone's culture </a:t>
            </a:r>
          </a:p>
          <a:p>
            <a:pPr eaLnBrk="1" hangingPunct="1"/>
            <a:r>
              <a:rPr lang="en-GB" altLang="en-US" sz="2000" smtClean="0">
                <a:ea typeface="ＭＳ Ｐゴシック" pitchFamily="34" charset="-128"/>
              </a:rPr>
              <a:t>In mental health settings staff and service users / patients believe nicotine helps people cope with the symptoms of their illness or with medication side effects</a:t>
            </a:r>
          </a:p>
          <a:p>
            <a:pPr eaLnBrk="1" hangingPunct="1"/>
            <a:r>
              <a:rPr lang="en-GB" altLang="en-US" sz="2000" smtClean="0">
                <a:ea typeface="ＭＳ Ｐゴシック" pitchFamily="34" charset="-128"/>
              </a:rPr>
              <a:t>Smoking is treated as a social activity</a:t>
            </a:r>
          </a:p>
          <a:p>
            <a:pPr eaLnBrk="1" hangingPunct="1"/>
            <a:r>
              <a:rPr lang="en-GB" altLang="en-US" sz="2000" smtClean="0">
                <a:ea typeface="ＭＳ Ｐゴシック" pitchFamily="34" charset="-128"/>
              </a:rPr>
              <a:t>Smoking is used to fill time or cope with loneliness </a:t>
            </a:r>
          </a:p>
          <a:p>
            <a:pPr eaLnBrk="1" hangingPunct="1"/>
            <a:r>
              <a:rPr lang="en-GB" altLang="en-US" sz="2000" smtClean="0">
                <a:ea typeface="ＭＳ Ｐゴシック" pitchFamily="34" charset="-128"/>
              </a:rPr>
              <a:t>People may find it hard to access  stop smoking clinics as they are generally not directed there by health care professionals</a:t>
            </a:r>
            <a:endParaRPr lang="en-US" altLang="en-US" sz="2000" smtClean="0">
              <a:ea typeface="ＭＳ Ｐゴシック" pitchFamily="34" charset="-128"/>
            </a:endParaRPr>
          </a:p>
          <a:p>
            <a:pPr eaLnBrk="1" hangingPunct="1"/>
            <a:endParaRPr lang="en-GB" altLang="en-US" sz="2000" smtClean="0">
              <a:ea typeface="ＭＳ Ｐゴシック" pitchFamily="34" charset="-128"/>
            </a:endParaRPr>
          </a:p>
        </p:txBody>
      </p:sp>
    </p:spTree>
    <p:extLst>
      <p:ext uri="{BB962C8B-B14F-4D97-AF65-F5344CB8AC3E}">
        <p14:creationId xmlns:p14="http://schemas.microsoft.com/office/powerpoint/2010/main" val="21204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333375"/>
            <a:ext cx="7921625" cy="935038"/>
          </a:xfrm>
        </p:spPr>
        <p:txBody>
          <a:bodyPr/>
          <a:lstStyle/>
          <a:p>
            <a:pPr algn="l" eaLnBrk="1" hangingPunct="1"/>
            <a:r>
              <a:rPr lang="en-GB" altLang="en-US" sz="2400" b="1" smtClean="0">
                <a:ea typeface="ＭＳ Ｐゴシック" pitchFamily="34" charset="-128"/>
              </a:rPr>
              <a:t>Effects of smoking on physical health</a:t>
            </a:r>
          </a:p>
        </p:txBody>
      </p:sp>
      <p:sp>
        <p:nvSpPr>
          <p:cNvPr id="15363" name="Rectangle 3"/>
          <p:cNvSpPr>
            <a:spLocks noGrp="1" noChangeArrowheads="1"/>
          </p:cNvSpPr>
          <p:nvPr>
            <p:ph type="body" idx="4294967295"/>
          </p:nvPr>
        </p:nvSpPr>
        <p:spPr>
          <a:xfrm>
            <a:off x="0" y="1341438"/>
            <a:ext cx="7921625" cy="4319587"/>
          </a:xfrm>
        </p:spPr>
        <p:txBody>
          <a:bodyPr/>
          <a:lstStyle/>
          <a:p>
            <a:pPr eaLnBrk="1" hangingPunct="1">
              <a:lnSpc>
                <a:spcPct val="80000"/>
              </a:lnSpc>
            </a:pPr>
            <a:r>
              <a:rPr lang="en-GB" altLang="en-US" sz="2000" smtClean="0">
                <a:ea typeface="ＭＳ Ｐゴシック" pitchFamily="34" charset="-128"/>
              </a:rPr>
              <a:t>Biggest single cause of early death</a:t>
            </a:r>
          </a:p>
          <a:p>
            <a:pPr eaLnBrk="1" hangingPunct="1">
              <a:lnSpc>
                <a:spcPct val="80000"/>
              </a:lnSpc>
            </a:pPr>
            <a:r>
              <a:rPr lang="en-GB" altLang="en-US" sz="2000" smtClean="0">
                <a:ea typeface="ＭＳ Ｐゴシック" pitchFamily="34" charset="-128"/>
              </a:rPr>
              <a:t>Smokers in the general population die on average 10 years</a:t>
            </a:r>
          </a:p>
          <a:p>
            <a:pPr eaLnBrk="1" hangingPunct="1">
              <a:lnSpc>
                <a:spcPct val="80000"/>
              </a:lnSpc>
              <a:buFont typeface="Arial" pitchFamily="34" charset="0"/>
              <a:buNone/>
            </a:pPr>
            <a:r>
              <a:rPr lang="en-GB" altLang="en-US" sz="2000" smtClean="0">
                <a:ea typeface="ＭＳ Ｐゴシック" pitchFamily="34" charset="-128"/>
              </a:rPr>
              <a:t>      earlier than non-smokers</a:t>
            </a:r>
          </a:p>
          <a:p>
            <a:pPr eaLnBrk="1" hangingPunct="1">
              <a:lnSpc>
                <a:spcPct val="80000"/>
              </a:lnSpc>
            </a:pPr>
            <a:r>
              <a:rPr lang="en-GB" altLang="en-US" sz="2000" smtClean="0">
                <a:ea typeface="ＭＳ Ｐゴシック" pitchFamily="34" charset="-128"/>
              </a:rPr>
              <a:t>50% higher risk of heart attack and stroke</a:t>
            </a:r>
          </a:p>
          <a:p>
            <a:pPr eaLnBrk="1" hangingPunct="1">
              <a:lnSpc>
                <a:spcPct val="80000"/>
              </a:lnSpc>
            </a:pPr>
            <a:r>
              <a:rPr lang="en-GB" altLang="en-US" sz="2000" smtClean="0">
                <a:ea typeface="ＭＳ Ｐゴシック" pitchFamily="34" charset="-128"/>
              </a:rPr>
              <a:t>One in  five deaths in the UK are attributed to smoking:</a:t>
            </a:r>
          </a:p>
          <a:p>
            <a:pPr eaLnBrk="1" hangingPunct="1">
              <a:lnSpc>
                <a:spcPct val="80000"/>
              </a:lnSpc>
              <a:buFont typeface="Arial" pitchFamily="34" charset="0"/>
              <a:buNone/>
            </a:pPr>
            <a:r>
              <a:rPr lang="en-GB" altLang="en-US" sz="2000" smtClean="0">
                <a:ea typeface="ＭＳ Ｐゴシック" pitchFamily="34" charset="-128"/>
              </a:rPr>
              <a:t>        Respiratory disease</a:t>
            </a:r>
          </a:p>
          <a:p>
            <a:pPr eaLnBrk="1" hangingPunct="1">
              <a:lnSpc>
                <a:spcPct val="80000"/>
              </a:lnSpc>
              <a:buFont typeface="Arial" pitchFamily="34" charset="0"/>
              <a:buNone/>
            </a:pPr>
            <a:r>
              <a:rPr lang="en-GB" altLang="en-US" sz="2000" smtClean="0">
                <a:ea typeface="ＭＳ Ｐゴシック" pitchFamily="34" charset="-128"/>
              </a:rPr>
              <a:t>		 Circulatory disease</a:t>
            </a:r>
          </a:p>
          <a:p>
            <a:pPr eaLnBrk="1" hangingPunct="1">
              <a:lnSpc>
                <a:spcPct val="80000"/>
              </a:lnSpc>
              <a:buFont typeface="Arial" pitchFamily="34" charset="0"/>
              <a:buNone/>
            </a:pPr>
            <a:r>
              <a:rPr lang="en-GB" altLang="en-US" sz="2000" smtClean="0">
                <a:ea typeface="ＭＳ Ｐゴシック" pitchFamily="34" charset="-128"/>
              </a:rPr>
              <a:t>		 Stroke</a:t>
            </a:r>
          </a:p>
          <a:p>
            <a:pPr eaLnBrk="1" hangingPunct="1">
              <a:lnSpc>
                <a:spcPct val="80000"/>
              </a:lnSpc>
              <a:buFont typeface="Arial" pitchFamily="34" charset="0"/>
              <a:buNone/>
            </a:pPr>
            <a:r>
              <a:rPr lang="en-GB" altLang="en-US" sz="2000" smtClean="0">
                <a:ea typeface="ＭＳ Ｐゴシック" pitchFamily="34" charset="-128"/>
              </a:rPr>
              <a:t>		 Several cancers</a:t>
            </a:r>
          </a:p>
          <a:p>
            <a:pPr eaLnBrk="1" hangingPunct="1">
              <a:lnSpc>
                <a:spcPct val="80000"/>
              </a:lnSpc>
              <a:buFont typeface="Arial" pitchFamily="34" charset="0"/>
              <a:buNone/>
            </a:pPr>
            <a:r>
              <a:rPr lang="en-GB" altLang="en-US" sz="2000" smtClean="0">
                <a:ea typeface="ＭＳ Ｐゴシック" pitchFamily="34" charset="-128"/>
              </a:rPr>
              <a:t>	Smokers who smoke at least 20 cigarettes a day also have a 61% increased risk of type two diabetes compared with non smokers </a:t>
            </a:r>
          </a:p>
          <a:p>
            <a:pPr eaLnBrk="1" hangingPunct="1">
              <a:lnSpc>
                <a:spcPct val="80000"/>
              </a:lnSpc>
            </a:pPr>
            <a:endParaRPr lang="en-GB" altLang="en-US" sz="2400" smtClean="0">
              <a:ea typeface="ＭＳ Ｐゴシック" pitchFamily="34" charset="-128"/>
            </a:endParaRPr>
          </a:p>
        </p:txBody>
      </p:sp>
    </p:spTree>
    <p:extLst>
      <p:ext uri="{BB962C8B-B14F-4D97-AF65-F5344CB8AC3E}">
        <p14:creationId xmlns:p14="http://schemas.microsoft.com/office/powerpoint/2010/main" val="343527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914400" y="228600"/>
            <a:ext cx="8229600" cy="1039813"/>
          </a:xfrm>
        </p:spPr>
        <p:txBody>
          <a:bodyPr>
            <a:normAutofit fontScale="90000"/>
          </a:bodyPr>
          <a:lstStyle/>
          <a:p>
            <a:pPr algn="l" eaLnBrk="1" hangingPunct="1"/>
            <a:r>
              <a:rPr lang="en-GB" altLang="en-US" sz="2400" b="1" smtClean="0">
                <a:ea typeface="ＭＳ Ｐゴシック" pitchFamily="34" charset="-128"/>
              </a:rPr>
              <a:t/>
            </a:r>
            <a:br>
              <a:rPr lang="en-GB" altLang="en-US" sz="2400" b="1" smtClean="0">
                <a:ea typeface="ＭＳ Ｐゴシック" pitchFamily="34" charset="-128"/>
              </a:rPr>
            </a:br>
            <a:r>
              <a:rPr lang="en-GB" altLang="en-US" sz="2400" b="1" smtClean="0">
                <a:ea typeface="ＭＳ Ｐゴシック" pitchFamily="34" charset="-128"/>
              </a:rPr>
              <a:t>Motivation to quit?</a:t>
            </a:r>
            <a:br>
              <a:rPr lang="en-GB" altLang="en-US" sz="2400" b="1" smtClean="0">
                <a:ea typeface="ＭＳ Ｐゴシック" pitchFamily="34" charset="-128"/>
              </a:rPr>
            </a:br>
            <a:endParaRPr lang="en-GB" altLang="en-US" sz="2400" smtClean="0">
              <a:ea typeface="ＭＳ Ｐゴシック" pitchFamily="34" charset="-128"/>
            </a:endParaRPr>
          </a:p>
        </p:txBody>
      </p:sp>
      <p:sp>
        <p:nvSpPr>
          <p:cNvPr id="22531" name="Rectangle 3"/>
          <p:cNvSpPr>
            <a:spLocks noGrp="1" noChangeArrowheads="1"/>
          </p:cNvSpPr>
          <p:nvPr>
            <p:ph type="body" idx="4294967295"/>
          </p:nvPr>
        </p:nvSpPr>
        <p:spPr>
          <a:xfrm>
            <a:off x="0" y="1524000"/>
            <a:ext cx="8229600" cy="4876800"/>
          </a:xfrm>
        </p:spPr>
        <p:txBody>
          <a:bodyPr/>
          <a:lstStyle/>
          <a:p>
            <a:pPr eaLnBrk="1" hangingPunct="1">
              <a:lnSpc>
                <a:spcPct val="80000"/>
              </a:lnSpc>
            </a:pPr>
            <a:r>
              <a:rPr lang="en-GB" altLang="en-US" sz="2000" smtClean="0">
                <a:ea typeface="ＭＳ Ｐゴシック" pitchFamily="34" charset="-128"/>
              </a:rPr>
              <a:t>How do you feel about your smoking?</a:t>
            </a:r>
          </a:p>
          <a:p>
            <a:pPr eaLnBrk="1" hangingPunct="1">
              <a:lnSpc>
                <a:spcPct val="80000"/>
              </a:lnSpc>
            </a:pPr>
            <a:r>
              <a:rPr lang="en-GB" altLang="en-US" sz="2000" smtClean="0">
                <a:ea typeface="ＭＳ Ｐゴシック" pitchFamily="34" charset="-128"/>
              </a:rPr>
              <a:t>What do you most enjoy about smoking? Is there anything you don’t enjoy?</a:t>
            </a:r>
          </a:p>
          <a:p>
            <a:pPr eaLnBrk="1" hangingPunct="1">
              <a:lnSpc>
                <a:spcPct val="80000"/>
              </a:lnSpc>
            </a:pPr>
            <a:r>
              <a:rPr lang="en-GB" altLang="en-US" sz="2000" smtClean="0">
                <a:ea typeface="ＭＳ Ｐゴシック" pitchFamily="34" charset="-128"/>
              </a:rPr>
              <a:t>Have you ever thought about stopping smoking?</a:t>
            </a:r>
          </a:p>
          <a:p>
            <a:pPr eaLnBrk="1" hangingPunct="1">
              <a:lnSpc>
                <a:spcPct val="80000"/>
              </a:lnSpc>
            </a:pPr>
            <a:r>
              <a:rPr lang="en-GB" altLang="en-US" sz="2000" smtClean="0">
                <a:ea typeface="ＭＳ Ｐゴシック" pitchFamily="34" charset="-128"/>
              </a:rPr>
              <a:t>How important is it for you to stop smoking? Why?</a:t>
            </a:r>
          </a:p>
          <a:p>
            <a:pPr eaLnBrk="1" hangingPunct="1">
              <a:lnSpc>
                <a:spcPct val="80000"/>
              </a:lnSpc>
            </a:pPr>
            <a:r>
              <a:rPr lang="en-GB" altLang="en-US" sz="2000" smtClean="0">
                <a:ea typeface="ＭＳ Ｐゴシック" pitchFamily="34" charset="-128"/>
              </a:rPr>
              <a:t>Have you any concerns about how you might feel when you stop smoking?</a:t>
            </a:r>
          </a:p>
          <a:p>
            <a:pPr eaLnBrk="1" hangingPunct="1">
              <a:lnSpc>
                <a:spcPct val="80000"/>
              </a:lnSpc>
            </a:pPr>
            <a:r>
              <a:rPr lang="en-GB" altLang="en-US" sz="2000" smtClean="0">
                <a:ea typeface="ＭＳ Ｐゴシック" pitchFamily="34" charset="-128"/>
              </a:rPr>
              <a:t>Have you ever tried to stop smoking before? What happened?</a:t>
            </a:r>
          </a:p>
          <a:p>
            <a:pPr eaLnBrk="1" hangingPunct="1">
              <a:lnSpc>
                <a:spcPct val="80000"/>
              </a:lnSpc>
            </a:pPr>
            <a:r>
              <a:rPr lang="en-GB" altLang="en-US" sz="2000" smtClean="0">
                <a:ea typeface="ＭＳ Ｐゴシック" pitchFamily="34" charset="-128"/>
              </a:rPr>
              <a:t>What benefits did you notice when you weren’t smoking?</a:t>
            </a:r>
          </a:p>
          <a:p>
            <a:pPr eaLnBrk="1" hangingPunct="1">
              <a:lnSpc>
                <a:spcPct val="80000"/>
              </a:lnSpc>
            </a:pPr>
            <a:r>
              <a:rPr lang="en-GB" altLang="en-US" sz="2000" smtClean="0">
                <a:ea typeface="ＭＳ Ｐゴシック" pitchFamily="34" charset="-128"/>
              </a:rPr>
              <a:t>Did you know there is help available and that you are 4 times more likely to stop with support?</a:t>
            </a:r>
          </a:p>
          <a:p>
            <a:pPr eaLnBrk="1" hangingPunct="1">
              <a:lnSpc>
                <a:spcPct val="80000"/>
              </a:lnSpc>
            </a:pPr>
            <a:r>
              <a:rPr lang="en-GB" altLang="en-US" sz="2000" smtClean="0">
                <a:ea typeface="ＭＳ Ｐゴシック" pitchFamily="34" charset="-128"/>
              </a:rPr>
              <a:t>Would you like some information on Stop Smoking Services?</a:t>
            </a:r>
          </a:p>
        </p:txBody>
      </p:sp>
    </p:spTree>
    <p:extLst>
      <p:ext uri="{BB962C8B-B14F-4D97-AF65-F5344CB8AC3E}">
        <p14:creationId xmlns:p14="http://schemas.microsoft.com/office/powerpoint/2010/main" val="218413875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4294967295"/>
          </p:nvPr>
        </p:nvSpPr>
        <p:spPr>
          <a:xfrm>
            <a:off x="1079500" y="1038225"/>
            <a:ext cx="8064500" cy="4983163"/>
          </a:xfrm>
        </p:spPr>
        <p:txBody>
          <a:bodyPr/>
          <a:lstStyle/>
          <a:p>
            <a:pPr eaLnBrk="1" hangingPunct="1">
              <a:lnSpc>
                <a:spcPct val="90000"/>
              </a:lnSpc>
              <a:buFont typeface="Arial" pitchFamily="34" charset="0"/>
              <a:buNone/>
            </a:pPr>
            <a:r>
              <a:rPr lang="en-GB" altLang="en-US" sz="2400" b="1" smtClean="0">
                <a:ea typeface="ＭＳ Ｐゴシック" pitchFamily="34" charset="-128"/>
              </a:rPr>
              <a:t>Healthy Eating, Nutrition and Hydration</a:t>
            </a:r>
          </a:p>
          <a:p>
            <a:pPr eaLnBrk="1" hangingPunct="1">
              <a:lnSpc>
                <a:spcPct val="90000"/>
              </a:lnSpc>
              <a:buFont typeface="Arial" pitchFamily="34" charset="0"/>
              <a:buNone/>
            </a:pPr>
            <a:endParaRPr lang="en-GB" altLang="en-US" sz="2400" b="1" smtClean="0">
              <a:ea typeface="ＭＳ Ｐゴシック" pitchFamily="34" charset="-128"/>
            </a:endParaRPr>
          </a:p>
          <a:p>
            <a:pPr eaLnBrk="1" hangingPunct="1">
              <a:lnSpc>
                <a:spcPct val="90000"/>
              </a:lnSpc>
              <a:buFont typeface="Arial" pitchFamily="34" charset="0"/>
              <a:buNone/>
            </a:pPr>
            <a:r>
              <a:rPr lang="en-GB" altLang="en-US" sz="2400" b="1" smtClean="0">
                <a:ea typeface="ＭＳ Ｐゴシック" pitchFamily="34" charset="-128"/>
              </a:rPr>
              <a:t>Why do people find healthy eating difficult and difficult to make changes?</a:t>
            </a:r>
            <a:endParaRPr lang="en-GB" altLang="en-US" sz="2400" smtClean="0">
              <a:solidFill>
                <a:srgbClr val="9AA440"/>
              </a:solidFill>
              <a:ea typeface="ＭＳ Ｐゴシック" pitchFamily="34" charset="-128"/>
            </a:endParaRPr>
          </a:p>
          <a:p>
            <a:pPr eaLnBrk="1" hangingPunct="1">
              <a:lnSpc>
                <a:spcPct val="90000"/>
              </a:lnSpc>
            </a:pPr>
            <a:r>
              <a:rPr lang="en-GB" altLang="en-US" sz="2000" smtClean="0">
                <a:ea typeface="ＭＳ Ｐゴシック" pitchFamily="34" charset="-128"/>
              </a:rPr>
              <a:t>Worried that a healthy diet will cost more</a:t>
            </a:r>
          </a:p>
          <a:p>
            <a:pPr eaLnBrk="1" hangingPunct="1">
              <a:lnSpc>
                <a:spcPct val="90000"/>
              </a:lnSpc>
            </a:pPr>
            <a:r>
              <a:rPr lang="en-GB" altLang="en-US" sz="2000" smtClean="0">
                <a:ea typeface="ＭＳ Ｐゴシック" pitchFamily="34" charset="-128"/>
              </a:rPr>
              <a:t>Eating because of boredom</a:t>
            </a:r>
          </a:p>
          <a:p>
            <a:pPr eaLnBrk="1" hangingPunct="1">
              <a:lnSpc>
                <a:spcPct val="90000"/>
              </a:lnSpc>
            </a:pPr>
            <a:r>
              <a:rPr lang="en-GB" altLang="en-US" sz="2000" smtClean="0">
                <a:ea typeface="ＭＳ Ｐゴシック" pitchFamily="34" charset="-128"/>
              </a:rPr>
              <a:t>Enjoying foods that are less healthy</a:t>
            </a:r>
          </a:p>
          <a:p>
            <a:pPr eaLnBrk="1" hangingPunct="1">
              <a:lnSpc>
                <a:spcPct val="90000"/>
              </a:lnSpc>
            </a:pPr>
            <a:r>
              <a:rPr lang="en-GB" altLang="en-US" sz="2000" smtClean="0">
                <a:ea typeface="ＭＳ Ｐゴシック" pitchFamily="34" charset="-128"/>
              </a:rPr>
              <a:t>Medication can affect peoples appetite, some people feel hungrier whilst others lose their appetite</a:t>
            </a:r>
          </a:p>
          <a:p>
            <a:pPr eaLnBrk="1" hangingPunct="1">
              <a:lnSpc>
                <a:spcPct val="90000"/>
              </a:lnSpc>
            </a:pPr>
            <a:r>
              <a:rPr lang="en-GB" altLang="en-US" sz="2000" smtClean="0">
                <a:ea typeface="ＭＳ Ｐゴシック" pitchFamily="34" charset="-128"/>
              </a:rPr>
              <a:t>Changing meals can affect the whole family</a:t>
            </a:r>
          </a:p>
          <a:p>
            <a:pPr eaLnBrk="1" hangingPunct="1">
              <a:lnSpc>
                <a:spcPct val="90000"/>
              </a:lnSpc>
            </a:pPr>
            <a:r>
              <a:rPr lang="en-GB" altLang="en-US" sz="2000" smtClean="0">
                <a:ea typeface="ＭＳ Ｐゴシック" pitchFamily="34" charset="-128"/>
              </a:rPr>
              <a:t>Eating alone, loneliness</a:t>
            </a:r>
          </a:p>
          <a:p>
            <a:pPr eaLnBrk="1" hangingPunct="1">
              <a:lnSpc>
                <a:spcPct val="90000"/>
              </a:lnSpc>
            </a:pPr>
            <a:r>
              <a:rPr lang="en-GB" altLang="en-US" sz="2000" smtClean="0">
                <a:ea typeface="ＭＳ Ｐゴシック" pitchFamily="34" charset="-128"/>
              </a:rPr>
              <a:t>Physical disability</a:t>
            </a:r>
          </a:p>
          <a:p>
            <a:pPr eaLnBrk="1" hangingPunct="1">
              <a:lnSpc>
                <a:spcPct val="90000"/>
              </a:lnSpc>
            </a:pPr>
            <a:r>
              <a:rPr lang="en-GB" altLang="en-US" sz="2000" smtClean="0">
                <a:ea typeface="ＭＳ Ｐゴシック" pitchFamily="34" charset="-128"/>
              </a:rPr>
              <a:t>Isolation and access to shops</a:t>
            </a:r>
          </a:p>
        </p:txBody>
      </p:sp>
    </p:spTree>
    <p:extLst>
      <p:ext uri="{BB962C8B-B14F-4D97-AF65-F5344CB8AC3E}">
        <p14:creationId xmlns:p14="http://schemas.microsoft.com/office/powerpoint/2010/main" val="59264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anim calcmode="lin" valueType="num">
                                      <p:cBhvr additive="base">
                                        <p:cTn id="7"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4" end="4"/>
                                            </p:txEl>
                                          </p:spTgt>
                                        </p:tgtEl>
                                        <p:attrNameLst>
                                          <p:attrName>style.visibility</p:attrName>
                                        </p:attrNameLst>
                                      </p:cBhvr>
                                      <p:to>
                                        <p:strVal val="visible"/>
                                      </p:to>
                                    </p:set>
                                    <p:anim calcmode="lin" valueType="num">
                                      <p:cBhvr additive="base">
                                        <p:cTn id="13"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xEl>
                                              <p:pRg st="5" end="5"/>
                                            </p:txEl>
                                          </p:spTgt>
                                        </p:tgtEl>
                                        <p:attrNameLst>
                                          <p:attrName>style.visibility</p:attrName>
                                        </p:attrNameLst>
                                      </p:cBhvr>
                                      <p:to>
                                        <p:strVal val="visible"/>
                                      </p:to>
                                    </p:set>
                                    <p:anim calcmode="lin" valueType="num">
                                      <p:cBhvr additive="base">
                                        <p:cTn id="19" dur="5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939">
                                            <p:txEl>
                                              <p:pRg st="6" end="6"/>
                                            </p:txEl>
                                          </p:spTgt>
                                        </p:tgtEl>
                                        <p:attrNameLst>
                                          <p:attrName>style.visibility</p:attrName>
                                        </p:attrNameLst>
                                      </p:cBhvr>
                                      <p:to>
                                        <p:strVal val="visible"/>
                                      </p:to>
                                    </p:set>
                                    <p:anim calcmode="lin" valueType="num">
                                      <p:cBhvr additive="base">
                                        <p:cTn id="25" dur="5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9939">
                                            <p:txEl>
                                              <p:pRg st="7" end="7"/>
                                            </p:txEl>
                                          </p:spTgt>
                                        </p:tgtEl>
                                        <p:attrNameLst>
                                          <p:attrName>style.visibility</p:attrName>
                                        </p:attrNameLst>
                                      </p:cBhvr>
                                      <p:to>
                                        <p:strVal val="visible"/>
                                      </p:to>
                                    </p:set>
                                    <p:anim calcmode="lin" valueType="num">
                                      <p:cBhvr additive="base">
                                        <p:cTn id="31" dur="500" fill="hold"/>
                                        <p:tgtEl>
                                          <p:spTgt spid="3993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9939">
                                            <p:txEl>
                                              <p:pRg st="8" end="8"/>
                                            </p:txEl>
                                          </p:spTgt>
                                        </p:tgtEl>
                                        <p:attrNameLst>
                                          <p:attrName>style.visibility</p:attrName>
                                        </p:attrNameLst>
                                      </p:cBhvr>
                                      <p:to>
                                        <p:strVal val="visible"/>
                                      </p:to>
                                    </p:set>
                                    <p:anim calcmode="lin" valueType="num">
                                      <p:cBhvr additive="base">
                                        <p:cTn id="37" dur="500" fill="hold"/>
                                        <p:tgtEl>
                                          <p:spTgt spid="3993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9939">
                                            <p:txEl>
                                              <p:pRg st="9" end="9"/>
                                            </p:txEl>
                                          </p:spTgt>
                                        </p:tgtEl>
                                        <p:attrNameLst>
                                          <p:attrName>style.visibility</p:attrName>
                                        </p:attrNameLst>
                                      </p:cBhvr>
                                      <p:to>
                                        <p:strVal val="visible"/>
                                      </p:to>
                                    </p:set>
                                    <p:anim calcmode="lin" valueType="num">
                                      <p:cBhvr additive="base">
                                        <p:cTn id="43" dur="500" fill="hold"/>
                                        <p:tgtEl>
                                          <p:spTgt spid="3993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93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9939">
                                            <p:txEl>
                                              <p:pRg st="10" end="10"/>
                                            </p:txEl>
                                          </p:spTgt>
                                        </p:tgtEl>
                                        <p:attrNameLst>
                                          <p:attrName>style.visibility</p:attrName>
                                        </p:attrNameLst>
                                      </p:cBhvr>
                                      <p:to>
                                        <p:strVal val="visible"/>
                                      </p:to>
                                    </p:set>
                                    <p:anim calcmode="lin" valueType="num">
                                      <p:cBhvr additive="base">
                                        <p:cTn id="49" dur="500" fill="hold"/>
                                        <p:tgtEl>
                                          <p:spTgt spid="3993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9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333375"/>
            <a:ext cx="7921625" cy="647700"/>
          </a:xfrm>
        </p:spPr>
        <p:txBody>
          <a:bodyPr>
            <a:normAutofit/>
          </a:bodyPr>
          <a:lstStyle/>
          <a:p>
            <a:pPr algn="l" eaLnBrk="1" hangingPunct="1"/>
            <a:r>
              <a:rPr lang="en-GB" altLang="en-US" sz="3200" b="1" dirty="0" smtClean="0">
                <a:ea typeface="ＭＳ Ｐゴシック" pitchFamily="34" charset="-128"/>
              </a:rPr>
              <a:t>Barriers to exercising</a:t>
            </a:r>
          </a:p>
        </p:txBody>
      </p:sp>
      <p:sp>
        <p:nvSpPr>
          <p:cNvPr id="77827" name="Content Placeholder 2"/>
          <p:cNvSpPr>
            <a:spLocks noGrp="1"/>
          </p:cNvSpPr>
          <p:nvPr>
            <p:ph idx="4294967295"/>
          </p:nvPr>
        </p:nvSpPr>
        <p:spPr>
          <a:xfrm>
            <a:off x="0" y="1052513"/>
            <a:ext cx="7921625" cy="4608512"/>
          </a:xfrm>
        </p:spPr>
        <p:txBody>
          <a:bodyPr>
            <a:normAutofit/>
          </a:bodyPr>
          <a:lstStyle/>
          <a:p>
            <a:pPr eaLnBrk="1" hangingPunct="1"/>
            <a:r>
              <a:rPr lang="en-GB" altLang="en-US" sz="2000" smtClean="0">
                <a:ea typeface="ＭＳ Ｐゴシック" pitchFamily="34" charset="-128"/>
              </a:rPr>
              <a:t>Never done it before </a:t>
            </a:r>
          </a:p>
          <a:p>
            <a:pPr eaLnBrk="1" hangingPunct="1"/>
            <a:r>
              <a:rPr lang="en-GB" altLang="en-US" sz="2000" smtClean="0">
                <a:ea typeface="ＭＳ Ｐゴシック" pitchFamily="34" charset="-128"/>
              </a:rPr>
              <a:t>Wasn’t good at sports at school</a:t>
            </a:r>
          </a:p>
          <a:p>
            <a:pPr eaLnBrk="1" hangingPunct="1"/>
            <a:r>
              <a:rPr lang="en-GB" altLang="en-US" sz="2000" smtClean="0">
                <a:ea typeface="ＭＳ Ｐゴシック" pitchFamily="34" charset="-128"/>
              </a:rPr>
              <a:t>Would feel silly</a:t>
            </a:r>
          </a:p>
          <a:p>
            <a:pPr eaLnBrk="1" hangingPunct="1"/>
            <a:r>
              <a:rPr lang="en-GB" altLang="en-US" sz="2000" smtClean="0">
                <a:ea typeface="ＭＳ Ｐゴシック" pitchFamily="34" charset="-128"/>
              </a:rPr>
              <a:t>Too tired</a:t>
            </a:r>
          </a:p>
          <a:p>
            <a:pPr eaLnBrk="1" hangingPunct="1"/>
            <a:r>
              <a:rPr lang="en-GB" altLang="en-US" sz="2000" smtClean="0">
                <a:ea typeface="ＭＳ Ｐゴシック" pitchFamily="34" charset="-128"/>
              </a:rPr>
              <a:t>No motivation</a:t>
            </a:r>
          </a:p>
          <a:p>
            <a:pPr eaLnBrk="1" hangingPunct="1"/>
            <a:r>
              <a:rPr lang="en-GB" altLang="en-US" sz="2000" smtClean="0">
                <a:ea typeface="ＭＳ Ｐゴシック" pitchFamily="34" charset="-128"/>
              </a:rPr>
              <a:t>Don’t know where, when or how to start.</a:t>
            </a:r>
          </a:p>
          <a:p>
            <a:pPr eaLnBrk="1" hangingPunct="1"/>
            <a:r>
              <a:rPr lang="en-GB" altLang="en-US" sz="2000" smtClean="0">
                <a:ea typeface="ＭＳ Ｐゴシック" pitchFamily="34" charset="-128"/>
              </a:rPr>
              <a:t>Don’t feel confident enough, couldn’t go to a class or</a:t>
            </a:r>
          </a:p>
          <a:p>
            <a:pPr eaLnBrk="1" hangingPunct="1"/>
            <a:r>
              <a:rPr lang="en-GB" altLang="en-US" sz="2000" smtClean="0">
                <a:ea typeface="ＭＳ Ｐゴシック" pitchFamily="34" charset="-128"/>
              </a:rPr>
              <a:t>leisure centre alone</a:t>
            </a:r>
          </a:p>
          <a:p>
            <a:pPr eaLnBrk="1" hangingPunct="1"/>
            <a:r>
              <a:rPr lang="en-GB" altLang="en-US" sz="2000" smtClean="0">
                <a:ea typeface="ＭＳ Ｐゴシック" pitchFamily="34" charset="-128"/>
              </a:rPr>
              <a:t>Don’t know anybody to exercise with</a:t>
            </a:r>
          </a:p>
          <a:p>
            <a:pPr eaLnBrk="1" hangingPunct="1"/>
            <a:r>
              <a:rPr lang="en-GB" altLang="en-US" sz="2000" smtClean="0">
                <a:ea typeface="ＭＳ Ｐゴシック" pitchFamily="34" charset="-128"/>
              </a:rPr>
              <a:t>Don’t have the right clothes</a:t>
            </a:r>
          </a:p>
          <a:p>
            <a:pPr eaLnBrk="1" hangingPunct="1"/>
            <a:r>
              <a:rPr lang="en-GB" altLang="en-US" sz="2000" smtClean="0">
                <a:ea typeface="ＭＳ Ｐゴシック" pitchFamily="34" charset="-128"/>
              </a:rPr>
              <a:t>Can’t afford it</a:t>
            </a:r>
          </a:p>
          <a:p>
            <a:pPr eaLnBrk="1" hangingPunct="1"/>
            <a:r>
              <a:rPr lang="en-GB" altLang="en-US" sz="2000" smtClean="0">
                <a:ea typeface="ＭＳ Ｐゴシック" pitchFamily="34" charset="-128"/>
              </a:rPr>
              <a:t>No time</a:t>
            </a:r>
          </a:p>
          <a:p>
            <a:pPr eaLnBrk="1" hangingPunct="1"/>
            <a:endParaRPr lang="en-GB" altLang="en-US" sz="2000" smtClean="0">
              <a:ea typeface="ＭＳ Ｐゴシック" pitchFamily="34" charset="-128"/>
            </a:endParaRPr>
          </a:p>
          <a:p>
            <a:pPr eaLnBrk="1" hangingPunct="1"/>
            <a:endParaRPr lang="en-GB" altLang="en-US" sz="2000" smtClean="0">
              <a:ea typeface="ＭＳ Ｐゴシック" pitchFamily="34" charset="-128"/>
            </a:endParaRPr>
          </a:p>
        </p:txBody>
      </p:sp>
    </p:spTree>
    <p:extLst>
      <p:ext uri="{BB962C8B-B14F-4D97-AF65-F5344CB8AC3E}">
        <p14:creationId xmlns:p14="http://schemas.microsoft.com/office/powerpoint/2010/main" val="4236343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 calcmode="lin" valueType="num">
                                      <p:cBhvr additive="base">
                                        <p:cTn id="25"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 calcmode="lin" valueType="num">
                                      <p:cBhvr additive="base">
                                        <p:cTn id="31"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8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7827">
                                            <p:txEl>
                                              <p:pRg st="5" end="5"/>
                                            </p:txEl>
                                          </p:spTgt>
                                        </p:tgtEl>
                                        <p:attrNameLst>
                                          <p:attrName>style.visibility</p:attrName>
                                        </p:attrNameLst>
                                      </p:cBhvr>
                                      <p:to>
                                        <p:strVal val="visible"/>
                                      </p:to>
                                    </p:set>
                                    <p:anim calcmode="lin" valueType="num">
                                      <p:cBhvr additive="base">
                                        <p:cTn id="37"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7827">
                                            <p:txEl>
                                              <p:pRg st="6" end="6"/>
                                            </p:txEl>
                                          </p:spTgt>
                                        </p:tgtEl>
                                        <p:attrNameLst>
                                          <p:attrName>style.visibility</p:attrName>
                                        </p:attrNameLst>
                                      </p:cBhvr>
                                      <p:to>
                                        <p:strVal val="visible"/>
                                      </p:to>
                                    </p:set>
                                    <p:anim calcmode="lin" valueType="num">
                                      <p:cBhvr additive="base">
                                        <p:cTn id="43" dur="500" fill="hold"/>
                                        <p:tgtEl>
                                          <p:spTgt spid="778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8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7827">
                                            <p:txEl>
                                              <p:pRg st="7" end="7"/>
                                            </p:txEl>
                                          </p:spTgt>
                                        </p:tgtEl>
                                        <p:attrNameLst>
                                          <p:attrName>style.visibility</p:attrName>
                                        </p:attrNameLst>
                                      </p:cBhvr>
                                      <p:to>
                                        <p:strVal val="visible"/>
                                      </p:to>
                                    </p:set>
                                    <p:anim calcmode="lin" valueType="num">
                                      <p:cBhvr additive="base">
                                        <p:cTn id="49" dur="500" fill="hold"/>
                                        <p:tgtEl>
                                          <p:spTgt spid="7782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78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7827">
                                            <p:txEl>
                                              <p:pRg st="8" end="8"/>
                                            </p:txEl>
                                          </p:spTgt>
                                        </p:tgtEl>
                                        <p:attrNameLst>
                                          <p:attrName>style.visibility</p:attrName>
                                        </p:attrNameLst>
                                      </p:cBhvr>
                                      <p:to>
                                        <p:strVal val="visible"/>
                                      </p:to>
                                    </p:set>
                                    <p:anim calcmode="lin" valueType="num">
                                      <p:cBhvr additive="base">
                                        <p:cTn id="55" dur="500" fill="hold"/>
                                        <p:tgtEl>
                                          <p:spTgt spid="7782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78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77827">
                                            <p:txEl>
                                              <p:pRg st="9" end="9"/>
                                            </p:txEl>
                                          </p:spTgt>
                                        </p:tgtEl>
                                        <p:attrNameLst>
                                          <p:attrName>style.visibility</p:attrName>
                                        </p:attrNameLst>
                                      </p:cBhvr>
                                      <p:to>
                                        <p:strVal val="visible"/>
                                      </p:to>
                                    </p:set>
                                    <p:anim calcmode="lin" valueType="num">
                                      <p:cBhvr additive="base">
                                        <p:cTn id="61" dur="500" fill="hold"/>
                                        <p:tgtEl>
                                          <p:spTgt spid="7782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782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77827">
                                            <p:txEl>
                                              <p:pRg st="10" end="10"/>
                                            </p:txEl>
                                          </p:spTgt>
                                        </p:tgtEl>
                                        <p:attrNameLst>
                                          <p:attrName>style.visibility</p:attrName>
                                        </p:attrNameLst>
                                      </p:cBhvr>
                                      <p:to>
                                        <p:strVal val="visible"/>
                                      </p:to>
                                    </p:set>
                                    <p:anim calcmode="lin" valueType="num">
                                      <p:cBhvr additive="base">
                                        <p:cTn id="67" dur="500" fill="hold"/>
                                        <p:tgtEl>
                                          <p:spTgt spid="7782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78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77827">
                                            <p:txEl>
                                              <p:pRg st="11" end="11"/>
                                            </p:txEl>
                                          </p:spTgt>
                                        </p:tgtEl>
                                        <p:attrNameLst>
                                          <p:attrName>style.visibility</p:attrName>
                                        </p:attrNameLst>
                                      </p:cBhvr>
                                      <p:to>
                                        <p:strVal val="visible"/>
                                      </p:to>
                                    </p:set>
                                    <p:anim calcmode="lin" valueType="num">
                                      <p:cBhvr additive="base">
                                        <p:cTn id="73" dur="500" fill="hold"/>
                                        <p:tgtEl>
                                          <p:spTgt spid="7782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78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9" y="333289"/>
            <a:ext cx="8353425" cy="561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266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4246426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263465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5001419"/>
          </a:xfrm>
        </p:spPr>
        <p:txBody>
          <a:bodyPr/>
          <a:lstStyle/>
          <a:p>
            <a:pPr marL="109728" indent="0">
              <a:buNone/>
            </a:pPr>
            <a:endParaRPr lang="en-GB" dirty="0" smtClean="0"/>
          </a:p>
          <a:p>
            <a:pPr>
              <a:lnSpc>
                <a:spcPct val="150000"/>
              </a:lnSpc>
            </a:pPr>
            <a:r>
              <a:rPr lang="en-GB" dirty="0" smtClean="0"/>
              <a:t>At what stage is the patient</a:t>
            </a:r>
            <a:endParaRPr lang="en-GB" dirty="0"/>
          </a:p>
          <a:p>
            <a:pPr>
              <a:lnSpc>
                <a:spcPct val="150000"/>
              </a:lnSpc>
            </a:pPr>
            <a:r>
              <a:rPr lang="en-GB" dirty="0" smtClean="0"/>
              <a:t>Some may </a:t>
            </a:r>
            <a:r>
              <a:rPr lang="en-GB" dirty="0"/>
              <a:t>have thought about making a </a:t>
            </a:r>
            <a:r>
              <a:rPr lang="en-GB" dirty="0" smtClean="0"/>
              <a:t>behaviour </a:t>
            </a:r>
            <a:r>
              <a:rPr lang="en-GB" dirty="0"/>
              <a:t>change, but may not yet have taken steps to make that change themselves. </a:t>
            </a:r>
          </a:p>
          <a:p>
            <a:pPr>
              <a:lnSpc>
                <a:spcPct val="150000"/>
              </a:lnSpc>
            </a:pPr>
            <a:r>
              <a:rPr lang="en-GB" dirty="0" smtClean="0"/>
              <a:t>Others may </a:t>
            </a:r>
            <a:r>
              <a:rPr lang="en-GB" dirty="0"/>
              <a:t>be actively trying to change their </a:t>
            </a:r>
            <a:r>
              <a:rPr lang="en-GB" dirty="0" smtClean="0"/>
              <a:t>behaviour </a:t>
            </a:r>
            <a:r>
              <a:rPr lang="en-GB" dirty="0"/>
              <a:t>and may have been doing so unsuccessfully for years. </a:t>
            </a:r>
          </a:p>
        </p:txBody>
      </p:sp>
      <p:sp>
        <p:nvSpPr>
          <p:cNvPr id="2" name="Title 1"/>
          <p:cNvSpPr>
            <a:spLocks noGrp="1"/>
          </p:cNvSpPr>
          <p:nvPr>
            <p:ph type="title"/>
          </p:nvPr>
        </p:nvSpPr>
        <p:spPr>
          <a:xfrm>
            <a:off x="457200" y="274638"/>
            <a:ext cx="8229600" cy="922114"/>
          </a:xfrm>
        </p:spPr>
        <p:txBody>
          <a:bodyPr>
            <a:normAutofit/>
          </a:bodyPr>
          <a:lstStyle/>
          <a:p>
            <a:pPr algn="l"/>
            <a:r>
              <a:rPr lang="en-GB" dirty="0" smtClean="0"/>
              <a:t>Implementing Change</a:t>
            </a:r>
            <a:endParaRPr lang="en-GB" dirty="0"/>
          </a:p>
        </p:txBody>
      </p:sp>
    </p:spTree>
    <p:extLst>
      <p:ext uri="{BB962C8B-B14F-4D97-AF65-F5344CB8AC3E}">
        <p14:creationId xmlns:p14="http://schemas.microsoft.com/office/powerpoint/2010/main" val="333542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dirty="0"/>
          </a:p>
        </p:txBody>
      </p:sp>
      <p:pic>
        <p:nvPicPr>
          <p:cNvPr id="2050" name="Picture 2" descr="C:\Users\greensillS\Pictures\Cycle_of_Change_Image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24328" y="260648"/>
            <a:ext cx="1440160" cy="1477328"/>
          </a:xfrm>
          <a:prstGeom prst="rect">
            <a:avLst/>
          </a:prstGeom>
          <a:noFill/>
        </p:spPr>
        <p:txBody>
          <a:bodyPr wrap="square" rtlCol="0">
            <a:spAutoFit/>
          </a:bodyPr>
          <a:lstStyle/>
          <a:p>
            <a:r>
              <a:rPr lang="en-GB" dirty="0" smtClean="0"/>
              <a:t>Willing to consider the possibility of having a problem</a:t>
            </a:r>
            <a:endParaRPr lang="en-GB" dirty="0"/>
          </a:p>
        </p:txBody>
      </p:sp>
      <p:sp>
        <p:nvSpPr>
          <p:cNvPr id="6" name="TextBox 5"/>
          <p:cNvSpPr txBox="1"/>
          <p:nvPr/>
        </p:nvSpPr>
        <p:spPr>
          <a:xfrm>
            <a:off x="7884368" y="4653136"/>
            <a:ext cx="1080120" cy="1754326"/>
          </a:xfrm>
          <a:prstGeom prst="rect">
            <a:avLst/>
          </a:prstGeom>
          <a:noFill/>
        </p:spPr>
        <p:txBody>
          <a:bodyPr wrap="square" rtlCol="0">
            <a:spAutoFit/>
          </a:bodyPr>
          <a:lstStyle/>
          <a:p>
            <a:r>
              <a:rPr lang="en-GB" dirty="0" smtClean="0"/>
              <a:t>Intent on taking action to address the problems</a:t>
            </a:r>
            <a:endParaRPr lang="en-GB" dirty="0"/>
          </a:p>
        </p:txBody>
      </p:sp>
      <p:sp>
        <p:nvSpPr>
          <p:cNvPr id="7" name="TextBox 6"/>
          <p:cNvSpPr txBox="1"/>
          <p:nvPr/>
        </p:nvSpPr>
        <p:spPr>
          <a:xfrm>
            <a:off x="107504" y="4869160"/>
            <a:ext cx="1224136" cy="1754326"/>
          </a:xfrm>
          <a:prstGeom prst="rect">
            <a:avLst/>
          </a:prstGeom>
          <a:noFill/>
        </p:spPr>
        <p:txBody>
          <a:bodyPr wrap="square" rtlCol="0">
            <a:spAutoFit/>
          </a:bodyPr>
          <a:lstStyle/>
          <a:p>
            <a:r>
              <a:rPr lang="en-GB" dirty="0" smtClean="0"/>
              <a:t>Takes action chooses to implement recovery plan</a:t>
            </a:r>
            <a:endParaRPr lang="en-GB" dirty="0"/>
          </a:p>
        </p:txBody>
      </p:sp>
      <p:sp>
        <p:nvSpPr>
          <p:cNvPr id="8" name="TextBox 7"/>
          <p:cNvSpPr txBox="1"/>
          <p:nvPr/>
        </p:nvSpPr>
        <p:spPr>
          <a:xfrm>
            <a:off x="395536" y="543086"/>
            <a:ext cx="1584176" cy="1200329"/>
          </a:xfrm>
          <a:prstGeom prst="rect">
            <a:avLst/>
          </a:prstGeom>
          <a:noFill/>
        </p:spPr>
        <p:txBody>
          <a:bodyPr wrap="square" rtlCol="0">
            <a:spAutoFit/>
          </a:bodyPr>
          <a:lstStyle/>
          <a:p>
            <a:r>
              <a:rPr lang="en-GB" dirty="0" smtClean="0"/>
              <a:t>Sustained change new behaviour replaces old</a:t>
            </a:r>
            <a:endParaRPr lang="en-GB" dirty="0"/>
          </a:p>
        </p:txBody>
      </p:sp>
    </p:spTree>
    <p:extLst>
      <p:ext uri="{BB962C8B-B14F-4D97-AF65-F5344CB8AC3E}">
        <p14:creationId xmlns:p14="http://schemas.microsoft.com/office/powerpoint/2010/main" val="102328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67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C</a:t>
            </a:r>
            <a:r>
              <a:rPr lang="en-GB" dirty="0" smtClean="0"/>
              <a:t>oncept evolved </a:t>
            </a:r>
            <a:r>
              <a:rPr lang="en-GB" dirty="0"/>
              <a:t>from experience in the treatment of problem </a:t>
            </a:r>
            <a:r>
              <a:rPr lang="en-GB" dirty="0" smtClean="0"/>
              <a:t>drinkers</a:t>
            </a:r>
            <a:r>
              <a:rPr lang="en-GB" dirty="0"/>
              <a:t>.</a:t>
            </a:r>
            <a:endParaRPr lang="en-GB" dirty="0" smtClean="0"/>
          </a:p>
          <a:p>
            <a:r>
              <a:rPr lang="en-GB" dirty="0"/>
              <a:t>D</a:t>
            </a:r>
            <a:r>
              <a:rPr lang="en-GB" dirty="0" smtClean="0"/>
              <a:t>irective</a:t>
            </a:r>
            <a:r>
              <a:rPr lang="en-GB" dirty="0"/>
              <a:t>, </a:t>
            </a:r>
            <a:r>
              <a:rPr lang="en-GB" dirty="0" smtClean="0"/>
              <a:t>client-centred </a:t>
            </a:r>
            <a:r>
              <a:rPr lang="en-GB" dirty="0"/>
              <a:t>counselling style for eliciting </a:t>
            </a:r>
            <a:r>
              <a:rPr lang="en-GB" dirty="0" smtClean="0"/>
              <a:t>behaviour </a:t>
            </a:r>
            <a:r>
              <a:rPr lang="en-GB" dirty="0"/>
              <a:t>change by helping clients to explore and resolve ambivalence. </a:t>
            </a:r>
            <a:endParaRPr lang="en-GB" dirty="0" smtClean="0"/>
          </a:p>
          <a:p>
            <a:r>
              <a:rPr lang="en-GB" dirty="0" smtClean="0"/>
              <a:t>Goal-oriented</a:t>
            </a:r>
          </a:p>
          <a:p>
            <a:r>
              <a:rPr lang="en-GB" dirty="0" smtClean="0"/>
              <a:t>Accepts </a:t>
            </a:r>
            <a:r>
              <a:rPr lang="en-GB" dirty="0"/>
              <a:t>the fact that clients who need to make changes in their lives approach </a:t>
            </a:r>
            <a:r>
              <a:rPr lang="en-GB" dirty="0" smtClean="0"/>
              <a:t>counselling </a:t>
            </a:r>
            <a:r>
              <a:rPr lang="en-GB" dirty="0"/>
              <a:t>at different levels of readiness to change their </a:t>
            </a:r>
            <a:r>
              <a:rPr lang="en-GB" dirty="0" smtClean="0"/>
              <a:t>behaviour</a:t>
            </a:r>
          </a:p>
          <a:p>
            <a:r>
              <a:rPr lang="en-GB" dirty="0" smtClean="0"/>
              <a:t>Focus on present not past</a:t>
            </a:r>
          </a:p>
        </p:txBody>
      </p:sp>
      <p:sp>
        <p:nvSpPr>
          <p:cNvPr id="2" name="Title 1"/>
          <p:cNvSpPr>
            <a:spLocks noGrp="1"/>
          </p:cNvSpPr>
          <p:nvPr>
            <p:ph type="title"/>
          </p:nvPr>
        </p:nvSpPr>
        <p:spPr/>
        <p:txBody>
          <a:bodyPr/>
          <a:lstStyle/>
          <a:p>
            <a:pPr algn="l"/>
            <a:r>
              <a:rPr lang="en-GB" dirty="0" smtClean="0"/>
              <a:t>Motivational Interviewing</a:t>
            </a:r>
            <a:endParaRPr lang="en-GB" dirty="0"/>
          </a:p>
        </p:txBody>
      </p:sp>
    </p:spTree>
    <p:extLst>
      <p:ext uri="{BB962C8B-B14F-4D97-AF65-F5344CB8AC3E}">
        <p14:creationId xmlns:p14="http://schemas.microsoft.com/office/powerpoint/2010/main" val="35091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229600" cy="4378491"/>
          </a:xfrm>
        </p:spPr>
        <p:txBody>
          <a:bodyPr>
            <a:normAutofit lnSpcReduction="10000"/>
          </a:bodyPr>
          <a:lstStyle/>
          <a:p>
            <a:r>
              <a:rPr lang="en-GB" dirty="0" smtClean="0"/>
              <a:t>How </a:t>
            </a:r>
            <a:r>
              <a:rPr lang="en-GB" dirty="0"/>
              <a:t>we speak to people is likely to be just as important as what we say</a:t>
            </a:r>
          </a:p>
          <a:p>
            <a:r>
              <a:rPr lang="en-GB" dirty="0" smtClean="0"/>
              <a:t>Being </a:t>
            </a:r>
            <a:r>
              <a:rPr lang="en-GB" dirty="0"/>
              <a:t>listened to and understood is an important part of the process of change</a:t>
            </a:r>
          </a:p>
          <a:p>
            <a:r>
              <a:rPr lang="en-GB" dirty="0" smtClean="0"/>
              <a:t>The </a:t>
            </a:r>
            <a:r>
              <a:rPr lang="en-GB" dirty="0"/>
              <a:t>person who has the problem is the person who has the answer to solving it</a:t>
            </a:r>
          </a:p>
          <a:p>
            <a:r>
              <a:rPr lang="en-GB" dirty="0" smtClean="0"/>
              <a:t>People </a:t>
            </a:r>
            <a:r>
              <a:rPr lang="en-GB" dirty="0"/>
              <a:t>only change their behaviour when they feel ready - not when they are told to do so</a:t>
            </a:r>
          </a:p>
          <a:p>
            <a:r>
              <a:rPr lang="en-GB" dirty="0" smtClean="0"/>
              <a:t>The </a:t>
            </a:r>
            <a:r>
              <a:rPr lang="en-GB" dirty="0"/>
              <a:t>solutions people find for themselves are the most enduring and effective.</a:t>
            </a:r>
          </a:p>
          <a:p>
            <a:endParaRPr lang="en-GB" dirty="0"/>
          </a:p>
        </p:txBody>
      </p:sp>
      <p:sp>
        <p:nvSpPr>
          <p:cNvPr id="3" name="Title 2"/>
          <p:cNvSpPr>
            <a:spLocks noGrp="1"/>
          </p:cNvSpPr>
          <p:nvPr>
            <p:ph type="title"/>
          </p:nvPr>
        </p:nvSpPr>
        <p:spPr>
          <a:xfrm>
            <a:off x="457200" y="274638"/>
            <a:ext cx="8229600" cy="994122"/>
          </a:xfrm>
        </p:spPr>
        <p:txBody>
          <a:bodyPr>
            <a:normAutofit fontScale="90000"/>
          </a:bodyPr>
          <a:lstStyle/>
          <a:p>
            <a:r>
              <a:rPr lang="en-GB" dirty="0" smtClean="0"/>
              <a:t>Key Points for Effective Interventions</a:t>
            </a:r>
            <a:endParaRPr lang="en-GB" dirty="0"/>
          </a:p>
        </p:txBody>
      </p:sp>
    </p:spTree>
    <p:extLst>
      <p:ext uri="{BB962C8B-B14F-4D97-AF65-F5344CB8AC3E}">
        <p14:creationId xmlns:p14="http://schemas.microsoft.com/office/powerpoint/2010/main" val="117747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824536"/>
          </a:xfrm>
        </p:spPr>
        <p:txBody>
          <a:bodyPr>
            <a:normAutofit/>
          </a:bodyPr>
          <a:lstStyle/>
          <a:p>
            <a:r>
              <a:rPr lang="en-GB" dirty="0"/>
              <a:t>T</a:t>
            </a:r>
            <a:r>
              <a:rPr lang="en-GB" dirty="0" smtClean="0"/>
              <a:t>he </a:t>
            </a:r>
            <a:r>
              <a:rPr lang="en-GB" dirty="0"/>
              <a:t>ability to ask open-ended </a:t>
            </a:r>
            <a:r>
              <a:rPr lang="en-GB" dirty="0" smtClean="0"/>
              <a:t>questions</a:t>
            </a:r>
          </a:p>
          <a:p>
            <a:r>
              <a:rPr lang="en-GB" dirty="0"/>
              <a:t>T</a:t>
            </a:r>
            <a:r>
              <a:rPr lang="en-GB" dirty="0" smtClean="0"/>
              <a:t>he </a:t>
            </a:r>
            <a:r>
              <a:rPr lang="en-GB" dirty="0"/>
              <a:t>ability to provide </a:t>
            </a:r>
            <a:r>
              <a:rPr lang="en-GB" dirty="0" smtClean="0"/>
              <a:t>affirmations</a:t>
            </a:r>
          </a:p>
          <a:p>
            <a:r>
              <a:rPr lang="en-GB" dirty="0"/>
              <a:t>T</a:t>
            </a:r>
            <a:r>
              <a:rPr lang="en-GB" dirty="0" smtClean="0"/>
              <a:t>he </a:t>
            </a:r>
            <a:r>
              <a:rPr lang="en-GB" dirty="0"/>
              <a:t>capacity for </a:t>
            </a:r>
            <a:r>
              <a:rPr lang="en-GB" dirty="0" smtClean="0"/>
              <a:t>reflective listening </a:t>
            </a:r>
          </a:p>
          <a:p>
            <a:r>
              <a:rPr lang="en-GB" dirty="0" smtClean="0"/>
              <a:t>The </a:t>
            </a:r>
            <a:r>
              <a:rPr lang="en-GB" dirty="0"/>
              <a:t>ability to periodically provide summary statements to the </a:t>
            </a:r>
            <a:r>
              <a:rPr lang="en-GB" dirty="0" smtClean="0"/>
              <a:t>client</a:t>
            </a:r>
          </a:p>
          <a:p>
            <a:r>
              <a:rPr lang="en-GB" dirty="0" smtClean="0"/>
              <a:t>Non-judgmental</a:t>
            </a:r>
            <a:r>
              <a:rPr lang="en-GB" dirty="0"/>
              <a:t>, non-confrontational and </a:t>
            </a:r>
            <a:r>
              <a:rPr lang="en-GB" dirty="0" smtClean="0"/>
              <a:t>non-adversarial</a:t>
            </a:r>
          </a:p>
          <a:p>
            <a:r>
              <a:rPr lang="en-GB" dirty="0" smtClean="0"/>
              <a:t>Help pts to think </a:t>
            </a:r>
            <a:r>
              <a:rPr lang="en-GB" dirty="0"/>
              <a:t>differently about their </a:t>
            </a:r>
            <a:r>
              <a:rPr lang="en-GB" dirty="0" smtClean="0"/>
              <a:t>behaviour </a:t>
            </a:r>
            <a:r>
              <a:rPr lang="en-GB" dirty="0"/>
              <a:t>and </a:t>
            </a:r>
            <a:r>
              <a:rPr lang="en-GB" dirty="0" smtClean="0"/>
              <a:t>consider </a:t>
            </a:r>
            <a:r>
              <a:rPr lang="en-GB" dirty="0"/>
              <a:t>what might be gained through change</a:t>
            </a:r>
          </a:p>
        </p:txBody>
      </p:sp>
      <p:sp>
        <p:nvSpPr>
          <p:cNvPr id="2" name="Title 1"/>
          <p:cNvSpPr>
            <a:spLocks noGrp="1"/>
          </p:cNvSpPr>
          <p:nvPr>
            <p:ph type="title"/>
          </p:nvPr>
        </p:nvSpPr>
        <p:spPr/>
        <p:txBody>
          <a:bodyPr/>
          <a:lstStyle/>
          <a:p>
            <a:r>
              <a:rPr lang="en-GB" dirty="0" smtClean="0"/>
              <a:t>Key Skills</a:t>
            </a:r>
            <a:endParaRPr lang="en-GB" dirty="0"/>
          </a:p>
        </p:txBody>
      </p:sp>
    </p:spTree>
    <p:extLst>
      <p:ext uri="{BB962C8B-B14F-4D97-AF65-F5344CB8AC3E}">
        <p14:creationId xmlns:p14="http://schemas.microsoft.com/office/powerpoint/2010/main" val="2136752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294</TotalTime>
  <Words>1764</Words>
  <Application>Microsoft Office PowerPoint</Application>
  <PresentationFormat>On-screen Show (4:3)</PresentationFormat>
  <Paragraphs>242</Paragraphs>
  <Slides>37</Slides>
  <Notes>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ＭＳ Ｐゴシック</vt:lpstr>
      <vt:lpstr>Arial</vt:lpstr>
      <vt:lpstr>Calibri</vt:lpstr>
      <vt:lpstr>Calibri Light</vt:lpstr>
      <vt:lpstr>Lucida Sans Unicode</vt:lpstr>
      <vt:lpstr>Verdana</vt:lpstr>
      <vt:lpstr>Wingdings</vt:lpstr>
      <vt:lpstr>Wingdings 2</vt:lpstr>
      <vt:lpstr>Wingdings 3</vt:lpstr>
      <vt:lpstr>Concourse</vt:lpstr>
      <vt:lpstr>PHYSIOTHERAPY   HEALTH AND WELLBEING</vt:lpstr>
      <vt:lpstr>What are we aiming to do?</vt:lpstr>
      <vt:lpstr>PowerPoint Presentation</vt:lpstr>
      <vt:lpstr>Implementing Change</vt:lpstr>
      <vt:lpstr>PowerPoint Presentation</vt:lpstr>
      <vt:lpstr>PowerPoint Presentation</vt:lpstr>
      <vt:lpstr>Motivational Interviewing</vt:lpstr>
      <vt:lpstr>Key Points for Effective Interventions</vt:lpstr>
      <vt:lpstr>Key Skills</vt:lpstr>
      <vt:lpstr>Key Skills</vt:lpstr>
      <vt:lpstr>PowerPoint Presentation</vt:lpstr>
      <vt:lpstr>Open-Ended Questions </vt:lpstr>
      <vt:lpstr>Affirmations </vt:lpstr>
      <vt:lpstr>Reflective Listening </vt:lpstr>
      <vt:lpstr>Summarizing</vt:lpstr>
      <vt:lpstr>PowerPoint Presentation</vt:lpstr>
      <vt:lpstr>Cognitive Behavioural Therapy</vt:lpstr>
      <vt:lpstr>PowerPoint Presentation</vt:lpstr>
      <vt:lpstr>What is CBT</vt:lpstr>
      <vt:lpstr>PowerPoint Presentation</vt:lpstr>
      <vt:lpstr>Behaviour analysis</vt:lpstr>
      <vt:lpstr>Brief intervention (BI)  </vt:lpstr>
      <vt:lpstr>PowerPoint Presentation</vt:lpstr>
      <vt:lpstr>Barriers to Exercising</vt:lpstr>
      <vt:lpstr>Benefits of Stopping</vt:lpstr>
      <vt:lpstr>PowerPoint Presentation</vt:lpstr>
      <vt:lpstr>PowerPoint Presentation</vt:lpstr>
      <vt:lpstr>PowerPoint Presentation</vt:lpstr>
      <vt:lpstr>PowerPoint Presentation</vt:lpstr>
      <vt:lpstr>Why Quit Rates are Low </vt:lpstr>
      <vt:lpstr>Effects of smoking on physical health</vt:lpstr>
      <vt:lpstr> Motivation to quit? </vt:lpstr>
      <vt:lpstr>PowerPoint Presentation</vt:lpstr>
      <vt:lpstr>Barriers to exercising</vt:lpstr>
      <vt:lpstr>PowerPoint Presentation</vt:lpstr>
      <vt:lpstr>PowerPoint Presentation</vt:lpstr>
      <vt:lpstr>PowerPoint Presentation</vt:lpstr>
    </vt:vector>
  </TitlesOfParts>
  <Company>Rotherham Doncaster &amp; South Humber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CBT</dc:title>
  <dc:creator>Greensill, Sharon</dc:creator>
  <cp:lastModifiedBy>Catherine Chappell</cp:lastModifiedBy>
  <cp:revision>22</cp:revision>
  <dcterms:created xsi:type="dcterms:W3CDTF">2018-08-28T21:31:25Z</dcterms:created>
  <dcterms:modified xsi:type="dcterms:W3CDTF">2018-09-18T10:35:56Z</dcterms:modified>
</cp:coreProperties>
</file>