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6" r:id="rId3"/>
    <p:sldId id="427" r:id="rId4"/>
    <p:sldId id="260" r:id="rId5"/>
    <p:sldId id="269" r:id="rId6"/>
    <p:sldId id="430" r:id="rId7"/>
    <p:sldId id="437" r:id="rId8"/>
    <p:sldId id="428" r:id="rId9"/>
    <p:sldId id="364" r:id="rId10"/>
    <p:sldId id="413" r:id="rId11"/>
    <p:sldId id="395" r:id="rId12"/>
    <p:sldId id="435" r:id="rId13"/>
    <p:sldId id="326" r:id="rId14"/>
    <p:sldId id="328" r:id="rId15"/>
    <p:sldId id="367" r:id="rId16"/>
    <p:sldId id="369" r:id="rId17"/>
    <p:sldId id="332" r:id="rId18"/>
    <p:sldId id="323" r:id="rId19"/>
    <p:sldId id="273" r:id="rId20"/>
    <p:sldId id="341" r:id="rId21"/>
    <p:sldId id="275" r:id="rId22"/>
    <p:sldId id="342" r:id="rId23"/>
    <p:sldId id="343" r:id="rId24"/>
    <p:sldId id="313" r:id="rId25"/>
    <p:sldId id="410" r:id="rId26"/>
    <p:sldId id="409" r:id="rId27"/>
    <p:sldId id="499" r:id="rId28"/>
    <p:sldId id="500" r:id="rId29"/>
    <p:sldId id="502" r:id="rId30"/>
    <p:sldId id="505" r:id="rId31"/>
    <p:sldId id="506" r:id="rId32"/>
    <p:sldId id="507" r:id="rId33"/>
    <p:sldId id="508" r:id="rId34"/>
    <p:sldId id="509" r:id="rId35"/>
    <p:sldId id="444" r:id="rId36"/>
    <p:sldId id="445" r:id="rId37"/>
    <p:sldId id="464" r:id="rId38"/>
    <p:sldId id="503" r:id="rId39"/>
    <p:sldId id="465" r:id="rId40"/>
    <p:sldId id="484" r:id="rId41"/>
    <p:sldId id="486" r:id="rId42"/>
    <p:sldId id="487" r:id="rId43"/>
    <p:sldId id="469" r:id="rId44"/>
    <p:sldId id="457" r:id="rId45"/>
    <p:sldId id="470" r:id="rId46"/>
    <p:sldId id="471" r:id="rId47"/>
    <p:sldId id="473" r:id="rId48"/>
    <p:sldId id="472" r:id="rId49"/>
    <p:sldId id="479" r:id="rId50"/>
    <p:sldId id="478" r:id="rId51"/>
    <p:sldId id="474" r:id="rId52"/>
    <p:sldId id="475" r:id="rId53"/>
    <p:sldId id="480" r:id="rId54"/>
    <p:sldId id="504" r:id="rId55"/>
    <p:sldId id="35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9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9BBE1-6AB3-6642-A2A1-B0E5035D8036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E5C26-542F-4A45-B632-F7CF80512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7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7C404-3982-E347-838D-DD446DB75C1E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3699-DF23-F24B-8F25-EBE834A5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2C531-032D-7C4A-AE21-84C37970DF8A}" type="slidenum">
              <a:rPr lang="en-GB"/>
              <a:pPr/>
              <a:t>7</a:t>
            </a:fld>
            <a:endParaRPr 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6363" y="792163"/>
            <a:ext cx="4176712" cy="31337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57310"/>
            <a:ext cx="5030391" cy="4133548"/>
          </a:xfrm>
        </p:spPr>
        <p:txBody>
          <a:bodyPr lIns="88269" tIns="44134" rIns="88269" bIns="441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95B2F-5CBC-DF49-B7B7-FA0D094B7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Try to find where this was made so I can add animations</a:t>
            </a: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5617A6-D495-4EEC-9D3F-A64FD2868FF9}" type="slidenum">
              <a:rPr lang="en-CA" sz="1200">
                <a:latin typeface="Calibri" pitchFamily="34" charset="0"/>
              </a:rPr>
              <a:pPr algn="r"/>
              <a:t>15</a:t>
            </a:fld>
            <a:endParaRPr lang="en-C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Plasma glucose and BMI (</a:t>
            </a:r>
            <a:r>
              <a:rPr lang="en-GB" dirty="0" err="1" smtClean="0"/>
              <a:t>Gennuso</a:t>
            </a:r>
            <a:r>
              <a:rPr lang="en-GB" dirty="0" smtClean="0"/>
              <a:t> et al)</a:t>
            </a:r>
          </a:p>
          <a:p>
            <a:pPr>
              <a:defRPr/>
            </a:pPr>
            <a:r>
              <a:rPr lang="en-GB" dirty="0" smtClean="0"/>
              <a:t>Muscle strength and bone density (</a:t>
            </a:r>
            <a:r>
              <a:rPr lang="en-GB" dirty="0" smtClean="0">
                <a:ea typeface="+mn-ea"/>
                <a:cs typeface="+mn-cs"/>
              </a:rPr>
              <a:t>Skelton et al; </a:t>
            </a:r>
            <a:r>
              <a:rPr lang="en-GB" dirty="0" err="1" smtClean="0">
                <a:ea typeface="+mn-ea"/>
                <a:cs typeface="+mn-cs"/>
              </a:rPr>
              <a:t>Chastin</a:t>
            </a:r>
            <a:r>
              <a:rPr lang="en-GB" dirty="0" smtClean="0">
                <a:ea typeface="+mn-ea"/>
                <a:cs typeface="+mn-cs"/>
              </a:rPr>
              <a:t> et al)</a:t>
            </a:r>
          </a:p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Pain (WHO)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5952F16-B0AB-4B4F-924B-C20A99B8D4EF}" type="slidenum">
              <a:rPr lang="en-GB" sz="1200">
                <a:cs typeface="Arial" charset="0"/>
              </a:rPr>
              <a:pPr eaLnBrk="1" hangingPunct="1"/>
              <a:t>16</a:t>
            </a:fld>
            <a:endParaRPr lang="en-GB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5E86FAD-E527-BB47-BFD6-AEDE8F60FE2D}" type="slidenum">
              <a:rPr lang="en-GB" smtClean="0"/>
              <a:pPr eaLnBrk="1" hangingPunct="1">
                <a:defRPr/>
              </a:pPr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64B4CE-FB53-0845-8AC0-D56FB9039263}" type="slidenum">
              <a:rPr lang="nl-NL">
                <a:latin typeface="Calibri" charset="0"/>
              </a:rPr>
              <a:pPr eaLnBrk="1" hangingPunct="1"/>
              <a:t>36</a:t>
            </a:fld>
            <a:endParaRPr lang="nl-NL">
              <a:latin typeface="Calibri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6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CA33-C707-0345-BBF7-D6850D3FE0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1944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8581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2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A771-C5A4-914D-9024-F4F052A864F7}" type="datetimeFigureOut">
              <a:rPr lang="en-US" smtClean="0"/>
              <a:t>21/09/2018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AD73-0A32-7346-8282-AA58144A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file://localhost/http://wonder.cdc.gov/wonder/prevguid/p0000391/graphic/00000609.gi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Relationship Id="rId3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Bob.laventure@laterlifetraining.co.uk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852807"/>
            <a:ext cx="8733692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Physical activity,</a:t>
            </a:r>
            <a:br>
              <a:rPr lang="en-US" sz="4000" b="1" dirty="0" smtClean="0">
                <a:solidFill>
                  <a:srgbClr val="000090"/>
                </a:solidFill>
              </a:rPr>
            </a:br>
            <a:r>
              <a:rPr lang="en-US" sz="4000" b="1" dirty="0" smtClean="0">
                <a:solidFill>
                  <a:srgbClr val="000090"/>
                </a:solidFill>
              </a:rPr>
              <a:t>public health and ageing</a:t>
            </a:r>
            <a:br>
              <a:rPr lang="en-US" sz="4000" b="1" dirty="0" smtClean="0">
                <a:solidFill>
                  <a:srgbClr val="000090"/>
                </a:solidFill>
              </a:rPr>
            </a:br>
            <a:r>
              <a:rPr lang="en-US" sz="4000" b="1" i="1" dirty="0" smtClean="0">
                <a:solidFill>
                  <a:srgbClr val="000090"/>
                </a:solidFill>
              </a:rPr>
              <a:t>filling in the gaps</a:t>
            </a:r>
            <a:br>
              <a:rPr lang="en-US" sz="4000" b="1" i="1" dirty="0" smtClean="0">
                <a:solidFill>
                  <a:srgbClr val="000090"/>
                </a:solidFill>
              </a:rPr>
            </a:br>
            <a:r>
              <a:rPr lang="en-US" sz="4000" b="1" i="1" dirty="0" smtClean="0">
                <a:solidFill>
                  <a:srgbClr val="000090"/>
                </a:solidFill>
              </a:rPr>
              <a:t> between research and practice</a:t>
            </a:r>
            <a:br>
              <a:rPr lang="en-US" sz="4000" b="1" i="1" dirty="0" smtClean="0">
                <a:solidFill>
                  <a:srgbClr val="000090"/>
                </a:solidFill>
              </a:rPr>
            </a:br>
            <a:r>
              <a:rPr lang="en-US" sz="4000" b="1" i="1" dirty="0" smtClean="0">
                <a:solidFill>
                  <a:srgbClr val="000090"/>
                </a:solidFill>
              </a:rPr>
              <a:t/>
            </a:r>
            <a:br>
              <a:rPr lang="en-US" sz="4000" b="1" i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Bob </a:t>
            </a:r>
            <a:r>
              <a:rPr lang="en-US" b="1" dirty="0" err="1" smtClean="0">
                <a:solidFill>
                  <a:srgbClr val="000090"/>
                </a:solidFill>
              </a:rPr>
              <a:t>Laventure</a:t>
            </a:r>
            <a:r>
              <a:rPr lang="en-US" b="1" dirty="0" smtClean="0">
                <a:solidFill>
                  <a:srgbClr val="000090"/>
                </a:solidFill>
              </a:rPr>
              <a:t/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sz="3600" i="1" dirty="0" smtClean="0">
                <a:solidFill>
                  <a:srgbClr val="000090"/>
                </a:solidFill>
              </a:rPr>
              <a:t>Consultant in physical activity and ageing,     Director Later Life Training</a:t>
            </a:r>
            <a:endParaRPr lang="en-US" sz="3600" i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52978"/>
            <a:ext cx="6400800" cy="1093099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CSP - York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82229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93" y="152400"/>
            <a:ext cx="8623489" cy="77893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Evidence based guidelines – 1 (1995)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180" y="1137967"/>
            <a:ext cx="5936644" cy="54593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0090"/>
                </a:solidFill>
              </a:rPr>
              <a:t>The move from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 smtClean="0">
                <a:solidFill>
                  <a:srgbClr val="FF0000"/>
                </a:solidFill>
              </a:rPr>
              <a:t>igorous to moderate intensity </a:t>
            </a:r>
          </a:p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Planned to routine participation</a:t>
            </a:r>
          </a:p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Fitness to health</a:t>
            </a:r>
          </a:p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to multiple benefits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0090"/>
                </a:solidFill>
              </a:rPr>
              <a:t>But </a:t>
            </a:r>
          </a:p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adults only and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upported by  evidence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policy</a:t>
            </a:r>
          </a:p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 as principal stakeholder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>
                <a:solidFill>
                  <a:srgbClr val="000090"/>
                </a:solidFill>
              </a:rPr>
              <a:t>“Physical activity is defined as any bodily movement produced by skeletal muscles that results </a:t>
            </a:r>
            <a:r>
              <a:rPr lang="en-US" i="1" dirty="0" smtClean="0">
                <a:solidFill>
                  <a:srgbClr val="000090"/>
                </a:solidFill>
              </a:rPr>
              <a:t>in energy expenditure”</a:t>
            </a:r>
            <a:endParaRPr lang="en-US" i="1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Casperson</a:t>
            </a:r>
            <a:r>
              <a:rPr lang="en-US" sz="2000" i="1" dirty="0" smtClean="0"/>
              <a:t> 1985)</a:t>
            </a:r>
            <a:r>
              <a:rPr lang="en-US" sz="2000" dirty="0"/>
              <a:t> </a:t>
            </a:r>
            <a:endParaRPr lang="en-US" sz="1900" i="1" dirty="0"/>
          </a:p>
          <a:p>
            <a:pPr marL="0" indent="0" algn="ctr">
              <a:buNone/>
            </a:pPr>
            <a:endParaRPr lang="en-US" sz="2000" i="1" dirty="0" smtClean="0"/>
          </a:p>
        </p:txBody>
      </p:sp>
      <p:pic>
        <p:nvPicPr>
          <p:cNvPr id="10" name="Picture 5" descr="C:\My Documents\images\dog w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5" r="-3165"/>
          <a:stretch>
            <a:fillRect/>
          </a:stretch>
        </p:blipFill>
        <p:spPr>
          <a:xfrm>
            <a:off x="6675525" y="1137967"/>
            <a:ext cx="1982297" cy="2421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72825" y="3732958"/>
            <a:ext cx="282597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90"/>
                </a:solidFill>
              </a:rPr>
              <a:t>‘Half an hour on five days of the week or more -    2 x 15 minutes     is a good way     to begin”</a:t>
            </a:r>
          </a:p>
          <a:p>
            <a:pPr algn="ctr"/>
            <a:endParaRPr lang="en-US" sz="28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6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6223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A s</a:t>
            </a:r>
            <a:r>
              <a:rPr lang="en-US" b="0" dirty="0" smtClean="0">
                <a:solidFill>
                  <a:srgbClr val="000090"/>
                </a:solidFill>
                <a:latin typeface="Arial" charset="0"/>
              </a:rPr>
              <a:t>imple message?</a:t>
            </a:r>
            <a:endParaRPr lang="en-US" b="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65" y="1429009"/>
            <a:ext cx="4307644" cy="4330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None/>
            </a:pPr>
            <a:r>
              <a:rPr lang="en-GB" sz="2800" b="1" dirty="0">
                <a:solidFill>
                  <a:srgbClr val="000090"/>
                </a:solidFill>
              </a:rPr>
              <a:t>Dose response curve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The lower the baseline level of physical activity, the greater the health benefit associated with an increase in physical activity. </a:t>
            </a:r>
            <a:r>
              <a:rPr lang="en-GB" sz="2400" i="1" dirty="0">
                <a:solidFill>
                  <a:srgbClr val="000090"/>
                </a:solidFill>
              </a:rPr>
              <a:t>Exercise can be adapted for any medical condition</a:t>
            </a:r>
          </a:p>
          <a:p>
            <a:pPr>
              <a:lnSpc>
                <a:spcPct val="120000"/>
              </a:lnSpc>
              <a:buFont typeface="Wingdings" charset="0"/>
              <a:buNone/>
            </a:pPr>
            <a:r>
              <a:rPr lang="en-GB" sz="2400" i="1" dirty="0"/>
              <a:t>                   (Haskell 1994)</a:t>
            </a:r>
            <a:endParaRPr lang="en-US" sz="2400" i="1" dirty="0"/>
          </a:p>
        </p:txBody>
      </p:sp>
      <p:pic>
        <p:nvPicPr>
          <p:cNvPr id="51204" name="Picture 4" descr="http://wonder.cdc.gov/wonder/prevguid/p0000391/graphic/0000060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0742" y="1239520"/>
            <a:ext cx="4284662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875" y="5873750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JB </a:t>
            </a:r>
            <a:r>
              <a:rPr lang="en-US" dirty="0" err="1" smtClean="0"/>
              <a:t>Wolfee</a:t>
            </a:r>
            <a:r>
              <a:rPr lang="en-US" dirty="0" smtClean="0"/>
              <a:t> Memorial Lecture 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05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Evidence based guidelines – 2 (2011)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5083" y="1600200"/>
            <a:ext cx="4270717" cy="4942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Evidence based messages to underpin physical activity promotion</a:t>
            </a:r>
          </a:p>
          <a:p>
            <a:r>
              <a:rPr lang="en-US" dirty="0" smtClean="0"/>
              <a:t>How much and what sort of physical activity is good for our health?</a:t>
            </a:r>
          </a:p>
          <a:p>
            <a:r>
              <a:rPr lang="en-US" dirty="0" smtClean="0"/>
              <a:t>Refinement over 15 years</a:t>
            </a:r>
          </a:p>
          <a:p>
            <a:r>
              <a:rPr lang="en-US" dirty="0" smtClean="0"/>
              <a:t>Specific to population groups across the lifespan </a:t>
            </a:r>
            <a:r>
              <a:rPr lang="en-US" i="1" dirty="0" smtClean="0"/>
              <a:t>(Early years, school aged children, adults, older adults 65+)</a:t>
            </a:r>
          </a:p>
        </p:txBody>
      </p:sp>
      <p:pic>
        <p:nvPicPr>
          <p:cNvPr id="6" name="Content Placeholder 5" descr="E:\My Pictures\Work\Book fronts and logos\StartActive_StayActive_UK PA Guidelines_2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 l="-13847" r="-13847"/>
          <a:stretch>
            <a:fillRect/>
          </a:stretch>
        </p:blipFill>
        <p:spPr bwMode="auto">
          <a:xfrm>
            <a:off x="5251972" y="1921054"/>
            <a:ext cx="3563444" cy="3993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36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0" y="176948"/>
            <a:ext cx="850128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Physical activity guidelines - older adults 65+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3957" y="1600200"/>
            <a:ext cx="5208833" cy="49504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itchFamily="34" charset="0"/>
              </a:rPr>
              <a:t>Older adults </a:t>
            </a:r>
            <a:r>
              <a:rPr lang="en-US" dirty="0" smtClean="0">
                <a:cs typeface="Arial" pitchFamily="34" charset="0"/>
              </a:rPr>
              <a:t>(65+) should </a:t>
            </a:r>
            <a:r>
              <a:rPr lang="en-US" dirty="0">
                <a:solidFill>
                  <a:srgbClr val="7030A0"/>
                </a:solidFill>
                <a:cs typeface="Arial" pitchFamily="34" charset="0"/>
              </a:rPr>
              <a:t>aim to be active daily</a:t>
            </a:r>
            <a:r>
              <a:rPr lang="en-US" dirty="0">
                <a:cs typeface="Arial" pitchFamily="34" charset="0"/>
              </a:rPr>
              <a:t>, any activity will make a difference</a:t>
            </a:r>
          </a:p>
          <a:p>
            <a:r>
              <a:rPr lang="en-US" dirty="0">
                <a:cs typeface="Arial" pitchFamily="34" charset="0"/>
              </a:rPr>
              <a:t>Over a week, activity should add up to at least </a:t>
            </a:r>
            <a:r>
              <a:rPr lang="en-US" b="1" dirty="0">
                <a:cs typeface="Arial" pitchFamily="34" charset="0"/>
              </a:rPr>
              <a:t>150 minutes (2 ½ </a:t>
            </a:r>
            <a:r>
              <a:rPr lang="en-US" b="1" dirty="0" err="1">
                <a:cs typeface="Arial" pitchFamily="34" charset="0"/>
              </a:rPr>
              <a:t>hrs</a:t>
            </a:r>
            <a:r>
              <a:rPr lang="en-US" b="1" dirty="0">
                <a:cs typeface="Arial" pitchFamily="34" charset="0"/>
              </a:rPr>
              <a:t>) of moderate intensity activity </a:t>
            </a:r>
            <a:r>
              <a:rPr lang="en-US" dirty="0">
                <a:cs typeface="Arial" pitchFamily="34" charset="0"/>
              </a:rPr>
              <a:t>in </a:t>
            </a:r>
            <a:r>
              <a:rPr lang="en-US" dirty="0">
                <a:solidFill>
                  <a:srgbClr val="7030A0"/>
                </a:solidFill>
                <a:cs typeface="Arial" pitchFamily="34" charset="0"/>
              </a:rPr>
              <a:t>bouts of 10 minutes or more.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those who are already active………</a:t>
            </a:r>
            <a:r>
              <a:rPr lang="en-US" dirty="0">
                <a:solidFill>
                  <a:srgbClr val="7030A0"/>
                </a:solidFill>
                <a:cs typeface="Arial" pitchFamily="34" charset="0"/>
              </a:rPr>
              <a:t> 75 </a:t>
            </a:r>
            <a:r>
              <a:rPr lang="en-US" dirty="0" err="1">
                <a:solidFill>
                  <a:srgbClr val="7030A0"/>
                </a:solidFill>
                <a:cs typeface="Arial" pitchFamily="34" charset="0"/>
              </a:rPr>
              <a:t>mins</a:t>
            </a:r>
            <a:r>
              <a:rPr lang="en-US" dirty="0">
                <a:solidFill>
                  <a:srgbClr val="7030A0"/>
                </a:solidFill>
                <a:cs typeface="Arial" pitchFamily="34" charset="0"/>
              </a:rPr>
              <a:t> vigorous physical </a:t>
            </a:r>
            <a:r>
              <a:rPr lang="en-US" dirty="0" smtClean="0">
                <a:solidFill>
                  <a:srgbClr val="7030A0"/>
                </a:solidFill>
                <a:cs typeface="Arial" pitchFamily="34" charset="0"/>
              </a:rPr>
              <a:t>activity</a:t>
            </a:r>
          </a:p>
          <a:p>
            <a:endParaRPr lang="en-US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500" dirty="0" smtClean="0">
                <a:solidFill>
                  <a:srgbClr val="FF0000"/>
                </a:solidFill>
                <a:cs typeface="Arial" pitchFamily="34" charset="0"/>
              </a:rPr>
              <a:t>“The Moving Message?”</a:t>
            </a:r>
            <a:endParaRPr lang="en-GB" sz="3500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 descr="E:\My Pictures\Work\Book fronts and logos\StartActive_StayActive_UK PA Guidelines_2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 l="-13845" r="-13845"/>
          <a:stretch>
            <a:fillRect/>
          </a:stretch>
        </p:blipFill>
        <p:spPr bwMode="auto">
          <a:xfrm>
            <a:off x="5729073" y="1843088"/>
            <a:ext cx="3143250" cy="352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93099" y="5664762"/>
            <a:ext cx="142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(DH 2011)</a:t>
            </a:r>
          </a:p>
        </p:txBody>
      </p:sp>
    </p:spTree>
    <p:extLst>
      <p:ext uri="{BB962C8B-B14F-4D97-AF65-F5344CB8AC3E}">
        <p14:creationId xmlns:p14="http://schemas.microsoft.com/office/powerpoint/2010/main" val="256700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67" y="196486"/>
            <a:ext cx="8758156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Physical activity guidelines - older adults 65+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199"/>
            <a:ext cx="5729073" cy="511167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AU" sz="4400" dirty="0">
                <a:cs typeface="Arial" pitchFamily="34" charset="0"/>
              </a:rPr>
              <a:t>All Older adults </a:t>
            </a:r>
            <a:r>
              <a:rPr lang="en-AU" sz="4400" dirty="0" smtClean="0">
                <a:cs typeface="Arial" pitchFamily="34" charset="0"/>
              </a:rPr>
              <a:t>(65+) should </a:t>
            </a:r>
            <a:r>
              <a:rPr lang="en-AU" sz="4400" b="1" dirty="0">
                <a:cs typeface="Arial" pitchFamily="34" charset="0"/>
              </a:rPr>
              <a:t>minimise the amount of </a:t>
            </a:r>
            <a:r>
              <a:rPr lang="en-AU" sz="4400" b="1" dirty="0">
                <a:solidFill>
                  <a:srgbClr val="FF0000"/>
                </a:solidFill>
                <a:cs typeface="Arial" pitchFamily="34" charset="0"/>
              </a:rPr>
              <a:t>time spent being sedentary </a:t>
            </a:r>
            <a:r>
              <a:rPr lang="en-AU" sz="4400" b="1" dirty="0">
                <a:cs typeface="Arial" pitchFamily="34" charset="0"/>
              </a:rPr>
              <a:t>(sitting) </a:t>
            </a:r>
            <a:r>
              <a:rPr lang="en-AU" sz="4400" dirty="0">
                <a:cs typeface="Arial" pitchFamily="34" charset="0"/>
              </a:rPr>
              <a:t>for extended periods</a:t>
            </a:r>
            <a:r>
              <a:rPr lang="en-AU" sz="4400" b="1" dirty="0">
                <a:cs typeface="Arial" pitchFamily="34" charset="0"/>
              </a:rPr>
              <a:t>.</a:t>
            </a:r>
            <a:r>
              <a:rPr lang="en-AU" sz="4400" dirty="0"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cs typeface="Arial" pitchFamily="34" charset="0"/>
              </a:rPr>
              <a:t>Older adults should </a:t>
            </a:r>
            <a:r>
              <a:rPr lang="en-US" sz="4400" b="1" dirty="0">
                <a:cs typeface="Arial" pitchFamily="34" charset="0"/>
              </a:rPr>
              <a:t>also</a:t>
            </a:r>
            <a:r>
              <a:rPr lang="en-US" sz="4400" dirty="0">
                <a:cs typeface="Arial" pitchFamily="34" charset="0"/>
              </a:rPr>
              <a:t> undertake physical activity to improve </a:t>
            </a:r>
            <a:r>
              <a:rPr lang="en-US" sz="4400" b="1" dirty="0">
                <a:solidFill>
                  <a:srgbClr val="FF0000"/>
                </a:solidFill>
                <a:cs typeface="Arial" pitchFamily="34" charset="0"/>
              </a:rPr>
              <a:t>muscle strength</a:t>
            </a:r>
            <a:r>
              <a:rPr lang="en-US" sz="4400" dirty="0">
                <a:cs typeface="Arial" pitchFamily="34" charset="0"/>
              </a:rPr>
              <a:t> on at least two days a week. 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ea typeface="MS ??" charset="-128"/>
              </a:rPr>
              <a:t>Older adults at risk of falls should incorporate </a:t>
            </a:r>
            <a:r>
              <a:rPr lang="en-GB" sz="4400" dirty="0">
                <a:ea typeface="MS ??" charset="-128"/>
              </a:rPr>
              <a:t>physical activity to improve </a:t>
            </a:r>
            <a:r>
              <a:rPr lang="en-GB" sz="4400" b="1" dirty="0">
                <a:solidFill>
                  <a:srgbClr val="FF0000"/>
                </a:solidFill>
                <a:ea typeface="MS ??" charset="-128"/>
              </a:rPr>
              <a:t>balance and co-ordination </a:t>
            </a:r>
            <a:r>
              <a:rPr lang="en-GB" sz="4400" dirty="0">
                <a:ea typeface="MS ??" charset="-128"/>
              </a:rPr>
              <a:t>on at least two days a week. </a:t>
            </a:r>
            <a:endParaRPr lang="en-GB" sz="4400" dirty="0" smtClean="0">
              <a:ea typeface="MS ??" charset="-128"/>
            </a:endParaRPr>
          </a:p>
          <a:p>
            <a:pPr>
              <a:lnSpc>
                <a:spcPct val="120000"/>
              </a:lnSpc>
            </a:pPr>
            <a:endParaRPr lang="en-GB" sz="4400" dirty="0" smtClean="0">
              <a:ea typeface="MS ??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5800" dirty="0" smtClean="0">
                <a:solidFill>
                  <a:srgbClr val="FF0000"/>
                </a:solidFill>
                <a:ea typeface="MS ??" charset="-128"/>
              </a:rPr>
              <a:t>“The new stuff”</a:t>
            </a:r>
            <a:endParaRPr lang="en-GB" sz="5800" dirty="0">
              <a:solidFill>
                <a:srgbClr val="FF0000"/>
              </a:solidFill>
              <a:ea typeface="MS ??" charset="-128"/>
            </a:endParaRPr>
          </a:p>
          <a:p>
            <a:endParaRPr lang="en-US" dirty="0"/>
          </a:p>
        </p:txBody>
      </p:sp>
      <p:pic>
        <p:nvPicPr>
          <p:cNvPr id="6" name="Content Placeholder 5" descr="E:\My Pictures\Work\Book fronts and logos\StartActive_StayActive_UK PA Guidelines_2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 l="-13845" r="-13845"/>
          <a:stretch>
            <a:fillRect/>
          </a:stretch>
        </p:blipFill>
        <p:spPr bwMode="auto">
          <a:xfrm>
            <a:off x="5729073" y="1843088"/>
            <a:ext cx="3143250" cy="352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93517" y="5621955"/>
            <a:ext cx="216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(DH 2011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599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 t="15858"/>
          <a:stretch>
            <a:fillRect/>
          </a:stretch>
        </p:blipFill>
        <p:spPr bwMode="auto">
          <a:xfrm>
            <a:off x="107950" y="3148179"/>
            <a:ext cx="896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/>
          </p:cNvSpPr>
          <p:nvPr/>
        </p:nvSpPr>
        <p:spPr bwMode="auto">
          <a:xfrm>
            <a:off x="395536" y="1328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80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What is sedentary behaviour?</a:t>
            </a:r>
            <a:endParaRPr lang="en-CA" sz="3800" dirty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83816" y="1358352"/>
            <a:ext cx="76847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latin typeface="Calibri" pitchFamily="34" charset="0"/>
              </a:rPr>
              <a:t>Any waking activity characterized by an energy expenditure ≤ 1.5 METs, </a:t>
            </a:r>
            <a:r>
              <a:rPr lang="en-CA" sz="3200" i="1" dirty="0">
                <a:latin typeface="Calibri" pitchFamily="34" charset="0"/>
              </a:rPr>
              <a:t>and</a:t>
            </a:r>
            <a:r>
              <a:rPr lang="en-CA" sz="3200" dirty="0">
                <a:latin typeface="Calibri" pitchFamily="34" charset="0"/>
              </a:rPr>
              <a:t> a sitting or reclining posture.</a:t>
            </a:r>
            <a:r>
              <a:rPr lang="en-CA" sz="3200" i="1" dirty="0"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16279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68313" y="146198"/>
            <a:ext cx="8229600" cy="777875"/>
          </a:xfrm>
        </p:spPr>
        <p:txBody>
          <a:bodyPr/>
          <a:lstStyle/>
          <a:p>
            <a:r>
              <a:rPr lang="en-GB" sz="4300" dirty="0">
                <a:solidFill>
                  <a:srgbClr val="000090"/>
                </a:solidFill>
                <a:latin typeface="Calibri" charset="0"/>
              </a:rPr>
              <a:t>Sedentary</a:t>
            </a:r>
            <a:r>
              <a:rPr lang="en-GB" sz="4000" b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GB" sz="4300" dirty="0">
                <a:solidFill>
                  <a:srgbClr val="000090"/>
                </a:solidFill>
                <a:latin typeface="Calibri" charset="0"/>
              </a:rPr>
              <a:t>behaviour health risks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661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2400" dirty="0">
                <a:latin typeface="Calibri" charset="0"/>
              </a:rPr>
              <a:t>In </a:t>
            </a:r>
            <a:r>
              <a:rPr lang="en-GB" sz="2400" b="1" dirty="0">
                <a:solidFill>
                  <a:srgbClr val="7030A0"/>
                </a:solidFill>
                <a:latin typeface="Calibri" charset="0"/>
              </a:rPr>
              <a:t>older adults </a:t>
            </a:r>
            <a:r>
              <a:rPr lang="en-GB" sz="2400" dirty="0">
                <a:latin typeface="Calibri" charset="0"/>
              </a:rPr>
              <a:t>(&gt;60 years old), sedentary behaviour </a:t>
            </a:r>
            <a:r>
              <a:rPr lang="en-GB" sz="2400" dirty="0" smtClean="0">
                <a:latin typeface="Calibri" charset="0"/>
              </a:rPr>
              <a:t>is significantly </a:t>
            </a:r>
            <a:r>
              <a:rPr lang="en-GB" sz="2400" dirty="0">
                <a:latin typeface="Calibri" charset="0"/>
              </a:rPr>
              <a:t>associated with:</a:t>
            </a:r>
          </a:p>
          <a:p>
            <a:pPr marL="0" indent="0">
              <a:buFont typeface="Arial" charset="0"/>
              <a:buNone/>
            </a:pPr>
            <a:endParaRPr lang="en-GB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GB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GB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GB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GB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GB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GB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GB" sz="2400" dirty="0">
                <a:latin typeface="Calibri" charset="0"/>
              </a:rPr>
              <a:t>Sedentary behaviour is also linked to musculoskeletal pain and can affect quality of life, social inclusion and engagement</a:t>
            </a:r>
          </a:p>
        </p:txBody>
      </p:sp>
      <p:pic>
        <p:nvPicPr>
          <p:cNvPr id="57347" name="Picture 3" descr="C:\Users\Lainey\Dropbox\MRC Website Info\Project Logo\MRC Seniors USP Logo Pur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5949950"/>
            <a:ext cx="19748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539750" y="2371725"/>
            <a:ext cx="7777163" cy="26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Higher plasma glucose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Higher BMI and </a:t>
            </a:r>
            <a:r>
              <a:rPr lang="en-GB" dirty="0" smtClean="0"/>
              <a:t>waist/hip </a:t>
            </a:r>
            <a:r>
              <a:rPr lang="en-GB" dirty="0"/>
              <a:t>ratio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Higher cholesterol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Reduced muscle strength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dirty="0"/>
              <a:t>Reduced bone </a:t>
            </a:r>
            <a:r>
              <a:rPr lang="en-GB" dirty="0" smtClean="0"/>
              <a:t>density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>
                <a:solidFill>
                  <a:srgbClr val="000090"/>
                </a:solidFill>
              </a:rPr>
              <a:t>Reduced cognition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i="1" dirty="0" smtClean="0">
                <a:solidFill>
                  <a:srgbClr val="000090"/>
                </a:solidFill>
              </a:rPr>
              <a:t>Increased depression</a:t>
            </a:r>
            <a:endParaRPr lang="en-GB" i="1" dirty="0">
              <a:solidFill>
                <a:srgbClr val="000090"/>
              </a:solidFill>
            </a:endParaRP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30163" y="6156325"/>
            <a:ext cx="7134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/>
              <a:t>Gennuso et al (2013) </a:t>
            </a:r>
            <a:r>
              <a:rPr lang="en-GB" sz="1600" i="1"/>
              <a:t>Med Sci Sports Exerc</a:t>
            </a:r>
            <a:r>
              <a:rPr lang="en-GB" sz="1600"/>
              <a:t>.; Skelton (2001) </a:t>
            </a:r>
            <a:r>
              <a:rPr lang="en-GB" sz="1600" i="1"/>
              <a:t>Age Ageing</a:t>
            </a:r>
            <a:r>
              <a:rPr lang="en-GB" sz="1600"/>
              <a:t>; Chastin et al (2014) </a:t>
            </a:r>
            <a:r>
              <a:rPr lang="en-GB" sz="1600" i="1"/>
              <a:t>Bone</a:t>
            </a:r>
            <a:r>
              <a:rPr lang="en-GB" sz="1600"/>
              <a:t>.; WHO (2010) Global Recommendations on Physical Activity for Health </a:t>
            </a:r>
          </a:p>
        </p:txBody>
      </p:sp>
      <p:pic>
        <p:nvPicPr>
          <p:cNvPr id="57350" name="Picture 6" descr="Mr Royle sit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989138"/>
            <a:ext cx="2266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28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Dawn\Desktop\for dawn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28600" y="0"/>
            <a:ext cx="944880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30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 the same time – exercise guidelines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7195" y="1398640"/>
            <a:ext cx="4318605" cy="515198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dirty="0" smtClean="0">
                <a:solidFill>
                  <a:srgbClr val="000090"/>
                </a:solidFill>
              </a:rPr>
              <a:t>To support the treatment of diseases, Long Term Conditions and rehabilitation </a:t>
            </a:r>
            <a:r>
              <a:rPr lang="en-US" sz="3300" dirty="0" err="1" smtClean="0">
                <a:solidFill>
                  <a:srgbClr val="000090"/>
                </a:solidFill>
              </a:rPr>
              <a:t>eg</a:t>
            </a:r>
            <a:r>
              <a:rPr lang="en-US" sz="3300" dirty="0" smtClean="0">
                <a:solidFill>
                  <a:srgbClr val="000090"/>
                </a:solidFill>
              </a:rPr>
              <a:t>,</a:t>
            </a:r>
          </a:p>
          <a:p>
            <a:r>
              <a:rPr lang="en-US" dirty="0" smtClean="0"/>
              <a:t>Cardiovascular Disease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Mental Health</a:t>
            </a:r>
          </a:p>
          <a:p>
            <a:r>
              <a:rPr lang="en-US" dirty="0" smtClean="0"/>
              <a:t>Arthritis</a:t>
            </a:r>
          </a:p>
          <a:p>
            <a:r>
              <a:rPr lang="en-US" dirty="0" smtClean="0"/>
              <a:t>Cancers</a:t>
            </a:r>
          </a:p>
          <a:p>
            <a:r>
              <a:rPr lang="en-US" dirty="0" err="1" smtClean="0"/>
              <a:t>Parkinsons</a:t>
            </a:r>
            <a:r>
              <a:rPr lang="en-US" dirty="0" smtClean="0"/>
              <a:t>’ Disease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smtClean="0"/>
              <a:t>Falls prevention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76280"/>
            <a:ext cx="424131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solidFill>
                  <a:srgbClr val="000090"/>
                </a:solidFill>
              </a:rPr>
              <a:t>Adaptation of exercise for  </a:t>
            </a:r>
            <a:r>
              <a:rPr lang="en-GB" sz="3200" i="1" dirty="0">
                <a:solidFill>
                  <a:srgbClr val="000090"/>
                </a:solidFill>
              </a:rPr>
              <a:t>medical </a:t>
            </a:r>
            <a:r>
              <a:rPr lang="en-GB" sz="3200" i="1" dirty="0" smtClean="0">
                <a:solidFill>
                  <a:srgbClr val="000090"/>
                </a:solidFill>
              </a:rPr>
              <a:t>conditions</a:t>
            </a:r>
            <a:endParaRPr lang="en-GB" sz="3200" i="1" dirty="0">
              <a:solidFill>
                <a:srgbClr val="000090"/>
              </a:solidFill>
            </a:endParaRPr>
          </a:p>
          <a:p>
            <a:r>
              <a:rPr lang="en-US" sz="3200" i="1" dirty="0" smtClean="0">
                <a:solidFill>
                  <a:srgbClr val="000090"/>
                </a:solidFill>
              </a:rPr>
              <a:t>Specificity of exercise for treatment and  rehabilitation</a:t>
            </a:r>
          </a:p>
          <a:p>
            <a:r>
              <a:rPr lang="en-US" sz="3200" i="1" dirty="0" smtClean="0">
                <a:solidFill>
                  <a:srgbClr val="000090"/>
                </a:solidFill>
              </a:rPr>
              <a:t>“Living Well With”</a:t>
            </a:r>
            <a:endParaRPr lang="en-US" sz="3200" i="1" dirty="0">
              <a:solidFill>
                <a:srgbClr val="000090"/>
              </a:solidFill>
            </a:endParaRPr>
          </a:p>
        </p:txBody>
      </p:sp>
      <p:pic>
        <p:nvPicPr>
          <p:cNvPr id="6" name="Picture 5" descr="n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94" y="5421901"/>
            <a:ext cx="2855593" cy="946691"/>
          </a:xfrm>
          <a:prstGeom prst="rect">
            <a:avLst/>
          </a:prstGeom>
        </p:spPr>
      </p:pic>
      <p:pic>
        <p:nvPicPr>
          <p:cNvPr id="7" name="Picture 6" descr="canc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83" y="4393761"/>
            <a:ext cx="1533953" cy="20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7688" y="304800"/>
            <a:ext cx="892725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2. What 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helps/hinders (our attempts to be active)?</a:t>
            </a:r>
            <a:br>
              <a:rPr lang="en-US" sz="3200" b="1" dirty="0">
                <a:solidFill>
                  <a:srgbClr val="000090"/>
                </a:solidFill>
                <a:latin typeface="Arial" charset="0"/>
              </a:rPr>
            </a:br>
            <a:endParaRPr lang="en-US" sz="32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/>
              <a:t>Motives, influences and environments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Individua</a:t>
            </a:r>
            <a:r>
              <a:rPr lang="en-US" dirty="0" smtClean="0">
                <a:solidFill>
                  <a:srgbClr val="000090"/>
                </a:solidFill>
              </a:rPr>
              <a:t>l</a:t>
            </a:r>
            <a:r>
              <a:rPr lang="en-US" dirty="0" smtClean="0"/>
              <a:t> - </a:t>
            </a:r>
            <a:r>
              <a:rPr lang="en-US" i="1" dirty="0" smtClean="0"/>
              <a:t>Our values, goals and beliefs, what is important to us, 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Social</a:t>
            </a:r>
            <a:r>
              <a:rPr lang="en-US" dirty="0" smtClean="0"/>
              <a:t> - </a:t>
            </a:r>
            <a:r>
              <a:rPr lang="en-US" i="1" dirty="0" smtClean="0"/>
              <a:t>Support from “significant others”, family, friends, peers and professionals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Environmental - physical</a:t>
            </a:r>
            <a:r>
              <a:rPr lang="en-US" dirty="0" smtClean="0"/>
              <a:t> – </a:t>
            </a:r>
            <a:r>
              <a:rPr lang="en-US" i="1" dirty="0" smtClean="0"/>
              <a:t>Where we live our lives</a:t>
            </a:r>
            <a:endParaRPr lang="en-US" i="1" dirty="0"/>
          </a:p>
        </p:txBody>
      </p:sp>
      <p:pic>
        <p:nvPicPr>
          <p:cNvPr id="45059" name="Content Placeholder 3" descr="the-social-ecological-model-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r="-1398"/>
          <a:stretch>
            <a:fillRect/>
          </a:stretch>
        </p:blipFill>
        <p:spPr bwMode="auto">
          <a:xfrm>
            <a:off x="3538538" y="4740680"/>
            <a:ext cx="2652712" cy="198913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-642938" y="485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57200" y="5881077"/>
            <a:ext cx="27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Sallis</a:t>
            </a:r>
            <a:r>
              <a:rPr lang="en-US" sz="2800" i="1" dirty="0" smtClean="0"/>
              <a:t> et al (</a:t>
            </a:r>
            <a:r>
              <a:rPr lang="en-US" sz="2800" i="1" dirty="0" smtClean="0"/>
              <a:t>2010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61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5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Translating evidence into practice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714" y="2938466"/>
            <a:ext cx="7265085" cy="31876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n betw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85" y="2012418"/>
            <a:ext cx="4824473" cy="3880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3978" y="1119673"/>
            <a:ext cx="147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???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72145"/>
            <a:ext cx="223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Researcher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0202" y="1287311"/>
            <a:ext cx="205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Practitioner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13" name="Content Placeholder 3" descr="BHF NC logo Pan 2col.jpg"/>
          <p:cNvPicPr>
            <a:picLocks noChangeAspect="1"/>
          </p:cNvPicPr>
          <p:nvPr/>
        </p:nvPicPr>
        <p:blipFill>
          <a:blip r:embed="rId3" cstate="screen"/>
          <a:srcRect t="-55762" b="-55762"/>
          <a:stretch>
            <a:fillRect/>
          </a:stretch>
        </p:blipFill>
        <p:spPr>
          <a:xfrm>
            <a:off x="1233898" y="5631790"/>
            <a:ext cx="2885241" cy="1445595"/>
          </a:xfrm>
          <a:prstGeom prst="rect">
            <a:avLst/>
          </a:prstGeom>
        </p:spPr>
      </p:pic>
      <p:pic>
        <p:nvPicPr>
          <p:cNvPr id="14" name="Picture 13" descr="lltlogo_whitebkg_print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7318" y="5893065"/>
            <a:ext cx="2470275" cy="96493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378600" y="1393081"/>
            <a:ext cx="1314114" cy="35698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999090" y="1393081"/>
            <a:ext cx="1399216" cy="35698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Individual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Intrinsic …. V …. extrinsic motivation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484" y="1482972"/>
            <a:ext cx="43824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Intrinsic motivators (beliefs attitudes)</a:t>
            </a:r>
          </a:p>
          <a:p>
            <a:r>
              <a:rPr lang="en-US" dirty="0" smtClean="0"/>
              <a:t>It is important to me</a:t>
            </a:r>
          </a:p>
          <a:p>
            <a:r>
              <a:rPr lang="en-US" dirty="0" smtClean="0"/>
              <a:t>It will make a difference to me</a:t>
            </a:r>
          </a:p>
          <a:p>
            <a:r>
              <a:rPr lang="en-US" dirty="0" smtClean="0"/>
              <a:t>It’s part of who I am</a:t>
            </a:r>
          </a:p>
          <a:p>
            <a:r>
              <a:rPr lang="en-US" dirty="0" smtClean="0"/>
              <a:t>Self-efficacy and achievement</a:t>
            </a:r>
          </a:p>
          <a:p>
            <a:r>
              <a:rPr lang="en-US" dirty="0" smtClean="0"/>
              <a:t>Perception of 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251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Extrinsic motivators (professionally driven?)</a:t>
            </a:r>
          </a:p>
          <a:p>
            <a:r>
              <a:rPr lang="en-US" dirty="0" smtClean="0"/>
              <a:t>Health (live longer)</a:t>
            </a:r>
          </a:p>
          <a:p>
            <a:r>
              <a:rPr lang="en-US" dirty="0" smtClean="0"/>
              <a:t>Improve your condition</a:t>
            </a:r>
          </a:p>
          <a:p>
            <a:r>
              <a:rPr lang="en-US" dirty="0" smtClean="0"/>
              <a:t>Government guidelines</a:t>
            </a:r>
          </a:p>
          <a:p>
            <a:r>
              <a:rPr lang="en-US" dirty="0" smtClean="0"/>
              <a:t>Physician guidance</a:t>
            </a:r>
          </a:p>
        </p:txBody>
      </p:sp>
      <p:pic>
        <p:nvPicPr>
          <p:cNvPr id="5" name="Content Placeholder 3" descr="the-social-ecological-model-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r="-1398"/>
          <a:stretch>
            <a:fillRect/>
          </a:stretch>
        </p:blipFill>
        <p:spPr bwMode="auto">
          <a:xfrm>
            <a:off x="4651369" y="4946292"/>
            <a:ext cx="2202222" cy="165133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5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r>
              <a:rPr lang="en-US" sz="4800">
                <a:solidFill>
                  <a:srgbClr val="000090"/>
                </a:solidFill>
                <a:latin typeface="Arial" charset="0"/>
              </a:rPr>
              <a:t>Social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725" y="1378680"/>
            <a:ext cx="5518150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Supported by “significant others?”</a:t>
            </a:r>
          </a:p>
          <a:p>
            <a:pPr>
              <a:defRPr/>
            </a:pPr>
            <a:r>
              <a:rPr lang="en-US" sz="3200" dirty="0" smtClean="0"/>
              <a:t>Spouse, partner</a:t>
            </a:r>
          </a:p>
          <a:p>
            <a:pPr>
              <a:defRPr/>
            </a:pPr>
            <a:r>
              <a:rPr lang="en-US" sz="3200" dirty="0" smtClean="0"/>
              <a:t>Family or friends</a:t>
            </a:r>
          </a:p>
          <a:p>
            <a:pPr>
              <a:defRPr/>
            </a:pPr>
            <a:r>
              <a:rPr lang="en-US" sz="3200" dirty="0" smtClean="0"/>
              <a:t>Peers </a:t>
            </a:r>
            <a:r>
              <a:rPr lang="en-US" sz="3200" i="1" dirty="0" smtClean="0"/>
              <a:t>“people like us!”</a:t>
            </a:r>
          </a:p>
          <a:p>
            <a:pPr>
              <a:defRPr/>
            </a:pPr>
            <a:r>
              <a:rPr lang="en-US" sz="3200" dirty="0" smtClean="0"/>
              <a:t>Professionals (who is best positioned?)</a:t>
            </a:r>
            <a:endParaRPr lang="en-US" sz="3200" dirty="0"/>
          </a:p>
        </p:txBody>
      </p:sp>
      <p:pic>
        <p:nvPicPr>
          <p:cNvPr id="8" name="Content Placeholder 3" descr="the-social-ecological-model-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r="-1398"/>
          <a:stretch>
            <a:fillRect/>
          </a:stretch>
        </p:blipFill>
        <p:spPr bwMode="auto">
          <a:xfrm>
            <a:off x="1343730" y="5530879"/>
            <a:ext cx="1698117" cy="127333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1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12695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Arial" charset="0"/>
              </a:rPr>
              <a:t>Physical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349144"/>
            <a:ext cx="4792662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000090"/>
                </a:solidFill>
              </a:rPr>
              <a:t>Where we live our lives</a:t>
            </a:r>
          </a:p>
          <a:p>
            <a:pPr>
              <a:defRPr/>
            </a:pPr>
            <a:r>
              <a:rPr lang="en-US" dirty="0" smtClean="0"/>
              <a:t>An accessible </a:t>
            </a:r>
            <a:r>
              <a:rPr lang="en-US" dirty="0" err="1" smtClean="0"/>
              <a:t>neighbourhood</a:t>
            </a:r>
            <a:endParaRPr lang="en-US" dirty="0" smtClean="0"/>
          </a:p>
          <a:p>
            <a:pPr>
              <a:defRPr/>
            </a:pPr>
            <a:r>
              <a:rPr lang="en-US" sz="3000" b="1" dirty="0">
                <a:solidFill>
                  <a:srgbClr val="000090"/>
                </a:solidFill>
              </a:rPr>
              <a:t>Perceptions of safety</a:t>
            </a:r>
          </a:p>
          <a:p>
            <a:pPr lvl="1">
              <a:defRPr/>
            </a:pPr>
            <a:r>
              <a:rPr lang="en-US" i="1" dirty="0" smtClean="0"/>
              <a:t>Absence of crime, graffiti, rubbish</a:t>
            </a:r>
          </a:p>
          <a:p>
            <a:pPr lvl="1">
              <a:defRPr/>
            </a:pPr>
            <a:r>
              <a:rPr lang="en-US" i="1" dirty="0" smtClean="0"/>
              <a:t>Safe and accessible pathways (fear of falling)</a:t>
            </a:r>
          </a:p>
          <a:p>
            <a:pPr lvl="1">
              <a:defRPr/>
            </a:pPr>
            <a:r>
              <a:rPr lang="en-US" i="1" dirty="0" smtClean="0"/>
              <a:t>Street lighting</a:t>
            </a:r>
          </a:p>
          <a:p>
            <a:pPr marL="0" indent="0" algn="ctr">
              <a:buFontTx/>
              <a:buNone/>
              <a:defRPr/>
            </a:pP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(Inclusive design for getting outdoors 2009) </a:t>
            </a:r>
            <a:endParaRPr lang="en-US" sz="2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155" name="Content Placeholder 4" descr="publication_thb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7" r="-12987"/>
          <a:stretch>
            <a:fillRect/>
          </a:stretch>
        </p:blipFill>
        <p:spPr>
          <a:xfrm>
            <a:off x="5235575" y="1785938"/>
            <a:ext cx="3603625" cy="4038600"/>
          </a:xfrm>
        </p:spPr>
      </p:pic>
      <p:pic>
        <p:nvPicPr>
          <p:cNvPr id="5" name="Content Placeholder 3" descr="the-social-ecological-model-6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r="-1398"/>
          <a:stretch>
            <a:fillRect/>
          </a:stretch>
        </p:blipFill>
        <p:spPr bwMode="auto">
          <a:xfrm>
            <a:off x="3537458" y="5530879"/>
            <a:ext cx="1698117" cy="127333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2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5311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Arial" charset="0"/>
              </a:rPr>
              <a:t>Physical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186696"/>
            <a:ext cx="5026748" cy="5068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90"/>
                </a:solidFill>
              </a:rPr>
              <a:t>Where we live our lives</a:t>
            </a:r>
          </a:p>
          <a:p>
            <a:pPr>
              <a:defRPr/>
            </a:pPr>
            <a:r>
              <a:rPr lang="en-US" dirty="0" smtClean="0"/>
              <a:t>An accessible </a:t>
            </a:r>
            <a:r>
              <a:rPr lang="en-US" dirty="0" err="1" smtClean="0"/>
              <a:t>neighbourhood</a:t>
            </a: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But ……..“Purposeful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and somewhere good to go”</a:t>
            </a:r>
            <a:endParaRPr lang="en-US" b="1" dirty="0">
              <a:solidFill>
                <a:srgbClr val="000090"/>
              </a:solidFill>
            </a:endParaRPr>
          </a:p>
          <a:p>
            <a:pPr lvl="1">
              <a:defRPr/>
            </a:pPr>
            <a:r>
              <a:rPr lang="en-US" i="1" dirty="0" smtClean="0"/>
              <a:t>Interest, views, events</a:t>
            </a:r>
          </a:p>
          <a:p>
            <a:pPr lvl="1">
              <a:defRPr/>
            </a:pPr>
            <a:r>
              <a:rPr lang="en-US" i="1" dirty="0" smtClean="0"/>
              <a:t>Green space (sitting spaces)</a:t>
            </a:r>
          </a:p>
          <a:p>
            <a:pPr lvl="1">
              <a:defRPr/>
            </a:pPr>
            <a:r>
              <a:rPr lang="en-US" i="1" dirty="0" smtClean="0"/>
              <a:t>Facilities </a:t>
            </a:r>
            <a:r>
              <a:rPr lang="en-US" i="1" dirty="0"/>
              <a:t>and amenities (toilets)</a:t>
            </a:r>
          </a:p>
          <a:p>
            <a:pPr lvl="1">
              <a:defRPr/>
            </a:pPr>
            <a:endParaRPr lang="en-US" i="1" dirty="0" smtClean="0"/>
          </a:p>
          <a:p>
            <a:pPr marL="0" indent="0" algn="ctr">
              <a:buFontTx/>
              <a:buNone/>
              <a:defRPr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(Inclusive design for getting outdoors 2009) </a:t>
            </a:r>
            <a:endParaRPr lang="en-US" dirty="0" smtClean="0"/>
          </a:p>
          <a:p>
            <a:pPr marL="0" indent="0" algn="r">
              <a:buFontTx/>
              <a:buNone/>
              <a:defRPr/>
            </a:pPr>
            <a:endParaRPr lang="en-US" i="1" dirty="0" smtClean="0"/>
          </a:p>
        </p:txBody>
      </p:sp>
      <p:pic>
        <p:nvPicPr>
          <p:cNvPr id="5" name="Content Placeholder 4" descr="publication_thb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8" r="-8788"/>
          <a:stretch>
            <a:fillRect/>
          </a:stretch>
        </p:blipFill>
        <p:spPr>
          <a:xfrm>
            <a:off x="5570538" y="1655698"/>
            <a:ext cx="3286125" cy="40735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Content Placeholder 3" descr="the-social-ecological-model-6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r="-1398"/>
          <a:stretch>
            <a:fillRect/>
          </a:stretch>
        </p:blipFill>
        <p:spPr bwMode="auto">
          <a:xfrm>
            <a:off x="3427209" y="5686806"/>
            <a:ext cx="1509868" cy="1132176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3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5376" y="153702"/>
            <a:ext cx="849142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90"/>
                </a:solidFill>
                <a:latin typeface="Arial" charset="0"/>
                <a:cs typeface="+mj-cs"/>
              </a:rPr>
              <a:t/>
            </a:r>
            <a:br>
              <a:rPr lang="en-US" sz="4000" dirty="0" smtClean="0">
                <a:solidFill>
                  <a:srgbClr val="000090"/>
                </a:solidFill>
                <a:latin typeface="Arial" charset="0"/>
                <a:cs typeface="+mj-cs"/>
              </a:rPr>
            </a:br>
            <a:r>
              <a:rPr lang="en-US" sz="4000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sz="4000" dirty="0" smtClean="0">
                <a:solidFill>
                  <a:srgbClr val="000090"/>
                </a:solidFill>
                <a:latin typeface="Arial" charset="0"/>
                <a:cs typeface="+mj-cs"/>
              </a:rPr>
              <a:t>Healthy and active settings (WHO 2008)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  <a:cs typeface="+mj-cs"/>
              </a:rPr>
              <a:t/>
            </a:r>
            <a:br>
              <a:rPr lang="en-US" sz="3200" b="1" dirty="0" smtClean="0">
                <a:solidFill>
                  <a:srgbClr val="000090"/>
                </a:solidFill>
                <a:latin typeface="Arial" charset="0"/>
                <a:cs typeface="+mj-cs"/>
              </a:rPr>
            </a:b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rgbClr val="000090"/>
                </a:solidFill>
                <a:latin typeface="Arial" charset="0"/>
              </a:rPr>
            </a:br>
            <a:endParaRPr lang="en-US" sz="10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628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Whole environments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Universities</a:t>
            </a:r>
          </a:p>
          <a:p>
            <a:r>
              <a:rPr lang="en-US" dirty="0" smtClean="0"/>
              <a:t>Workplace</a:t>
            </a:r>
          </a:p>
          <a:p>
            <a:r>
              <a:rPr lang="en-US" dirty="0" smtClean="0"/>
              <a:t>Hospitals</a:t>
            </a:r>
          </a:p>
          <a:p>
            <a:r>
              <a:rPr lang="en-US" dirty="0"/>
              <a:t>Homes</a:t>
            </a:r>
          </a:p>
          <a:p>
            <a:r>
              <a:rPr lang="en-US" dirty="0" smtClean="0"/>
              <a:t>Prisons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243475"/>
            <a:ext cx="4370931" cy="5125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"Health is created and lived by people within the settings of their everyday life; where they learn, work, play, and love."</a:t>
            </a:r>
          </a:p>
          <a:p>
            <a:pPr marL="0" indent="0" algn="ctr">
              <a:buNone/>
            </a:pPr>
            <a:r>
              <a:rPr lang="en-US" sz="2400" i="1" dirty="0"/>
              <a:t>The Ottawa Charter (1986</a:t>
            </a:r>
            <a:r>
              <a:rPr lang="en-US" sz="2400" i="1" dirty="0" smtClean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Becoming Active Settings</a:t>
            </a:r>
          </a:p>
          <a:p>
            <a:r>
              <a:rPr lang="en-US" dirty="0" smtClean="0"/>
              <a:t>Active Schools</a:t>
            </a:r>
          </a:p>
          <a:p>
            <a:r>
              <a:rPr lang="en-US" dirty="0" smtClean="0"/>
              <a:t>Active Communities</a:t>
            </a:r>
          </a:p>
          <a:p>
            <a:r>
              <a:rPr lang="en-US" dirty="0" smtClean="0"/>
              <a:t>Active Work Places</a:t>
            </a:r>
            <a:endParaRPr lang="en-US" dirty="0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3"/>
          <a:srcRect t="-126592" b="-126592"/>
          <a:stretch>
            <a:fillRect/>
          </a:stretch>
        </p:blipFill>
        <p:spPr>
          <a:xfrm>
            <a:off x="457200" y="4430471"/>
            <a:ext cx="4038600" cy="3405086"/>
          </a:xfrm>
          <a:prstGeom prst="rect">
            <a:avLst/>
          </a:prstGeom>
        </p:spPr>
      </p:pic>
      <p:pic>
        <p:nvPicPr>
          <p:cNvPr id="11" name="Picture 10" descr="Healthy-settings-for-older-people-RHN-thum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60" y="3647195"/>
            <a:ext cx="1298640" cy="17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8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0090"/>
                </a:solidFill>
              </a:rPr>
              <a:t>Active</a:t>
            </a:r>
            <a:r>
              <a:rPr lang="en-US" sz="3600" dirty="0" smtClean="0">
                <a:solidFill>
                  <a:srgbClr val="000090"/>
                </a:solidFill>
              </a:rPr>
              <a:t> Residential Care Homes - Scotland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2000"/>
            <a:ext cx="4638504" cy="4094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CAPA - Individual approaches</a:t>
            </a:r>
          </a:p>
          <a:p>
            <a:pPr marL="0" indent="0" algn="ctr">
              <a:buNone/>
            </a:pPr>
            <a:r>
              <a:rPr lang="en-US" dirty="0" smtClean="0"/>
              <a:t>Moving More Often</a:t>
            </a:r>
          </a:p>
          <a:p>
            <a:pPr marL="0" indent="0" algn="ctr">
              <a:buNone/>
            </a:pPr>
            <a:r>
              <a:rPr lang="en-US" dirty="0" smtClean="0"/>
              <a:t>Planned opportunities to </a:t>
            </a:r>
            <a:r>
              <a:rPr lang="en-US" i="1" dirty="0" smtClean="0">
                <a:solidFill>
                  <a:srgbClr val="000090"/>
                </a:solidFill>
              </a:rPr>
              <a:t>“Have </a:t>
            </a:r>
            <a:r>
              <a:rPr lang="en-US" i="1" dirty="0">
                <a:solidFill>
                  <a:srgbClr val="000090"/>
                </a:solidFill>
              </a:rPr>
              <a:t>a Good </a:t>
            </a:r>
            <a:r>
              <a:rPr lang="en-US" i="1" dirty="0" smtClean="0">
                <a:solidFill>
                  <a:srgbClr val="000090"/>
                </a:solidFill>
              </a:rPr>
              <a:t>Conversation”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Enabling the person experiencing care to make a decision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" name="Content Placeholder 3" descr="Moving-more-a-bit-at-a-time-1-front-cover-768x59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14" b="-22214"/>
          <a:stretch>
            <a:fillRect/>
          </a:stretch>
        </p:blipFill>
        <p:spPr>
          <a:xfrm>
            <a:off x="5977378" y="1445300"/>
            <a:ext cx="2135729" cy="1805050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/>
          <a:srcRect t="4894" b="5782"/>
          <a:stretch/>
        </p:blipFill>
        <p:spPr bwMode="auto">
          <a:xfrm>
            <a:off x="5980639" y="3429000"/>
            <a:ext cx="2132468" cy="1605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Adapting the care environment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5" y="1246410"/>
            <a:ext cx="8229600" cy="53966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Residential care settings, architecture and built environment</a:t>
            </a:r>
          </a:p>
          <a:p>
            <a:r>
              <a:rPr lang="en-US" dirty="0" smtClean="0"/>
              <a:t>Interconnectedness</a:t>
            </a:r>
          </a:p>
          <a:p>
            <a:r>
              <a:rPr lang="en-US" dirty="0" err="1" smtClean="0"/>
              <a:t>Traversability</a:t>
            </a:r>
            <a:endParaRPr lang="en-US" dirty="0" smtClean="0"/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Aesthetics</a:t>
            </a:r>
          </a:p>
          <a:p>
            <a:r>
              <a:rPr lang="en-US" dirty="0" smtClean="0"/>
              <a:t>Legibility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To improve well-being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0090"/>
                </a:solidFill>
              </a:rPr>
              <a:t>Landmarks, views, junctions, through ways</a:t>
            </a:r>
          </a:p>
          <a:p>
            <a:pPr marL="0" indent="0" algn="r">
              <a:buNone/>
            </a:pPr>
            <a:r>
              <a:rPr lang="en-US" sz="2400" i="1" dirty="0"/>
              <a:t>McIntyre, L.J and Harrison I.R. (2017) </a:t>
            </a:r>
          </a:p>
        </p:txBody>
      </p:sp>
      <p:pic>
        <p:nvPicPr>
          <p:cNvPr id="4" name="Picture 3" descr="res care environ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62" y="2295684"/>
            <a:ext cx="4009503" cy="31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07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619" y="97176"/>
            <a:ext cx="885767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Increased programming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619" y="1519825"/>
            <a:ext cx="615763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National </a:t>
            </a:r>
            <a:r>
              <a:rPr lang="en-US" dirty="0" err="1" smtClean="0">
                <a:solidFill>
                  <a:srgbClr val="000090"/>
                </a:solidFill>
              </a:rPr>
              <a:t>programmes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Physical activity and ageing has lagged behind (determined by</a:t>
            </a:r>
            <a:r>
              <a:rPr lang="en-US" dirty="0"/>
              <a:t> </a:t>
            </a:r>
            <a:r>
              <a:rPr lang="en-US" dirty="0" smtClean="0"/>
              <a:t>PA/sport policy priority)</a:t>
            </a:r>
          </a:p>
          <a:p>
            <a:r>
              <a:rPr lang="en-US" dirty="0" smtClean="0"/>
              <a:t>Enthusiasts and front runners but not sustained</a:t>
            </a:r>
          </a:p>
          <a:p>
            <a:r>
              <a:rPr lang="en-US" dirty="0" smtClean="0"/>
              <a:t>Sport England investment of £10,000,000 in Active Ageing (20 projects)</a:t>
            </a:r>
          </a:p>
          <a:p>
            <a:r>
              <a:rPr lang="en-US" dirty="0" smtClean="0"/>
              <a:t>Increase in adaptation and access for older people</a:t>
            </a:r>
          </a:p>
        </p:txBody>
      </p:sp>
      <p:pic>
        <p:nvPicPr>
          <p:cNvPr id="5" name="Picture 2" descr="Fit as a Fiddl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44" y="1937774"/>
            <a:ext cx="2343045" cy="1454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xtra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6" y="3978384"/>
            <a:ext cx="2314553" cy="15543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0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5" y="102196"/>
            <a:ext cx="8555415" cy="102194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0090"/>
                </a:solidFill>
              </a:rPr>
              <a:t>T</a:t>
            </a:r>
            <a:r>
              <a:rPr lang="en-GB" sz="3600" dirty="0" smtClean="0">
                <a:solidFill>
                  <a:srgbClr val="000090"/>
                </a:solidFill>
              </a:rPr>
              <a:t>he later life continuum</a:t>
            </a:r>
            <a:endParaRPr lang="en-US" sz="3600" dirty="0">
              <a:solidFill>
                <a:srgbClr val="00009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31689"/>
              </p:ext>
            </p:extLst>
          </p:nvPr>
        </p:nvGraphicFramePr>
        <p:xfrm>
          <a:off x="291967" y="1124143"/>
          <a:ext cx="8613807" cy="521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269"/>
                <a:gridCol w="2871269"/>
                <a:gridCol w="2871269"/>
              </a:tblGrid>
              <a:tr h="6793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Target older population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Policy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f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ocus and outcomes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Stakeholders and partners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286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The Actives                          - entering old age</a:t>
                      </a:r>
                    </a:p>
                    <a:p>
                      <a:pPr algn="ctr"/>
                      <a:r>
                        <a:rPr lang="en-GB" sz="2000" b="1" i="1" dirty="0" smtClean="0">
                          <a:solidFill>
                            <a:srgbClr val="FF0000"/>
                          </a:solidFill>
                        </a:rPr>
                        <a:t>Goal – build and</a:t>
                      </a:r>
                      <a:r>
                        <a:rPr lang="en-GB" sz="2000" b="1" i="1" baseline="0" dirty="0" smtClean="0">
                          <a:solidFill>
                            <a:srgbClr val="FF0000"/>
                          </a:solidFill>
                        </a:rPr>
                        <a:t> main</a:t>
                      </a:r>
                      <a:r>
                        <a:rPr lang="en-GB" sz="2000" b="1" i="1" dirty="0" smtClean="0">
                          <a:solidFill>
                            <a:srgbClr val="FF0000"/>
                          </a:solidFill>
                        </a:rPr>
                        <a:t>tain capacity</a:t>
                      </a:r>
                      <a:endParaRPr lang="en-GB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maintaining and increasing physical activity levels                  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to Improve health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Primary care, physical activity, sport, recreation providers </a:t>
                      </a:r>
                      <a:r>
                        <a:rPr lang="en-GB" sz="2000" baseline="0" dirty="0" smtClean="0"/>
                        <a:t> and services</a:t>
                      </a:r>
                      <a:endParaRPr lang="en-GB" sz="2000" dirty="0" smtClean="0"/>
                    </a:p>
                  </a:txBody>
                  <a:tcPr/>
                </a:tc>
              </a:tr>
              <a:tr h="186070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Those in transition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Goal - reverse, stop or slow the loss of capacity</a:t>
                      </a:r>
                      <a:endParaRPr lang="en-GB" sz="2000" b="1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Initiating and maintaining physical activity to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improve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/maintain health,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function and independence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Primary</a:t>
                      </a:r>
                      <a:r>
                        <a:rPr lang="en-GB" sz="2000" baseline="0" dirty="0" smtClean="0">
                          <a:solidFill>
                            <a:srgbClr val="0000FF"/>
                          </a:solidFill>
                        </a:rPr>
                        <a:t> care and </a:t>
                      </a:r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adult,</a:t>
                      </a:r>
                      <a:r>
                        <a:rPr lang="en-GB" sz="2000" baseline="0" dirty="0" smtClean="0">
                          <a:solidFill>
                            <a:srgbClr val="0000FF"/>
                          </a:solidFill>
                        </a:rPr>
                        <a:t> health/social/care services, voluntary sector, housing and support services</a:t>
                      </a:r>
                      <a:endParaRPr lang="en-GB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286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Frailer, older people</a:t>
                      </a:r>
                    </a:p>
                    <a:p>
                      <a:pPr algn="ctr"/>
                      <a:r>
                        <a:rPr lang="en-GB" sz="2000" b="1" i="1" dirty="0" smtClean="0">
                          <a:solidFill>
                            <a:srgbClr val="FF0000"/>
                          </a:solidFill>
                        </a:rPr>
                        <a:t>Goal</a:t>
                      </a:r>
                      <a:r>
                        <a:rPr lang="en-GB" sz="2000" b="1" i="1" baseline="0" dirty="0" smtClean="0">
                          <a:solidFill>
                            <a:srgbClr val="FF0000"/>
                          </a:solidFill>
                        </a:rPr>
                        <a:t> – compensate for loss of capacity</a:t>
                      </a:r>
                      <a:endParaRPr lang="en-GB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Physical activity to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maintain Quality of Life Activities of Daily Living</a:t>
                      </a:r>
                    </a:p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FF"/>
                          </a:solidFill>
                        </a:rPr>
                        <a:t>Residential care providers, home support services</a:t>
                      </a:r>
                      <a:endParaRPr lang="en-GB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26221" y="6442420"/>
            <a:ext cx="578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(WHO 1996/2015, DH 2001/11 BHF NC 2003/8/11)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414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4" y="126183"/>
            <a:ext cx="8459996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B</a:t>
            </a:r>
            <a:r>
              <a:rPr lang="en-US" sz="3600" dirty="0" smtClean="0">
                <a:solidFill>
                  <a:srgbClr val="000090"/>
                </a:solidFill>
              </a:rPr>
              <a:t>ut Active Ageing …. </a:t>
            </a:r>
            <a:r>
              <a:rPr lang="en-US" sz="3600" dirty="0">
                <a:solidFill>
                  <a:srgbClr val="000090"/>
                </a:solidFill>
              </a:rPr>
              <a:t>a</a:t>
            </a:r>
            <a:r>
              <a:rPr lang="en-US" sz="3600" dirty="0" smtClean="0">
                <a:solidFill>
                  <a:srgbClr val="000090"/>
                </a:solidFill>
              </a:rPr>
              <a:t>ll things to all people?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410"/>
            <a:ext cx="4038600" cy="497487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Active Ageing (WHO)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Participation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b="1" dirty="0"/>
              <a:t>Physical </a:t>
            </a:r>
            <a:r>
              <a:rPr lang="en-US" b="1" dirty="0" smtClean="0"/>
              <a:t>activity (PHE)</a:t>
            </a:r>
            <a:endParaRPr lang="en-US" b="1" dirty="0"/>
          </a:p>
          <a:p>
            <a:pPr lvl="1"/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Moving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Sport and recreation</a:t>
            </a:r>
          </a:p>
          <a:p>
            <a:r>
              <a:rPr lang="en-US" b="1" dirty="0" smtClean="0"/>
              <a:t>Health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Psychological</a:t>
            </a:r>
          </a:p>
          <a:p>
            <a:pPr lvl="1"/>
            <a:r>
              <a:rPr lang="en-US" dirty="0" smtClean="0"/>
              <a:t>Cognitive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379"/>
            <a:ext cx="4038600" cy="46755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Healthy Ageing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and maintaining the functional ability that enables </a:t>
            </a:r>
            <a:r>
              <a:rPr lang="en-US" b="1" dirty="0"/>
              <a:t>well-being </a:t>
            </a:r>
            <a:r>
              <a:rPr lang="en-US" dirty="0"/>
              <a:t>in </a:t>
            </a:r>
            <a:r>
              <a:rPr lang="en-US" dirty="0" smtClean="0"/>
              <a:t>later life</a:t>
            </a:r>
            <a:r>
              <a:rPr lang="en-US" i="1" dirty="0" smtClean="0"/>
              <a:t> </a:t>
            </a:r>
          </a:p>
          <a:p>
            <a:r>
              <a:rPr lang="en-US" b="1" dirty="0" smtClean="0"/>
              <a:t>Successful ageing</a:t>
            </a:r>
          </a:p>
          <a:p>
            <a:pPr lvl="1"/>
            <a:r>
              <a:rPr lang="en-US" dirty="0" smtClean="0"/>
              <a:t>Participating</a:t>
            </a:r>
          </a:p>
          <a:p>
            <a:pPr lvl="1"/>
            <a:r>
              <a:rPr lang="en-US" dirty="0" smtClean="0"/>
              <a:t>Volunteering</a:t>
            </a:r>
          </a:p>
          <a:p>
            <a:pPr lvl="1"/>
            <a:r>
              <a:rPr lang="en-US" dirty="0" smtClean="0"/>
              <a:t>Contributing to society</a:t>
            </a:r>
          </a:p>
          <a:p>
            <a:r>
              <a:rPr lang="en-US" b="1" dirty="0" smtClean="0"/>
              <a:t>Well-being models</a:t>
            </a:r>
          </a:p>
          <a:p>
            <a:pPr lvl="1"/>
            <a:r>
              <a:rPr lang="en-US" dirty="0"/>
              <a:t>SCIE</a:t>
            </a:r>
          </a:p>
          <a:p>
            <a:pPr lvl="1"/>
            <a:r>
              <a:rPr lang="en-US" dirty="0" smtClean="0"/>
              <a:t>5 ways to Wellbeing … NEF</a:t>
            </a:r>
          </a:p>
          <a:p>
            <a:pPr lvl="1"/>
            <a:r>
              <a:rPr lang="en-US" dirty="0" smtClean="0"/>
              <a:t>ICAA …. 9 Pillars of 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4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Physical activity, ageing and public health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Demography supports the need </a:t>
            </a:r>
          </a:p>
          <a:p>
            <a:r>
              <a:rPr lang="en-US" dirty="0" smtClean="0"/>
              <a:t>Explosion of research in last 20 years</a:t>
            </a:r>
          </a:p>
          <a:p>
            <a:r>
              <a:rPr lang="en-US" dirty="0" smtClean="0"/>
              <a:t>Increase in evidence informed guidance</a:t>
            </a:r>
          </a:p>
          <a:p>
            <a:r>
              <a:rPr lang="en-US" dirty="0" smtClean="0"/>
              <a:t>Multiple players and stakeholders involved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24279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But …….</a:t>
            </a:r>
          </a:p>
          <a:p>
            <a:r>
              <a:rPr lang="en-US" dirty="0" smtClean="0"/>
              <a:t>Participation rates  shows little sign of increasing</a:t>
            </a:r>
          </a:p>
          <a:p>
            <a:r>
              <a:rPr lang="en-US" dirty="0" smtClean="0"/>
              <a:t>Life expectancy is increasing but so is disease prevalence</a:t>
            </a:r>
          </a:p>
          <a:p>
            <a:r>
              <a:rPr lang="en-US" dirty="0" smtClean="0"/>
              <a:t>We’re not getting it right yet are we?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56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69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Update on UK CMO evidence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86080"/>
            <a:ext cx="4504636" cy="4525963"/>
          </a:xfrm>
        </p:spPr>
        <p:txBody>
          <a:bodyPr>
            <a:normAutofit/>
          </a:bodyPr>
          <a:lstStyle/>
          <a:p>
            <a:r>
              <a:rPr lang="en-US" dirty="0"/>
              <a:t>Review of UK CMO Guidelines </a:t>
            </a:r>
          </a:p>
          <a:p>
            <a:r>
              <a:rPr lang="en-US" dirty="0" smtClean="0"/>
              <a:t>Started 2017 and ongoing</a:t>
            </a:r>
          </a:p>
          <a:p>
            <a:r>
              <a:rPr lang="en-US" dirty="0" smtClean="0"/>
              <a:t>Following US and Canada</a:t>
            </a:r>
          </a:p>
          <a:p>
            <a:r>
              <a:rPr lang="en-US" dirty="0" smtClean="0"/>
              <a:t>All ages cohorts</a:t>
            </a:r>
          </a:p>
          <a:p>
            <a:r>
              <a:rPr lang="en-US" dirty="0" smtClean="0"/>
              <a:t>Potential launch early 2019</a:t>
            </a:r>
          </a:p>
          <a:p>
            <a:r>
              <a:rPr lang="en-US" dirty="0" smtClean="0"/>
              <a:t>Including messaging and communication channels</a:t>
            </a:r>
            <a:endParaRPr lang="en-US" dirty="0"/>
          </a:p>
        </p:txBody>
      </p:sp>
      <p:pic>
        <p:nvPicPr>
          <p:cNvPr id="6" name="Content Placeholder 5" descr="E:\My Pictures\Work\Book fronts and logos\StartActive_StayActive_UK PA Guidelines_2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 l="-13847" r="-13847"/>
          <a:stretch>
            <a:fillRect/>
          </a:stretch>
        </p:blipFill>
        <p:spPr bwMode="auto">
          <a:xfrm>
            <a:off x="5503088" y="1786080"/>
            <a:ext cx="3183712" cy="35679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581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50" y="274638"/>
            <a:ext cx="848545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Strength and Balance - Expert </a:t>
            </a:r>
            <a:r>
              <a:rPr lang="en-US" sz="3600" dirty="0"/>
              <a:t>Panel Review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124"/>
            <a:ext cx="8229600" cy="482504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Centre for Ageing Better  - 5 key papers</a:t>
            </a:r>
          </a:p>
          <a:p>
            <a:r>
              <a:rPr lang="en-US" sz="3400" dirty="0" smtClean="0">
                <a:solidFill>
                  <a:srgbClr val="0000FF"/>
                </a:solidFill>
              </a:rPr>
              <a:t>Enablers </a:t>
            </a:r>
            <a:r>
              <a:rPr lang="en-US" sz="3400" dirty="0">
                <a:solidFill>
                  <a:srgbClr val="0000FF"/>
                </a:solidFill>
              </a:rPr>
              <a:t>and barriers </a:t>
            </a:r>
            <a:r>
              <a:rPr lang="en-US" sz="3400" dirty="0"/>
              <a:t>to older people’s participation in strength and balance activities: A review of reviews  </a:t>
            </a:r>
            <a:endParaRPr lang="en-GB" sz="3400" dirty="0"/>
          </a:p>
          <a:p>
            <a:r>
              <a:rPr lang="en-GB" sz="3400" dirty="0" smtClean="0">
                <a:solidFill>
                  <a:srgbClr val="0000FF"/>
                </a:solidFill>
              </a:rPr>
              <a:t>What </a:t>
            </a:r>
            <a:r>
              <a:rPr lang="en-GB" sz="3400" dirty="0">
                <a:solidFill>
                  <a:srgbClr val="0000FF"/>
                </a:solidFill>
              </a:rPr>
              <a:t>types of physical activities </a:t>
            </a:r>
            <a:r>
              <a:rPr lang="en-GB" sz="3400" dirty="0"/>
              <a:t>are effective in developing muscle and bone strength and balance?</a:t>
            </a:r>
          </a:p>
          <a:p>
            <a:r>
              <a:rPr lang="en-GB" sz="3400" dirty="0" smtClean="0"/>
              <a:t>Which </a:t>
            </a:r>
            <a:r>
              <a:rPr lang="en-GB" sz="3400" dirty="0"/>
              <a:t>strength and balance activities are </a:t>
            </a:r>
            <a:r>
              <a:rPr lang="en-GB" sz="3400" dirty="0">
                <a:solidFill>
                  <a:srgbClr val="0000FF"/>
                </a:solidFill>
              </a:rPr>
              <a:t>safe and efficacious for individuals with specific challenges </a:t>
            </a:r>
            <a:r>
              <a:rPr lang="en-GB" sz="3400" dirty="0"/>
              <a:t>(Osteoporosis, Vertebral Fractures, Frailty, Dementia)? : A Narrative Review.</a:t>
            </a:r>
          </a:p>
          <a:p>
            <a:r>
              <a:rPr lang="en-US" sz="3400" dirty="0" smtClean="0"/>
              <a:t>A </a:t>
            </a:r>
            <a:r>
              <a:rPr lang="en-US" sz="3400" dirty="0"/>
              <a:t>review of </a:t>
            </a:r>
            <a:r>
              <a:rPr lang="en-US" sz="3400" dirty="0">
                <a:solidFill>
                  <a:srgbClr val="0000FF"/>
                </a:solidFill>
              </a:rPr>
              <a:t>global surveillance </a:t>
            </a:r>
            <a:r>
              <a:rPr lang="en-US" sz="3400" dirty="0"/>
              <a:t>on the muscle strengthening and </a:t>
            </a:r>
            <a:r>
              <a:rPr lang="en-US" sz="3400" dirty="0" smtClean="0"/>
              <a:t>balance </a:t>
            </a:r>
            <a:r>
              <a:rPr lang="en-US" sz="3400" dirty="0"/>
              <a:t>elements </a:t>
            </a:r>
            <a:r>
              <a:rPr lang="en-US" sz="3400" dirty="0" smtClean="0"/>
              <a:t>of physical </a:t>
            </a:r>
            <a:r>
              <a:rPr lang="en-US" sz="3400" dirty="0"/>
              <a:t>activity </a:t>
            </a:r>
            <a:r>
              <a:rPr lang="en-US" sz="3400" dirty="0" smtClean="0"/>
              <a:t>recommendations</a:t>
            </a:r>
          </a:p>
          <a:p>
            <a:r>
              <a:rPr lang="en-US" sz="3400" dirty="0" smtClean="0"/>
              <a:t>What </a:t>
            </a:r>
            <a:r>
              <a:rPr lang="en-US" sz="3400" dirty="0"/>
              <a:t>are the </a:t>
            </a:r>
            <a:r>
              <a:rPr lang="en-US" sz="3400" dirty="0">
                <a:solidFill>
                  <a:srgbClr val="0000FF"/>
                </a:solidFill>
              </a:rPr>
              <a:t>health benefits </a:t>
            </a:r>
            <a:r>
              <a:rPr lang="en-US" sz="3400" dirty="0"/>
              <a:t>of muscle and bone strengthening and balance activities across life stages and specific health outcomes</a:t>
            </a:r>
            <a:r>
              <a:rPr lang="en-US" sz="3400" dirty="0" smtClean="0"/>
              <a:t>?</a:t>
            </a:r>
          </a:p>
          <a:p>
            <a:pPr marL="0" indent="0" algn="r">
              <a:buNone/>
            </a:pPr>
            <a:r>
              <a:rPr lang="en-US" i="1" dirty="0" smtClean="0"/>
              <a:t>Public Health England and Centre for Ageing Better (2018)</a:t>
            </a:r>
            <a:endParaRPr lang="en-GB" i="1" dirty="0"/>
          </a:p>
          <a:p>
            <a:pPr marL="0" indent="0" algn="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511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588"/>
            <a:ext cx="8449659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What types of activities will develop              strength and balance activities?  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2942" b="-12942"/>
          <a:stretch>
            <a:fillRect/>
          </a:stretch>
        </p:blipFill>
        <p:spPr>
          <a:xfrm>
            <a:off x="0" y="851975"/>
            <a:ext cx="9144000" cy="6006025"/>
          </a:xfrm>
        </p:spPr>
      </p:pic>
      <p:sp>
        <p:nvSpPr>
          <p:cNvPr id="7" name="TextBox 6"/>
          <p:cNvSpPr txBox="1"/>
          <p:nvPr/>
        </p:nvSpPr>
        <p:spPr>
          <a:xfrm>
            <a:off x="2877848" y="6365703"/>
            <a:ext cx="6029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(Adapted from </a:t>
            </a:r>
            <a:r>
              <a:rPr lang="en-US" sz="2000" i="1" dirty="0" err="1" smtClean="0"/>
              <a:t>Heionien</a:t>
            </a:r>
            <a:r>
              <a:rPr lang="en-US" sz="2000" i="1" dirty="0"/>
              <a:t> </a:t>
            </a:r>
            <a:r>
              <a:rPr lang="en-US" sz="2000" i="1" dirty="0" smtClean="0"/>
              <a:t>&amp; </a:t>
            </a:r>
            <a:r>
              <a:rPr lang="en-US" sz="2000" i="1" dirty="0" err="1" smtClean="0"/>
              <a:t>Kujala</a:t>
            </a:r>
            <a:r>
              <a:rPr lang="en-US" sz="2000" i="1" dirty="0" smtClean="0"/>
              <a:t>, in </a:t>
            </a:r>
            <a:r>
              <a:rPr lang="en-US" sz="2000" i="1" dirty="0" err="1" smtClean="0"/>
              <a:t>Kokko</a:t>
            </a:r>
            <a:r>
              <a:rPr lang="en-US" sz="2000" i="1" dirty="0" smtClean="0"/>
              <a:t> et al 2011)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1686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6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Extending the moving message?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2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Use of language and meanings</a:t>
            </a:r>
          </a:p>
          <a:p>
            <a:pPr marL="0" indent="0" algn="ctr">
              <a:buNone/>
            </a:pPr>
            <a:r>
              <a:rPr lang="en-US" dirty="0" smtClean="0"/>
              <a:t>Interpretation and exemplification                          </a:t>
            </a:r>
            <a:r>
              <a:rPr lang="en-US" dirty="0" smtClean="0">
                <a:solidFill>
                  <a:srgbClr val="000090"/>
                </a:solidFill>
              </a:rPr>
              <a:t>of intensity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555596" y="5003126"/>
            <a:ext cx="3407462" cy="27881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08419" y="3361233"/>
            <a:ext cx="925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Sedentary – </a:t>
            </a:r>
            <a:r>
              <a:rPr lang="en-US" sz="2400" dirty="0" smtClean="0">
                <a:solidFill>
                  <a:srgbClr val="FF0000"/>
                </a:solidFill>
              </a:rPr>
              <a:t>light</a:t>
            </a:r>
            <a:r>
              <a:rPr lang="en-US" sz="2400" dirty="0" smtClean="0"/>
              <a:t> – moderate – vigorous – </a:t>
            </a:r>
            <a:r>
              <a:rPr lang="en-US" sz="2400" dirty="0" smtClean="0">
                <a:solidFill>
                  <a:srgbClr val="0000FF"/>
                </a:solidFill>
              </a:rPr>
              <a:t>high intensity (HITT)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6" descr="Mr Royle sit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6" y="4066976"/>
            <a:ext cx="2005060" cy="261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IT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19" y="4066977"/>
            <a:ext cx="2719231" cy="23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0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64" y="115888"/>
            <a:ext cx="849023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90"/>
                </a:solidFill>
              </a:rPr>
              <a:t>“Trigger” opportunities for strength and balance?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87042" name="Content Placeholder 3"/>
          <p:cNvSpPr>
            <a:spLocks noGrp="1"/>
          </p:cNvSpPr>
          <p:nvPr>
            <p:ph sz="half" idx="1"/>
          </p:nvPr>
        </p:nvSpPr>
        <p:spPr>
          <a:xfrm>
            <a:off x="384175" y="1500188"/>
            <a:ext cx="3876675" cy="4525962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Key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life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stages </a:t>
            </a:r>
            <a:r>
              <a:rPr lang="en-US" dirty="0">
                <a:latin typeface="Arial" charset="0"/>
              </a:rPr>
              <a:t>when engagement with strength and balance activity become </a:t>
            </a:r>
            <a:r>
              <a:rPr lang="en-US" dirty="0" smtClean="0">
                <a:latin typeface="Arial" charset="0"/>
              </a:rPr>
              <a:t>(more) important</a:t>
            </a:r>
            <a:endParaRPr lang="en-US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95425"/>
            <a:ext cx="4257675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rgbClr val="000090"/>
                </a:solidFill>
              </a:rPr>
              <a:t>“Triggers”</a:t>
            </a:r>
          </a:p>
          <a:p>
            <a:pPr>
              <a:defRPr/>
            </a:pPr>
            <a:r>
              <a:rPr lang="en-US" dirty="0" smtClean="0"/>
              <a:t>For women, pregnancy and post menopause</a:t>
            </a:r>
          </a:p>
          <a:p>
            <a:pPr>
              <a:defRPr/>
            </a:pPr>
            <a:r>
              <a:rPr lang="en-US" dirty="0" smtClean="0"/>
              <a:t>Diagnosis of disease or following “events”</a:t>
            </a:r>
          </a:p>
          <a:p>
            <a:pPr>
              <a:defRPr/>
            </a:pPr>
            <a:r>
              <a:rPr lang="en-US" dirty="0" smtClean="0"/>
              <a:t>On retirement</a:t>
            </a:r>
          </a:p>
          <a:p>
            <a:pPr>
              <a:defRPr/>
            </a:pPr>
            <a:r>
              <a:rPr lang="en-US" dirty="0" smtClean="0"/>
              <a:t>Becoming a </a:t>
            </a:r>
            <a:r>
              <a:rPr lang="en-US" dirty="0" err="1" smtClean="0"/>
              <a:t>carer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Following </a:t>
            </a:r>
            <a:r>
              <a:rPr lang="en-US" dirty="0" err="1" smtClean="0"/>
              <a:t>hospitalisation</a:t>
            </a:r>
            <a:endParaRPr lang="en-US" dirty="0" smtClean="0"/>
          </a:p>
          <a:p>
            <a:pPr marL="0" indent="0" algn="r">
              <a:buNone/>
              <a:defRPr/>
            </a:pPr>
            <a:r>
              <a:rPr lang="en-US" sz="2400" dirty="0" smtClean="0"/>
              <a:t>(</a:t>
            </a:r>
            <a:r>
              <a:rPr lang="en-US" sz="2400" i="1" dirty="0"/>
              <a:t>Skelton DA, </a:t>
            </a:r>
            <a:r>
              <a:rPr lang="en-US" sz="2400" i="1" dirty="0" err="1"/>
              <a:t>Mavroeidi</a:t>
            </a:r>
            <a:r>
              <a:rPr lang="en-US" sz="2400" i="1" dirty="0"/>
              <a:t> A</a:t>
            </a:r>
            <a:r>
              <a:rPr lang="en-GB" sz="2400" i="1" dirty="0"/>
              <a:t> </a:t>
            </a:r>
            <a:r>
              <a:rPr lang="en-GB" sz="2400" i="1" dirty="0" smtClean="0"/>
              <a:t>(</a:t>
            </a:r>
            <a:r>
              <a:rPr lang="en-GB" sz="2400" i="1" dirty="0" smtClean="0"/>
              <a:t>2018</a:t>
            </a:r>
            <a:r>
              <a:rPr lang="en-GB" sz="2400" i="1" dirty="0" smtClean="0"/>
              <a:t>)</a:t>
            </a:r>
            <a:endParaRPr lang="en-US" sz="2400" i="1" dirty="0"/>
          </a:p>
          <a:p>
            <a:pPr marL="0" indent="0" algn="r">
              <a:buFontTx/>
              <a:buNone/>
              <a:defRPr/>
            </a:pPr>
            <a:endParaRPr lang="en-US" sz="2400" dirty="0"/>
          </a:p>
        </p:txBody>
      </p:sp>
      <p:pic>
        <p:nvPicPr>
          <p:cNvPr id="8704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26" y="3740138"/>
            <a:ext cx="2224392" cy="287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46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4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3. Filling in the gaps</a:t>
            </a:r>
            <a:r>
              <a:rPr lang="en-US" b="1" dirty="0">
                <a:solidFill>
                  <a:srgbClr val="000090"/>
                </a:solidFill>
              </a:rPr>
              <a:t/>
            </a:r>
            <a:br>
              <a:rPr lang="en-US" b="1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51" y="1536594"/>
            <a:ext cx="5057267" cy="48977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Resistance to replication using evidence</a:t>
            </a:r>
          </a:p>
          <a:p>
            <a:r>
              <a:rPr lang="en-US" sz="3200" dirty="0" smtClean="0"/>
              <a:t>Key messages (guidelines) still unknown</a:t>
            </a:r>
          </a:p>
          <a:p>
            <a:r>
              <a:rPr lang="en-US" sz="3200" dirty="0" err="1"/>
              <a:t>Recognising</a:t>
            </a:r>
            <a:r>
              <a:rPr lang="en-US" sz="3200" dirty="0"/>
              <a:t> priorities for older people</a:t>
            </a:r>
          </a:p>
          <a:p>
            <a:r>
              <a:rPr lang="en-US" sz="3200" dirty="0" smtClean="0"/>
              <a:t>Approaches to environments and support</a:t>
            </a:r>
            <a:endParaRPr lang="en-US" sz="3200" b="1" dirty="0" smtClean="0">
              <a:solidFill>
                <a:srgbClr val="000090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" b="4"/>
          <a:stretch>
            <a:fillRect/>
          </a:stretch>
        </p:blipFill>
        <p:spPr>
          <a:xfrm>
            <a:off x="5529380" y="1842018"/>
            <a:ext cx="3296815" cy="3694662"/>
          </a:xfrm>
        </p:spPr>
      </p:pic>
    </p:spTree>
    <p:extLst>
      <p:ext uri="{BB962C8B-B14F-4D97-AF65-F5344CB8AC3E}">
        <p14:creationId xmlns:p14="http://schemas.microsoft.com/office/powerpoint/2010/main" val="1159509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857250" y="1196975"/>
            <a:ext cx="75501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Aft>
                <a:spcPct val="50000"/>
              </a:spcAft>
              <a:buClr>
                <a:schemeClr val="accent2"/>
              </a:buClr>
            </a:pPr>
            <a:endParaRPr lang="nl-NL" sz="2300">
              <a:latin typeface="Calibri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57250" y="188913"/>
            <a:ext cx="7550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GB" sz="4400">
                <a:solidFill>
                  <a:schemeClr val="bg1"/>
                </a:solidFill>
                <a:latin typeface="Calibri" charset="0"/>
              </a:rPr>
              <a:t>The implementation challenge</a:t>
            </a:r>
          </a:p>
        </p:txBody>
      </p:sp>
      <p:graphicFrame>
        <p:nvGraphicFramePr>
          <p:cNvPr id="2242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40246"/>
              </p:ext>
            </p:extLst>
          </p:nvPr>
        </p:nvGraphicFramePr>
        <p:xfrm>
          <a:off x="258763" y="1148605"/>
          <a:ext cx="8394170" cy="525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148605"/>
                        <a:ext cx="8394170" cy="525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787900" y="2276475"/>
            <a:ext cx="3619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accent1"/>
              </a:buClr>
              <a:buSzPct val="130000"/>
              <a:defRPr/>
            </a:pPr>
            <a:r>
              <a:rPr lang="en-GB" sz="1700" b="1" dirty="0" smtClean="0">
                <a:latin typeface="+mn-lt"/>
                <a:ea typeface="+mn-ea"/>
              </a:rPr>
              <a:t>What can we learn to improve adoption and implementation of effective adapted physical activity programmes?</a:t>
            </a:r>
          </a:p>
          <a:p>
            <a:pPr eaLnBrk="1" hangingPunct="1">
              <a:defRPr/>
            </a:pPr>
            <a:endParaRPr lang="nl-NL" sz="1700" dirty="0" smtClean="0">
              <a:latin typeface="Times New Roman" pitchFamily="18" charset="0"/>
              <a:ea typeface="+mn-ea"/>
            </a:endParaRP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3482070" y="6406744"/>
            <a:ext cx="3796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i="1" dirty="0"/>
              <a:t>(</a:t>
            </a:r>
            <a:r>
              <a:rPr lang="en-GB" i="1" dirty="0" err="1"/>
              <a:t>Hopman</a:t>
            </a:r>
            <a:r>
              <a:rPr lang="en-GB" i="1" dirty="0"/>
              <a:t> Rock </a:t>
            </a:r>
            <a:r>
              <a:rPr lang="en-GB" i="1" dirty="0" smtClean="0"/>
              <a:t>M.R. 2009</a:t>
            </a:r>
            <a:r>
              <a:rPr lang="en-GB" i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6933" y="188775"/>
            <a:ext cx="6990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The implementation challenge – “using what works”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85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GB" dirty="0">
                <a:solidFill>
                  <a:srgbClr val="000090"/>
                </a:solidFill>
                <a:latin typeface="Trebuchet MS" charset="0"/>
              </a:rPr>
              <a:t>Resistance to replication?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78"/>
            <a:ext cx="8229600" cy="4751387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595959"/>
                </a:solidFill>
                <a:latin typeface="Arial" charset="0"/>
              </a:rPr>
              <a:t>Programme </a:t>
            </a:r>
            <a:r>
              <a:rPr lang="en-GB" sz="2600" b="1" dirty="0" smtClean="0">
                <a:solidFill>
                  <a:srgbClr val="595959"/>
                </a:solidFill>
                <a:latin typeface="Arial" charset="0"/>
              </a:rPr>
              <a:t>fidelity</a:t>
            </a:r>
            <a:r>
              <a:rPr lang="en-GB" sz="2600" i="1" dirty="0" smtClean="0">
                <a:solidFill>
                  <a:srgbClr val="595959"/>
                </a:solidFill>
                <a:latin typeface="Arial" charset="0"/>
              </a:rPr>
              <a:t>– </a:t>
            </a:r>
            <a:r>
              <a:rPr lang="en-GB" sz="2600" dirty="0">
                <a:solidFill>
                  <a:srgbClr val="595959"/>
                </a:solidFill>
                <a:latin typeface="Arial" charset="0"/>
              </a:rPr>
              <a:t>delivered as intended? </a:t>
            </a:r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                 </a:t>
            </a:r>
            <a:r>
              <a:rPr lang="en-GB" sz="1900" i="1" dirty="0" err="1" smtClean="0">
                <a:solidFill>
                  <a:srgbClr val="595959"/>
                </a:solidFill>
                <a:latin typeface="Arial" charset="0"/>
              </a:rPr>
              <a:t>Eg</a:t>
            </a:r>
            <a:r>
              <a:rPr lang="en-GB" sz="1900" i="1" dirty="0" smtClean="0">
                <a:solidFill>
                  <a:srgbClr val="595959"/>
                </a:solidFill>
                <a:latin typeface="Arial" charset="0"/>
              </a:rPr>
              <a:t> REAIM </a:t>
            </a:r>
            <a:r>
              <a:rPr lang="en-GB" sz="1900" i="1" dirty="0">
                <a:solidFill>
                  <a:srgbClr val="595959"/>
                </a:solidFill>
                <a:latin typeface="Arial" charset="0"/>
              </a:rPr>
              <a:t>(Green &amp; Glasgow 2006) </a:t>
            </a:r>
          </a:p>
          <a:p>
            <a:pPr eaLnBrk="1" hangingPunct="1"/>
            <a:r>
              <a:rPr lang="en-GB" sz="2600" dirty="0" smtClean="0">
                <a:solidFill>
                  <a:srgbClr val="595959"/>
                </a:solidFill>
                <a:latin typeface="Trebuchet MS" charset="0"/>
              </a:rPr>
              <a:t>“</a:t>
            </a:r>
            <a:r>
              <a:rPr lang="en-GB" sz="2600" dirty="0">
                <a:solidFill>
                  <a:srgbClr val="595959"/>
                </a:solidFill>
                <a:latin typeface="Trebuchet MS" charset="0"/>
              </a:rPr>
              <a:t>Cherry pick” </a:t>
            </a:r>
            <a:r>
              <a:rPr lang="en-GB" sz="2600" dirty="0" smtClean="0">
                <a:solidFill>
                  <a:srgbClr val="595959"/>
                </a:solidFill>
                <a:latin typeface="Trebuchet MS" charset="0"/>
              </a:rPr>
              <a:t>components?</a:t>
            </a:r>
            <a:endParaRPr lang="en-GB" sz="2600" dirty="0">
              <a:solidFill>
                <a:srgbClr val="595959"/>
              </a:solidFill>
              <a:latin typeface="Trebuchet MS" charset="0"/>
            </a:endParaRPr>
          </a:p>
          <a:p>
            <a:r>
              <a:rPr lang="en-GB" sz="2600" dirty="0">
                <a:solidFill>
                  <a:srgbClr val="595959"/>
                </a:solidFill>
                <a:latin typeface="Arial" charset="0"/>
              </a:rPr>
              <a:t>Skills set required to replicate</a:t>
            </a:r>
          </a:p>
          <a:p>
            <a:r>
              <a:rPr lang="en-GB" sz="2600" dirty="0">
                <a:solidFill>
                  <a:srgbClr val="595959"/>
                </a:solidFill>
                <a:latin typeface="Arial" charset="0"/>
              </a:rPr>
              <a:t>Transfer/acceptable to participants – would this work in Cardiff, </a:t>
            </a:r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Dudley of York</a:t>
            </a:r>
            <a:r>
              <a:rPr lang="en-GB" sz="2600" dirty="0">
                <a:solidFill>
                  <a:srgbClr val="595959"/>
                </a:solidFill>
                <a:latin typeface="Arial" charset="0"/>
              </a:rPr>
              <a:t>?</a:t>
            </a:r>
          </a:p>
          <a:p>
            <a:pPr eaLnBrk="1" hangingPunct="1"/>
            <a:r>
              <a:rPr lang="en-GB" sz="2600" b="1" dirty="0" smtClean="0">
                <a:solidFill>
                  <a:srgbClr val="595959"/>
                </a:solidFill>
                <a:latin typeface="Arial" charset="0"/>
              </a:rPr>
              <a:t>The </a:t>
            </a:r>
            <a:r>
              <a:rPr lang="en-GB" sz="2600" b="1" dirty="0">
                <a:solidFill>
                  <a:srgbClr val="595959"/>
                </a:solidFill>
                <a:latin typeface="Arial" charset="0"/>
              </a:rPr>
              <a:t>way research </a:t>
            </a:r>
            <a:r>
              <a:rPr lang="en-GB" sz="2600" b="1" dirty="0" smtClean="0">
                <a:solidFill>
                  <a:srgbClr val="595959"/>
                </a:solidFill>
                <a:latin typeface="Arial" charset="0"/>
              </a:rPr>
              <a:t>is funded and </a:t>
            </a:r>
            <a:r>
              <a:rPr lang="en-GB" sz="2600" b="1" dirty="0">
                <a:solidFill>
                  <a:srgbClr val="595959"/>
                </a:solidFill>
                <a:latin typeface="Arial" charset="0"/>
              </a:rPr>
              <a:t>evidence </a:t>
            </a:r>
            <a:r>
              <a:rPr lang="en-GB" sz="2600" b="1" dirty="0" smtClean="0">
                <a:solidFill>
                  <a:srgbClr val="595959"/>
                </a:solidFill>
                <a:latin typeface="Arial" charset="0"/>
              </a:rPr>
              <a:t>is </a:t>
            </a:r>
            <a:r>
              <a:rPr lang="en-GB" sz="2600" b="1" dirty="0">
                <a:solidFill>
                  <a:srgbClr val="595959"/>
                </a:solidFill>
                <a:latin typeface="Arial" charset="0"/>
              </a:rPr>
              <a:t>written and disseminated </a:t>
            </a:r>
            <a:endParaRPr lang="en-GB" sz="2600" b="1" dirty="0" smtClean="0">
              <a:solidFill>
                <a:srgbClr val="595959"/>
              </a:solidFill>
              <a:latin typeface="Arial" charset="0"/>
            </a:endParaRPr>
          </a:p>
          <a:p>
            <a:pPr eaLnBrk="1" hangingPunct="1"/>
            <a:r>
              <a:rPr lang="en-GB" sz="2600" dirty="0">
                <a:solidFill>
                  <a:srgbClr val="595959"/>
                </a:solidFill>
                <a:latin typeface="Arial" charset="0"/>
              </a:rPr>
              <a:t>W</a:t>
            </a:r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hat </a:t>
            </a:r>
            <a:r>
              <a:rPr lang="en-GB" sz="2600" dirty="0">
                <a:solidFill>
                  <a:srgbClr val="595959"/>
                </a:solidFill>
                <a:latin typeface="Arial" charset="0"/>
              </a:rPr>
              <a:t>did they do and </a:t>
            </a:r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how?</a:t>
            </a:r>
          </a:p>
          <a:p>
            <a:pPr eaLnBrk="1" hangingPunct="1"/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Resource limitations</a:t>
            </a:r>
            <a:endParaRPr lang="en-GB" sz="2600" dirty="0">
              <a:solidFill>
                <a:srgbClr val="595959"/>
              </a:solidFill>
              <a:latin typeface="Arial" charset="0"/>
            </a:endParaRPr>
          </a:p>
          <a:p>
            <a:pPr eaLnBrk="1" hangingPunct="1"/>
            <a:endParaRPr lang="en-GB" sz="2400" i="1" dirty="0">
              <a:solidFill>
                <a:schemeClr val="tx1"/>
              </a:solidFill>
              <a:latin typeface="Arial" charset="0"/>
            </a:endParaRPr>
          </a:p>
          <a:p>
            <a:endParaRPr lang="en-GB" dirty="0">
              <a:solidFill>
                <a:srgbClr val="595959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71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GB" dirty="0">
                <a:solidFill>
                  <a:srgbClr val="000090"/>
                </a:solidFill>
                <a:latin typeface="Trebuchet MS" charset="0"/>
              </a:rPr>
              <a:t>Resistance to replication?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8"/>
            <a:ext cx="8229600" cy="4751387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Robust evidence for  implementation (planning and outcomes) not required by some stakeholders</a:t>
            </a:r>
          </a:p>
          <a:p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Difference evidence required</a:t>
            </a:r>
          </a:p>
          <a:p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Resistance </a:t>
            </a:r>
            <a:r>
              <a:rPr lang="en-GB" sz="2600" dirty="0">
                <a:solidFill>
                  <a:srgbClr val="595959"/>
                </a:solidFill>
                <a:latin typeface="Arial" charset="0"/>
              </a:rPr>
              <a:t>to top down models without resources?</a:t>
            </a:r>
          </a:p>
          <a:p>
            <a:r>
              <a:rPr lang="en-GB" sz="2600" dirty="0">
                <a:solidFill>
                  <a:srgbClr val="595959"/>
                </a:solidFill>
                <a:latin typeface="Arial" charset="0"/>
              </a:rPr>
              <a:t>D</a:t>
            </a:r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emise </a:t>
            </a:r>
            <a:r>
              <a:rPr lang="en-GB" sz="2600" dirty="0">
                <a:solidFill>
                  <a:srgbClr val="595959"/>
                </a:solidFill>
                <a:latin typeface="Arial" charset="0"/>
              </a:rPr>
              <a:t>of public </a:t>
            </a:r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sector (especially Local Govt., and changes in delivery infrastructures </a:t>
            </a:r>
          </a:p>
          <a:p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New stakeholders, funders and providers </a:t>
            </a:r>
            <a:r>
              <a:rPr lang="en-GB" sz="2600" dirty="0" err="1" smtClean="0">
                <a:solidFill>
                  <a:srgbClr val="595959"/>
                </a:solidFill>
                <a:latin typeface="Arial" charset="0"/>
              </a:rPr>
              <a:t>eg</a:t>
            </a:r>
            <a:r>
              <a:rPr lang="en-GB" sz="2600" dirty="0" smtClean="0">
                <a:solidFill>
                  <a:srgbClr val="595959"/>
                </a:solidFill>
                <a:latin typeface="Arial" charset="0"/>
              </a:rPr>
              <a:t>, increase in voluntary sector, private sector, SMEs, NGBs of Sport</a:t>
            </a:r>
            <a:endParaRPr lang="en-GB" sz="2600" dirty="0">
              <a:solidFill>
                <a:srgbClr val="595959"/>
              </a:solidFill>
              <a:latin typeface="Arial" charset="0"/>
            </a:endParaRPr>
          </a:p>
          <a:p>
            <a:endParaRPr lang="en-GB" sz="2600" b="1" dirty="0" smtClean="0">
              <a:solidFill>
                <a:srgbClr val="59595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1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Key messages still unknown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Content Placeholder 5" descr="Info graphi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7" r="-12627"/>
          <a:stretch>
            <a:fillRect/>
          </a:stretch>
        </p:blipFill>
        <p:spPr>
          <a:xfrm>
            <a:off x="-230097" y="1774533"/>
            <a:ext cx="3661936" cy="392834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98175" y="1616480"/>
            <a:ext cx="5431857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0090"/>
                </a:solidFill>
              </a:rPr>
              <a:t>“Our five a day” – who knows?</a:t>
            </a:r>
          </a:p>
          <a:p>
            <a:r>
              <a:rPr lang="en-US" sz="3600" dirty="0" smtClean="0">
                <a:solidFill>
                  <a:srgbClr val="000090"/>
                </a:solidFill>
              </a:rPr>
              <a:t>16% of </a:t>
            </a:r>
            <a:r>
              <a:rPr lang="en-US" sz="3600" dirty="0" err="1" smtClean="0">
                <a:solidFill>
                  <a:srgbClr val="000090"/>
                </a:solidFill>
              </a:rPr>
              <a:t>physios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>(Lowe et al </a:t>
            </a:r>
            <a:r>
              <a:rPr lang="en-US" sz="2200" dirty="0" smtClean="0">
                <a:solidFill>
                  <a:srgbClr val="000090"/>
                </a:solidFill>
              </a:rPr>
              <a:t>2017)</a:t>
            </a:r>
          </a:p>
          <a:p>
            <a:r>
              <a:rPr lang="en-US" sz="3600" dirty="0" smtClean="0">
                <a:solidFill>
                  <a:srgbClr val="000090"/>
                </a:solidFill>
              </a:rPr>
              <a:t>20% of GPs </a:t>
            </a:r>
            <a:r>
              <a:rPr lang="en-US" sz="2400" dirty="0" smtClean="0">
                <a:solidFill>
                  <a:srgbClr val="000090"/>
                </a:solidFill>
              </a:rPr>
              <a:t>(Lowe et al 2017)</a:t>
            </a:r>
          </a:p>
          <a:p>
            <a:r>
              <a:rPr lang="en-US" sz="3600" dirty="0" smtClean="0">
                <a:solidFill>
                  <a:srgbClr val="000090"/>
                </a:solidFill>
              </a:rPr>
              <a:t>UK 18% </a:t>
            </a:r>
            <a:r>
              <a:rPr lang="en-US" sz="2400" dirty="0" smtClean="0">
                <a:solidFill>
                  <a:srgbClr val="000090"/>
                </a:solidFill>
              </a:rPr>
              <a:t>(Knox et al 2015)</a:t>
            </a:r>
          </a:p>
          <a:p>
            <a:r>
              <a:rPr lang="en-US" sz="3600" dirty="0">
                <a:solidFill>
                  <a:srgbClr val="000090"/>
                </a:solidFill>
              </a:rPr>
              <a:t>8</a:t>
            </a:r>
            <a:r>
              <a:rPr lang="en-US" sz="3600" dirty="0" smtClean="0">
                <a:solidFill>
                  <a:srgbClr val="000090"/>
                </a:solidFill>
              </a:rPr>
              <a:t>% (NI) </a:t>
            </a:r>
            <a:r>
              <a:rPr lang="en-US" sz="2200" dirty="0" smtClean="0">
                <a:solidFill>
                  <a:srgbClr val="000090"/>
                </a:solidFill>
              </a:rPr>
              <a:t>(PARC 2015)</a:t>
            </a:r>
          </a:p>
          <a:p>
            <a:r>
              <a:rPr lang="en-US" sz="3600" dirty="0" smtClean="0">
                <a:solidFill>
                  <a:srgbClr val="000090"/>
                </a:solidFill>
              </a:rPr>
              <a:t>“The “Forgotten Guidelines” </a:t>
            </a:r>
          </a:p>
          <a:p>
            <a:pPr marL="0" indent="0" algn="r">
              <a:buNone/>
            </a:pPr>
            <a:r>
              <a:rPr lang="en-US" sz="2600" i="1" dirty="0" smtClean="0">
                <a:solidFill>
                  <a:srgbClr val="000090"/>
                </a:solidFill>
              </a:rPr>
              <a:t>(</a:t>
            </a:r>
            <a:r>
              <a:rPr lang="en-US" sz="2600" i="1" dirty="0">
                <a:solidFill>
                  <a:srgbClr val="000090"/>
                </a:solidFill>
              </a:rPr>
              <a:t>S</a:t>
            </a:r>
            <a:r>
              <a:rPr lang="en-US" sz="2600" i="1" dirty="0" smtClean="0">
                <a:solidFill>
                  <a:srgbClr val="000090"/>
                </a:solidFill>
              </a:rPr>
              <a:t>train et al 2018)</a:t>
            </a:r>
          </a:p>
          <a:p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473" y="6284126"/>
            <a:ext cx="304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(PHE 2016)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9533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7" y="445866"/>
            <a:ext cx="8825747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Filling the gaps between research and practice          </a:t>
            </a: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51" y="2213767"/>
            <a:ext cx="459108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hysical activity – our beginnings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Where are we now?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“filling the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gaps” and w</a:t>
            </a:r>
            <a:r>
              <a:rPr lang="en-US" sz="3200" dirty="0" smtClean="0"/>
              <a:t>hat might we do?</a:t>
            </a:r>
            <a:endParaRPr lang="en-US" sz="32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556" r="-17556"/>
          <a:stretch>
            <a:fillRect/>
          </a:stretch>
        </p:blipFill>
        <p:spPr>
          <a:xfrm>
            <a:off x="5108622" y="1777027"/>
            <a:ext cx="3578177" cy="4009978"/>
          </a:xfrm>
        </p:spPr>
      </p:pic>
    </p:spTree>
    <p:extLst>
      <p:ext uri="{BB962C8B-B14F-4D97-AF65-F5344CB8AC3E}">
        <p14:creationId xmlns:p14="http://schemas.microsoft.com/office/powerpoint/2010/main" val="2183242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Guidelines into practice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219" y="1600200"/>
            <a:ext cx="524258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How we translate and disseminate messages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Guidance</a:t>
            </a:r>
            <a:r>
              <a:rPr lang="en-US" dirty="0" smtClean="0"/>
              <a:t> (Strength and balance 2 x pw)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Interpretation</a:t>
            </a:r>
            <a:r>
              <a:rPr lang="en-US" dirty="0" smtClean="0"/>
              <a:t> (what does that mean?) Overload, rest and recover, progression)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Communication</a:t>
            </a:r>
            <a:r>
              <a:rPr lang="en-US" dirty="0" smtClean="0"/>
              <a:t> with the public (education, understanding and language)</a:t>
            </a:r>
            <a:endParaRPr lang="en-US" dirty="0"/>
          </a:p>
        </p:txBody>
      </p:sp>
      <p:pic>
        <p:nvPicPr>
          <p:cNvPr id="5" name="Content Placeholder 4" descr="PHYSICAL ACTIVITY INFOGRAPHIC COLOUR_AW_HR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72" r="-12572"/>
          <a:stretch>
            <a:fillRect/>
          </a:stretch>
        </p:blipFill>
        <p:spPr>
          <a:xfrm>
            <a:off x="5650881" y="1921054"/>
            <a:ext cx="3636080" cy="4074868"/>
          </a:xfrm>
        </p:spPr>
      </p:pic>
    </p:spTree>
    <p:extLst>
      <p:ext uri="{BB962C8B-B14F-4D97-AF65-F5344CB8AC3E}">
        <p14:creationId xmlns:p14="http://schemas.microsoft.com/office/powerpoint/2010/main" val="533590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58"/>
            <a:ext cx="8229600" cy="91380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Interpretation - </a:t>
            </a:r>
            <a:r>
              <a:rPr lang="en-GB" dirty="0">
                <a:solidFill>
                  <a:srgbClr val="000090"/>
                </a:solidFill>
              </a:rPr>
              <a:t>strength </a:t>
            </a:r>
            <a:r>
              <a:rPr lang="en-GB" dirty="0" smtClean="0">
                <a:solidFill>
                  <a:srgbClr val="000090"/>
                </a:solidFill>
              </a:rPr>
              <a:t>and balance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52" y="1209480"/>
            <a:ext cx="4300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0090"/>
                </a:solidFill>
              </a:rPr>
              <a:t>Muscle </a:t>
            </a:r>
            <a:r>
              <a:rPr lang="en-GB" dirty="0">
                <a:solidFill>
                  <a:srgbClr val="000090"/>
                </a:solidFill>
              </a:rPr>
              <a:t>strength </a:t>
            </a:r>
            <a:r>
              <a:rPr lang="en-GB" dirty="0" smtClean="0">
                <a:solidFill>
                  <a:srgbClr val="000090"/>
                </a:solidFill>
              </a:rPr>
              <a:t>activities</a:t>
            </a:r>
          </a:p>
          <a:p>
            <a:r>
              <a:rPr lang="en-GB" dirty="0" smtClean="0"/>
              <a:t>Will </a:t>
            </a:r>
            <a:r>
              <a:rPr lang="en-GB" dirty="0"/>
              <a:t>make the muscles feel more tension than normal.</a:t>
            </a:r>
          </a:p>
          <a:p>
            <a:pPr lvl="0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day after </a:t>
            </a:r>
            <a:r>
              <a:rPr lang="en-GB" dirty="0" smtClean="0"/>
              <a:t>strength </a:t>
            </a:r>
            <a:r>
              <a:rPr lang="en-GB" dirty="0"/>
              <a:t>activities, there will be mild muscle stiffness, indicating that the activity has had a training effect.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92415" y="116064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0090"/>
                </a:solidFill>
              </a:rPr>
              <a:t>Balance activities</a:t>
            </a:r>
          </a:p>
          <a:p>
            <a:r>
              <a:rPr lang="en-GB" dirty="0" smtClean="0"/>
              <a:t>Standing </a:t>
            </a:r>
            <a:r>
              <a:rPr lang="en-GB" dirty="0"/>
              <a:t>or moving about whilst standing and ….. </a:t>
            </a:r>
          </a:p>
          <a:p>
            <a:r>
              <a:rPr lang="en-GB" dirty="0"/>
              <a:t>Reduced base of support</a:t>
            </a:r>
          </a:p>
          <a:p>
            <a:r>
              <a:rPr lang="en-GB" dirty="0"/>
              <a:t>Movement of centre of mass</a:t>
            </a:r>
          </a:p>
          <a:p>
            <a:r>
              <a:rPr lang="en-GB" dirty="0"/>
              <a:t>Reduced holding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268" y="5518960"/>
            <a:ext cx="1445496" cy="12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10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Messages about strength and balance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6532" y="1927905"/>
            <a:ext cx="53077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What does it look and feel like?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Strength?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Shaking and warm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Balance?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Wobble and challenge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4" descr="get-up-and-go-cov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2" r="-13702"/>
          <a:stretch>
            <a:fillRect/>
          </a:stretch>
        </p:blipFill>
        <p:spPr>
          <a:xfrm>
            <a:off x="5593823" y="1628013"/>
            <a:ext cx="3403646" cy="3814385"/>
          </a:xfrm>
        </p:spPr>
      </p:pic>
      <p:sp>
        <p:nvSpPr>
          <p:cNvPr id="11" name="TextBox 10"/>
          <p:cNvSpPr txBox="1"/>
          <p:nvPr/>
        </p:nvSpPr>
        <p:spPr>
          <a:xfrm>
            <a:off x="5593823" y="5698042"/>
            <a:ext cx="309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Meaningful message?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CSP 2016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46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7" y="1974640"/>
            <a:ext cx="4617291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“…… it </a:t>
            </a:r>
            <a:r>
              <a:rPr lang="en-US" i="1" dirty="0"/>
              <a:t>is logical and possibly safer to suggest that older adults whose mobility is compromised </a:t>
            </a:r>
            <a:r>
              <a:rPr lang="en-US" i="1" dirty="0">
                <a:solidFill>
                  <a:srgbClr val="FF0000"/>
                </a:solidFill>
              </a:rPr>
              <a:t>start by increasing their strength </a:t>
            </a:r>
            <a:r>
              <a:rPr lang="en-US" i="1" dirty="0" smtClean="0">
                <a:solidFill>
                  <a:srgbClr val="FF0000"/>
                </a:solidFill>
              </a:rPr>
              <a:t>                      and </a:t>
            </a:r>
            <a:r>
              <a:rPr lang="en-US" i="1" dirty="0">
                <a:solidFill>
                  <a:srgbClr val="FF0000"/>
                </a:solidFill>
              </a:rPr>
              <a:t>improving their balance </a:t>
            </a:r>
            <a:r>
              <a:rPr lang="en-US" i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i="1" dirty="0" smtClean="0"/>
              <a:t>before </a:t>
            </a:r>
            <a:r>
              <a:rPr lang="en-US" i="1" dirty="0"/>
              <a:t>embarking on aerobic </a:t>
            </a:r>
            <a:r>
              <a:rPr lang="en-US" i="1" dirty="0" smtClean="0"/>
              <a:t>training”.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US" sz="2400" i="1" dirty="0"/>
              <a:t>WHO World Report on Ageing and Health </a:t>
            </a:r>
            <a:r>
              <a:rPr lang="en-US" sz="2400" i="1" dirty="0" smtClean="0"/>
              <a:t>(</a:t>
            </a:r>
            <a:r>
              <a:rPr lang="en-US" sz="2400" i="1" dirty="0"/>
              <a:t>O</a:t>
            </a:r>
            <a:r>
              <a:rPr lang="en-US" sz="2400" i="1" dirty="0" smtClean="0"/>
              <a:t>ct 2015)</a:t>
            </a:r>
            <a:endParaRPr lang="en-GB" sz="2400" i="1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86" y="132911"/>
            <a:ext cx="2847423" cy="3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WHO Ageing and health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5" r="-8195"/>
          <a:stretch>
            <a:fillRect/>
          </a:stretch>
        </p:blipFill>
        <p:spPr>
          <a:xfrm>
            <a:off x="5852160" y="4077072"/>
            <a:ext cx="2503731" cy="2658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2160" y="3552577"/>
            <a:ext cx="263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(Sherrington et al 2011)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9846" y="472123"/>
            <a:ext cx="4370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Strength and balance</a:t>
            </a:r>
          </a:p>
          <a:p>
            <a:pPr algn="ctr"/>
            <a:r>
              <a:rPr lang="en-US" sz="3200" i="1" dirty="0" smtClean="0">
                <a:solidFill>
                  <a:srgbClr val="000090"/>
                </a:solidFill>
              </a:rPr>
              <a:t>How Important are they?</a:t>
            </a:r>
            <a:endParaRPr lang="en-US" sz="32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59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Shift in policy as we age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404840"/>
            <a:ext cx="4292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beyond policies focusing on NCD prevention alone, to areas of </a:t>
            </a:r>
            <a:r>
              <a:rPr lang="en-US" b="1" dirty="0">
                <a:solidFill>
                  <a:srgbClr val="000090"/>
                </a:solidFill>
              </a:rPr>
              <a:t>preserving functional capacity</a:t>
            </a:r>
            <a:r>
              <a:rPr lang="en-US" b="1" dirty="0"/>
              <a:t>, </a:t>
            </a:r>
            <a:r>
              <a:rPr lang="en-US" i="1" dirty="0" err="1"/>
              <a:t>neuromotor</a:t>
            </a:r>
            <a:r>
              <a:rPr lang="en-US" i="1" dirty="0"/>
              <a:t> abilities, </a:t>
            </a:r>
            <a:r>
              <a:rPr lang="en-US" i="1" dirty="0" smtClean="0"/>
              <a:t>balance, </a:t>
            </a:r>
            <a:r>
              <a:rPr lang="en-US" i="1" dirty="0"/>
              <a:t>co-ordination, reaction time, </a:t>
            </a:r>
            <a:r>
              <a:rPr lang="en-US" dirty="0"/>
              <a:t>and neurological or cognitive health.</a:t>
            </a:r>
          </a:p>
          <a:p>
            <a:pPr marL="0" indent="0" algn="r">
              <a:buNone/>
            </a:pPr>
            <a:r>
              <a:rPr lang="en-US" sz="2400" i="1" dirty="0" smtClean="0"/>
              <a:t>(Bauman </a:t>
            </a:r>
            <a:r>
              <a:rPr lang="en-US" sz="2400" i="1" dirty="0"/>
              <a:t>et al </a:t>
            </a:r>
            <a:r>
              <a:rPr lang="en-US" sz="2400" i="1" dirty="0" smtClean="0"/>
              <a:t>2016)</a:t>
            </a:r>
            <a:endParaRPr lang="en-US" sz="2400" i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-14766"/>
          <a:stretch/>
        </p:blipFill>
        <p:spPr bwMode="auto">
          <a:xfrm>
            <a:off x="4794732" y="1904774"/>
            <a:ext cx="4212294" cy="38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80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11838"/>
            <a:ext cx="848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 Independence – older people’s priority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07160"/>
            <a:ext cx="4292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C</a:t>
            </a:r>
            <a:r>
              <a:rPr lang="en-GB" dirty="0" smtClean="0"/>
              <a:t>ommonly </a:t>
            </a:r>
            <a:r>
              <a:rPr lang="en-GB" dirty="0"/>
              <a:t>understood as the ability to </a:t>
            </a:r>
            <a:r>
              <a:rPr lang="en-GB" dirty="0">
                <a:solidFill>
                  <a:srgbClr val="FF0000"/>
                </a:solidFill>
              </a:rPr>
              <a:t>perform functions related to daily living </a:t>
            </a:r>
            <a:r>
              <a:rPr lang="en-GB" dirty="0"/>
              <a:t>– i.e. the capacity of living independently in the community with no and/or little help from others.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-14766"/>
          <a:stretch/>
        </p:blipFill>
        <p:spPr bwMode="auto">
          <a:xfrm>
            <a:off x="4794732" y="1469960"/>
            <a:ext cx="4212294" cy="355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8921" y="4776991"/>
            <a:ext cx="6573725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What’s important to people as they age?</a:t>
            </a:r>
            <a:r>
              <a:rPr lang="en-US" sz="2800" i="1" dirty="0"/>
              <a:t> Significant </a:t>
            </a:r>
            <a:r>
              <a:rPr lang="en-US" sz="2800" i="1" dirty="0" err="1"/>
              <a:t>mis</a:t>
            </a:r>
            <a:r>
              <a:rPr lang="en-US" sz="2800" i="1" dirty="0"/>
              <a:t>-match between what is being done and what older people want?</a:t>
            </a:r>
          </a:p>
          <a:p>
            <a:pPr algn="r"/>
            <a:r>
              <a:rPr lang="en-US" sz="2400" i="1" dirty="0"/>
              <a:t>(Phoenix et al 2016)</a:t>
            </a:r>
          </a:p>
          <a:p>
            <a:pPr algn="ctr"/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04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Life Curve ™ Newcastle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418" b="2418"/>
          <a:stretch>
            <a:fillRect/>
          </a:stretch>
        </p:blipFill>
        <p:spPr>
          <a:xfrm>
            <a:off x="457200" y="1124744"/>
            <a:ext cx="8229600" cy="4525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55892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Research and practice into Functional </a:t>
            </a:r>
            <a:r>
              <a:rPr lang="en-US" sz="2400" dirty="0">
                <a:solidFill>
                  <a:srgbClr val="000090"/>
                </a:solidFill>
              </a:rPr>
              <a:t>activities, decline in ADLs and a sequence from independence to dependence</a:t>
            </a:r>
          </a:p>
        </p:txBody>
      </p:sp>
    </p:spTree>
    <p:extLst>
      <p:ext uri="{BB962C8B-B14F-4D97-AF65-F5344CB8AC3E}">
        <p14:creationId xmlns:p14="http://schemas.microsoft.com/office/powerpoint/2010/main" val="1136999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Adapting our environment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" y="1457510"/>
            <a:ext cx="8736086" cy="4525963"/>
          </a:xfrm>
        </p:spPr>
        <p:txBody>
          <a:bodyPr/>
          <a:lstStyle/>
          <a:p>
            <a:r>
              <a:rPr lang="en-US" b="1" i="1" dirty="0" smtClean="0">
                <a:solidFill>
                  <a:srgbClr val="000090"/>
                </a:solidFill>
              </a:rPr>
              <a:t>Age friendly </a:t>
            </a:r>
            <a:r>
              <a:rPr lang="en-US" dirty="0" smtClean="0"/>
              <a:t>built environments (traffic free cities, spaces, and communities)</a:t>
            </a:r>
          </a:p>
          <a:p>
            <a:r>
              <a:rPr lang="en-US" dirty="0" smtClean="0"/>
              <a:t>Increasing pedestrian and wheeled access</a:t>
            </a:r>
          </a:p>
          <a:p>
            <a:r>
              <a:rPr lang="en-US" dirty="0"/>
              <a:t>Community </a:t>
            </a:r>
            <a:r>
              <a:rPr lang="en-US" dirty="0" smtClean="0"/>
              <a:t>spaces and places to play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raffic 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93" y="4086311"/>
            <a:ext cx="2792715" cy="1897161"/>
          </a:xfrm>
          <a:prstGeom prst="rect">
            <a:avLst/>
          </a:prstGeom>
        </p:spPr>
      </p:pic>
      <p:pic>
        <p:nvPicPr>
          <p:cNvPr id="5" name="Picture 4" descr="traff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5" y="4086311"/>
            <a:ext cx="2606537" cy="1897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6056929"/>
            <a:ext cx="855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Manchester, Amsterdam</a:t>
            </a:r>
            <a:r>
              <a:rPr lang="en-US" sz="2800" dirty="0"/>
              <a:t>, </a:t>
            </a:r>
            <a:r>
              <a:rPr lang="en-US" sz="2800" dirty="0" smtClean="0"/>
              <a:t>Vienna, Hamburg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198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1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Socially supportive environments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6534" y="1128080"/>
            <a:ext cx="89160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Individual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r>
              <a:rPr lang="en-US" dirty="0" smtClean="0"/>
              <a:t>          </a:t>
            </a:r>
            <a:r>
              <a:rPr lang="en-US" dirty="0" smtClean="0">
                <a:solidFill>
                  <a:srgbClr val="000090"/>
                </a:solidFill>
              </a:rPr>
              <a:t>Physical Environment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“Older individuals are </a:t>
            </a:r>
            <a:r>
              <a:rPr lang="en-US" b="1" i="1" dirty="0">
                <a:solidFill>
                  <a:srgbClr val="000090"/>
                </a:solidFill>
              </a:rPr>
              <a:t>less affected </a:t>
            </a:r>
            <a:r>
              <a:rPr lang="en-US" i="1" dirty="0"/>
              <a:t>by their local physical environment and </a:t>
            </a:r>
            <a:r>
              <a:rPr lang="en-US" b="1" i="1" dirty="0">
                <a:solidFill>
                  <a:srgbClr val="000090"/>
                </a:solidFill>
              </a:rPr>
              <a:t>more by social </a:t>
            </a:r>
            <a:r>
              <a:rPr lang="en-US" i="1" dirty="0"/>
              <a:t>environmental factors, reflecting </a:t>
            </a:r>
            <a:r>
              <a:rPr lang="en-US" i="1" dirty="0" smtClean="0"/>
              <a:t>both the </a:t>
            </a:r>
            <a:r>
              <a:rPr lang="en-US" i="1" dirty="0"/>
              <a:t>functional heterogeneity of this age group and the varying nature of their activity spaces</a:t>
            </a:r>
            <a:r>
              <a:rPr lang="en-US" i="1" dirty="0" smtClean="0"/>
              <a:t>.”</a:t>
            </a:r>
          </a:p>
          <a:p>
            <a:pPr marL="0" indent="0" algn="r">
              <a:buNone/>
            </a:pPr>
            <a:r>
              <a:rPr lang="en-US" sz="2400" i="1" dirty="0" smtClean="0"/>
              <a:t> (</a:t>
            </a:r>
            <a:r>
              <a:rPr lang="en-US" sz="2400" i="1" dirty="0" err="1" smtClean="0"/>
              <a:t>Hawkesworth</a:t>
            </a:r>
            <a:r>
              <a:rPr lang="en-US" sz="2400" i="1" dirty="0" smtClean="0"/>
              <a:t> </a:t>
            </a:r>
            <a:r>
              <a:rPr lang="en-US" sz="2400" i="1" dirty="0"/>
              <a:t>et al </a:t>
            </a:r>
            <a:r>
              <a:rPr lang="en-US" sz="2400" i="1" dirty="0" smtClean="0"/>
              <a:t>2018</a:t>
            </a:r>
            <a:r>
              <a:rPr lang="en-US" sz="2400" i="1" dirty="0"/>
              <a:t>) 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9" name="Content Placeholder 3" descr="the-social-ecological-model-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 bwMode="auto">
          <a:xfrm>
            <a:off x="2892298" y="5307319"/>
            <a:ext cx="2855010" cy="14530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70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39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Personalisation</a:t>
            </a:r>
            <a:r>
              <a:rPr lang="en-US" dirty="0" smtClean="0">
                <a:solidFill>
                  <a:srgbClr val="000090"/>
                </a:solidFill>
              </a:rPr>
              <a:t> and support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064" y="1388560"/>
            <a:ext cx="839373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Variety of BCTs have identified </a:t>
            </a:r>
            <a:r>
              <a:rPr lang="en-US" dirty="0" smtClean="0">
                <a:solidFill>
                  <a:srgbClr val="000090"/>
                </a:solidFill>
              </a:rPr>
              <a:t>support strategies </a:t>
            </a:r>
            <a:r>
              <a:rPr lang="en-US" dirty="0" smtClean="0"/>
              <a:t>known to be effective but ………..</a:t>
            </a:r>
          </a:p>
          <a:p>
            <a:r>
              <a:rPr lang="en-US" i="1" dirty="0" smtClean="0"/>
              <a:t>“Self-regulation techniques effective for younger adults may not be for older adults”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self</a:t>
            </a:r>
            <a:r>
              <a:rPr lang="en-US" dirty="0"/>
              <a:t>-</a:t>
            </a:r>
            <a:r>
              <a:rPr lang="en-US" dirty="0" smtClean="0"/>
              <a:t>regulatory BCTs </a:t>
            </a:r>
            <a:r>
              <a:rPr lang="en-US" dirty="0"/>
              <a:t>are too complex for declining executive functioning </a:t>
            </a:r>
            <a:r>
              <a:rPr lang="en-US" dirty="0" smtClean="0"/>
              <a:t>or otherwise </a:t>
            </a:r>
            <a:r>
              <a:rPr lang="en-US" dirty="0"/>
              <a:t>do not appeal. </a:t>
            </a:r>
            <a:r>
              <a:rPr lang="en-US" dirty="0" smtClean="0"/>
              <a:t> </a:t>
            </a:r>
            <a:r>
              <a:rPr lang="en-US" sz="2600" i="1" dirty="0" smtClean="0"/>
              <a:t>(French et al 2014)</a:t>
            </a:r>
          </a:p>
          <a:p>
            <a:r>
              <a:rPr lang="en-US" dirty="0" smtClean="0"/>
              <a:t>Difference between participants and practitioners in what support is valued </a:t>
            </a:r>
            <a:r>
              <a:rPr lang="en-US" sz="2600" dirty="0" smtClean="0"/>
              <a:t>(Stewart et at 2001</a:t>
            </a:r>
            <a:r>
              <a:rPr lang="en-US" sz="26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85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92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000090"/>
                </a:solidFill>
              </a:rPr>
              <a:t>Benefits of physical activity and exercise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445762"/>
            <a:ext cx="4851533" cy="527265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b="1" i="1" dirty="0" smtClean="0">
                <a:solidFill>
                  <a:srgbClr val="FF0000"/>
                </a:solidFill>
              </a:rPr>
              <a:t>Scientific breakthrough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b="1" i="1" dirty="0" smtClean="0"/>
              <a:t>Professor Jerry Morris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b="1" i="1" dirty="0" smtClean="0"/>
              <a:t>(1910 – 2009)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i="1" dirty="0" smtClean="0"/>
              <a:t>The “Father” of physical activity and exercise science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b="1" i="1" dirty="0" smtClean="0"/>
          </a:p>
          <a:p>
            <a:pPr marL="0" indent="0" algn="ctr">
              <a:buNone/>
              <a:defRPr/>
            </a:pPr>
            <a:r>
              <a:rPr lang="en-GB" b="1" dirty="0" smtClean="0">
                <a:solidFill>
                  <a:srgbClr val="000090"/>
                </a:solidFill>
              </a:rPr>
              <a:t>Landmark study</a:t>
            </a:r>
          </a:p>
          <a:p>
            <a:pPr marL="0" indent="0" algn="ctr">
              <a:buNone/>
              <a:defRPr/>
            </a:pPr>
            <a:r>
              <a:rPr lang="en-GB" dirty="0" smtClean="0">
                <a:solidFill>
                  <a:srgbClr val="000090"/>
                </a:solidFill>
              </a:rPr>
              <a:t>The 1948 – 52 London Bus driver/conductor study    looking into CHD</a:t>
            </a:r>
          </a:p>
          <a:p>
            <a:pPr marL="0" indent="0" algn="ctr">
              <a:buNone/>
              <a:defRPr/>
            </a:pPr>
            <a:r>
              <a:rPr lang="en-GB" dirty="0" smtClean="0">
                <a:solidFill>
                  <a:srgbClr val="000090"/>
                </a:solidFill>
              </a:rPr>
              <a:t>(Lancet 1953)</a:t>
            </a:r>
          </a:p>
          <a:p>
            <a:pPr marL="0" indent="0">
              <a:buNone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GB" sz="2400" dirty="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7656" b="7656"/>
          <a:stretch>
            <a:fillRect/>
          </a:stretch>
        </p:blipFill>
        <p:spPr bwMode="auto">
          <a:xfrm>
            <a:off x="5911926" y="3599133"/>
            <a:ext cx="2083013" cy="29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i.telegraph.co.uk/telegraph/multimedia/archive/01514/jeremy_morris_151496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652" y="1288800"/>
            <a:ext cx="3525148" cy="22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18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32" y="277813"/>
            <a:ext cx="8759354" cy="8477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90"/>
                </a:solidFill>
              </a:rPr>
              <a:t>CHAMPS - participant </a:t>
            </a:r>
            <a:r>
              <a:rPr lang="en-GB" dirty="0" smtClean="0">
                <a:solidFill>
                  <a:srgbClr val="000090"/>
                </a:solidFill>
              </a:rPr>
              <a:t>views on support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>
                <a:solidFill>
                  <a:srgbClr val="000090"/>
                </a:solidFill>
              </a:rPr>
              <a:t>Mean ratings of helpfulness from participants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Personal attention and encouragement from staff</a:t>
            </a:r>
            <a:r>
              <a:rPr lang="en-GB" sz="2400" i="1" dirty="0"/>
              <a:t>  </a:t>
            </a:r>
            <a:r>
              <a:rPr lang="en-GB" sz="2400" dirty="0"/>
              <a:t>(3.9)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Information meeting * (3.87)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00090"/>
                </a:solidFill>
              </a:rPr>
              <a:t>Telephone calls from staff (3.84)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PA planning session * (3.82)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Monthly newsletters (3.62)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Programme </a:t>
            </a:r>
            <a:r>
              <a:rPr lang="en-GB" sz="2400" dirty="0" err="1"/>
              <a:t>handouts</a:t>
            </a:r>
            <a:r>
              <a:rPr lang="en-GB" sz="2400" dirty="0"/>
              <a:t> (3.60)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000090"/>
                </a:solidFill>
              </a:rPr>
              <a:t>Exercise </a:t>
            </a:r>
            <a:r>
              <a:rPr lang="en-GB" sz="2400" dirty="0">
                <a:solidFill>
                  <a:srgbClr val="000090"/>
                </a:solidFill>
              </a:rPr>
              <a:t>booklets (3.39)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Functional fitness evaluations (3.30)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00090"/>
                </a:solidFill>
              </a:rPr>
              <a:t>Activity Logs (3.22)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Feelings of belonging to a group (2.96)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00090"/>
                </a:solidFill>
              </a:rPr>
              <a:t>Goals setting/contracts (2.84)</a:t>
            </a:r>
          </a:p>
          <a:p>
            <a:pPr algn="r">
              <a:lnSpc>
                <a:spcPct val="80000"/>
              </a:lnSpc>
              <a:buFont typeface="Wingdings" charset="0"/>
              <a:buNone/>
            </a:pPr>
            <a:r>
              <a:rPr lang="en-GB" sz="2400" i="1" dirty="0" smtClean="0"/>
              <a:t>(Stewart </a:t>
            </a:r>
            <a:r>
              <a:rPr lang="en-GB" sz="2400" i="1" dirty="0"/>
              <a:t>et al JAPA </a:t>
            </a:r>
            <a:r>
              <a:rPr lang="en-GB" sz="2400" i="1" dirty="0" smtClean="0"/>
              <a:t>2001)</a:t>
            </a:r>
            <a:endParaRPr lang="en-GB" sz="2400" i="1" dirty="0"/>
          </a:p>
          <a:p>
            <a:pPr>
              <a:lnSpc>
                <a:spcPct val="8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7323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18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Support from technology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9" y="1335986"/>
            <a:ext cx="8505381" cy="4525963"/>
          </a:xfrm>
        </p:spPr>
        <p:txBody>
          <a:bodyPr/>
          <a:lstStyle/>
          <a:p>
            <a:r>
              <a:rPr lang="en-US" dirty="0"/>
              <a:t>Online information on accessible activities</a:t>
            </a:r>
          </a:p>
          <a:p>
            <a:r>
              <a:rPr lang="en-US" dirty="0" smtClean="0"/>
              <a:t>Apps as </a:t>
            </a:r>
            <a:r>
              <a:rPr lang="en-US" dirty="0" err="1" smtClean="0"/>
              <a:t>behaviour</a:t>
            </a:r>
            <a:r>
              <a:rPr lang="en-US" dirty="0" smtClean="0"/>
              <a:t> support tools and motivation for the individual – prompting, effective feedback for self-monitoring</a:t>
            </a:r>
          </a:p>
          <a:p>
            <a:r>
              <a:rPr lang="en-US" dirty="0" smtClean="0"/>
              <a:t>GPS - Monitoring and surveillance – individuals and populations - potential for big data</a:t>
            </a:r>
          </a:p>
        </p:txBody>
      </p:sp>
      <p:pic>
        <p:nvPicPr>
          <p:cNvPr id="5" name="Picture 4" descr="ap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92" y="4880259"/>
            <a:ext cx="2849385" cy="18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4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/>
          <a:lstStyle/>
          <a:p>
            <a:r>
              <a:rPr lang="en-US" dirty="0" err="1" smtClean="0"/>
              <a:t>Mhealth</a:t>
            </a:r>
            <a:r>
              <a:rPr lang="en-US" dirty="0" smtClean="0"/>
              <a:t> - smart technology</a:t>
            </a:r>
            <a:endParaRPr lang="en-US" dirty="0"/>
          </a:p>
        </p:txBody>
      </p:sp>
      <p:pic>
        <p:nvPicPr>
          <p:cNvPr id="4" name="Content Placeholder 3" descr="Nike wat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r="2690"/>
          <a:stretch>
            <a:fillRect/>
          </a:stretch>
        </p:blipFill>
        <p:spPr>
          <a:xfrm>
            <a:off x="650123" y="2575202"/>
            <a:ext cx="2967279" cy="1631890"/>
          </a:xfrm>
        </p:spPr>
      </p:pic>
      <p:pic>
        <p:nvPicPr>
          <p:cNvPr id="6" name="Picture 5" descr="prevent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642407"/>
            <a:ext cx="3937000" cy="10033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5471" y="1382451"/>
            <a:ext cx="38585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Apple Watch series </a:t>
            </a:r>
            <a:r>
              <a:rPr lang="en-US" sz="3200" dirty="0" smtClean="0"/>
              <a:t>4</a:t>
            </a:r>
          </a:p>
          <a:p>
            <a:pPr algn="ctr"/>
            <a:r>
              <a:rPr lang="en-US" sz="3200" dirty="0" smtClean="0"/>
              <a:t>Monitoring Falls</a:t>
            </a:r>
            <a:endParaRPr lang="en-US" sz="32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6209" y="3006026"/>
            <a:ext cx="434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Motivation on functioning, activity patterns, intensity,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Helbostad</a:t>
            </a:r>
            <a:r>
              <a:rPr lang="en-US" sz="2400" i="1" dirty="0" smtClean="0"/>
              <a:t> et al 2017)</a:t>
            </a:r>
            <a:endParaRPr lang="en-US" sz="2400" i="1" dirty="0"/>
          </a:p>
        </p:txBody>
      </p:sp>
      <p:pic>
        <p:nvPicPr>
          <p:cNvPr id="11" name="Picture 10" descr="Samsung health monito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89" y="4532527"/>
            <a:ext cx="2041825" cy="2132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3871" y="4884547"/>
            <a:ext cx="4807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Samsung watch</a:t>
            </a:r>
          </a:p>
          <a:p>
            <a:pPr algn="ctr"/>
            <a:r>
              <a:rPr lang="en-US" sz="2800" dirty="0" smtClean="0"/>
              <a:t>“Personal trainer on your wrist” </a:t>
            </a:r>
            <a:r>
              <a:rPr lang="en-US" sz="2800" i="1" dirty="0" smtClean="0"/>
              <a:t>the Smarter Way to Wellness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28466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Personalisation</a:t>
            </a:r>
            <a:r>
              <a:rPr lang="en-US" dirty="0" smtClean="0">
                <a:solidFill>
                  <a:srgbClr val="000090"/>
                </a:solidFill>
              </a:rPr>
              <a:t> and support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Variation in cognition, vision and manipulative skills </a:t>
            </a:r>
            <a:endParaRPr lang="en-US" dirty="0"/>
          </a:p>
          <a:p>
            <a:r>
              <a:rPr lang="en-US" dirty="0" smtClean="0"/>
              <a:t>Known digital </a:t>
            </a:r>
            <a:r>
              <a:rPr lang="en-US" dirty="0"/>
              <a:t>divide </a:t>
            </a:r>
            <a:r>
              <a:rPr lang="en-US" i="1" dirty="0"/>
              <a:t>(those that can and can’t)</a:t>
            </a:r>
          </a:p>
          <a:p>
            <a:r>
              <a:rPr lang="en-US" dirty="0"/>
              <a:t>Inequalities </a:t>
            </a:r>
            <a:r>
              <a:rPr lang="en-US" dirty="0" smtClean="0"/>
              <a:t>persist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Tailoring is more than an exercise prescription and progression.</a:t>
            </a:r>
          </a:p>
          <a:p>
            <a:r>
              <a:rPr lang="en-US" dirty="0" smtClean="0"/>
              <a:t>Negotiation of BCTs, what would work for you?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t="14980" b="14980"/>
          <a:stretch>
            <a:fillRect/>
          </a:stretch>
        </p:blipFill>
        <p:spPr>
          <a:xfrm>
            <a:off x="3207422" y="5071361"/>
            <a:ext cx="3028326" cy="17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9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6" y="274638"/>
            <a:ext cx="87430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Physical activity, ageing and public health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benefits, messages, modes, prescriptions, outcomes, needs</a:t>
            </a:r>
          </a:p>
          <a:p>
            <a:r>
              <a:rPr lang="en-US" dirty="0" smtClean="0"/>
              <a:t>We know so much more, but how is that helpful?</a:t>
            </a:r>
          </a:p>
          <a:p>
            <a:r>
              <a:rPr lang="en-US" dirty="0" smtClean="0"/>
              <a:t>Maintaining evidence led approaches and interventions</a:t>
            </a:r>
          </a:p>
          <a:p>
            <a:r>
              <a:rPr lang="en-US" dirty="0" smtClean="0"/>
              <a:t>Messaging remains a huge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79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611559" y="1967932"/>
            <a:ext cx="76369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/>
              <a:t>Bob </a:t>
            </a:r>
            <a:r>
              <a:rPr lang="en-GB" sz="3200" b="1" dirty="0" err="1"/>
              <a:t>Laventure</a:t>
            </a:r>
            <a:r>
              <a:rPr lang="en-GB" sz="3200" b="1" dirty="0"/>
              <a:t> </a:t>
            </a:r>
            <a:r>
              <a:rPr lang="en-GB" sz="3200" b="1" dirty="0" smtClean="0"/>
              <a:t>–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hlinkClick r:id="rId2"/>
              </a:rPr>
              <a:t>Bob.laventure@laterlifetraining.co.uk</a:t>
            </a:r>
            <a:endParaRPr lang="en-GB" sz="3200" b="1" dirty="0"/>
          </a:p>
          <a:p>
            <a:pPr algn="ctr" eaLnBrk="1" hangingPunct="1">
              <a:spcBef>
                <a:spcPct val="50000"/>
              </a:spcBef>
            </a:pPr>
            <a:r>
              <a:rPr lang="en-GB" sz="3200" dirty="0" err="1" smtClean="0">
                <a:solidFill>
                  <a:srgbClr val="000090"/>
                </a:solidFill>
              </a:rPr>
              <a:t>www.laterlifetraining.co.uk</a:t>
            </a:r>
            <a:endParaRPr lang="en-GB" sz="3200" dirty="0" smtClean="0">
              <a:solidFill>
                <a:srgbClr val="00009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GB" sz="3200" b="1" dirty="0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1042988" y="2276475"/>
            <a:ext cx="792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1259632" y="443125"/>
            <a:ext cx="7128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dirty="0">
                <a:solidFill>
                  <a:srgbClr val="000090"/>
                </a:solidFill>
              </a:rPr>
              <a:t>Thank you for </a:t>
            </a:r>
            <a:r>
              <a:rPr lang="en-GB" sz="3600" dirty="0" smtClean="0">
                <a:solidFill>
                  <a:srgbClr val="000090"/>
                </a:solidFill>
              </a:rPr>
              <a:t>listening and  happy </a:t>
            </a:r>
            <a:r>
              <a:rPr lang="en-GB" sz="3600" dirty="0">
                <a:solidFill>
                  <a:srgbClr val="000090"/>
                </a:solidFill>
              </a:rPr>
              <a:t>to hear from you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59" y="421255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90"/>
                </a:solidFill>
              </a:rPr>
              <a:t>Physical activity – you don’t have to do it seriously, only regularly!</a:t>
            </a:r>
            <a:endParaRPr lang="en-US" sz="3600" i="1" dirty="0">
              <a:solidFill>
                <a:srgbClr val="000090"/>
              </a:solidFill>
            </a:endParaRPr>
          </a:p>
        </p:txBody>
      </p:sp>
      <p:pic>
        <p:nvPicPr>
          <p:cNvPr id="8" name="Content Placeholder 3" descr="lltlogo_whitebkg_print.png"/>
          <p:cNvPicPr>
            <a:picLocks noChangeAspect="1"/>
          </p:cNvPicPr>
          <p:nvPr/>
        </p:nvPicPr>
        <p:blipFill>
          <a:blip r:embed="rId3" cstate="screen"/>
          <a:srcRect t="-72958" b="-72958"/>
          <a:stretch>
            <a:fillRect/>
          </a:stretch>
        </p:blipFill>
        <p:spPr>
          <a:xfrm>
            <a:off x="3447111" y="5180032"/>
            <a:ext cx="2035761" cy="22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00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0090"/>
                </a:solidFill>
              </a:rPr>
              <a:t>Explosion of evidence - 1 - benefits</a:t>
            </a:r>
            <a:endParaRPr lang="en-GB" sz="3600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9034" y="1204496"/>
            <a:ext cx="4677461" cy="4663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0090"/>
                </a:solidFill>
              </a:rPr>
              <a:t>High Impact policy</a:t>
            </a:r>
          </a:p>
          <a:p>
            <a:r>
              <a:rPr lang="en-GB" dirty="0" smtClean="0"/>
              <a:t>US Surgeon General (1996)</a:t>
            </a:r>
          </a:p>
          <a:p>
            <a:r>
              <a:rPr lang="en-GB" dirty="0" smtClean="0"/>
              <a:t>ACSM Position Stand (1998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smtClean="0"/>
              <a:t>HEPA Europe (1999, 2016)</a:t>
            </a:r>
          </a:p>
          <a:p>
            <a:r>
              <a:rPr lang="en-GB" dirty="0" smtClean="0"/>
              <a:t>World Health Organisation  (2008, 2015, 2018)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0108" y="1204496"/>
            <a:ext cx="423892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000090"/>
                </a:solidFill>
              </a:rPr>
              <a:t>High Impact research</a:t>
            </a:r>
          </a:p>
          <a:p>
            <a:r>
              <a:rPr lang="en-GB" dirty="0"/>
              <a:t>London bus drivers and conductors (Morris 1949 - 53)</a:t>
            </a:r>
          </a:p>
          <a:p>
            <a:r>
              <a:rPr lang="en-GB" dirty="0"/>
              <a:t>Harvard Alumni Study (</a:t>
            </a:r>
            <a:r>
              <a:rPr lang="en-GB" dirty="0" err="1"/>
              <a:t>Paffenbarger</a:t>
            </a:r>
            <a:r>
              <a:rPr lang="en-GB" dirty="0"/>
              <a:t> 1978</a:t>
            </a:r>
            <a:r>
              <a:rPr lang="en-GB" dirty="0" smtClean="0"/>
              <a:t>)</a:t>
            </a:r>
          </a:p>
          <a:p>
            <a:r>
              <a:rPr lang="en-GB" dirty="0" smtClean="0"/>
              <a:t>Blair et al (1993)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 descr="PA and heal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85" y="4696294"/>
            <a:ext cx="1537677" cy="205424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33476" y="4522019"/>
            <a:ext cx="1917601" cy="222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45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36" y="1859277"/>
            <a:ext cx="2099003" cy="32878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337625" y="1125538"/>
            <a:ext cx="5820005" cy="491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9875" indent="-269875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en-GB" b="1" dirty="0">
                <a:solidFill>
                  <a:srgbClr val="000090"/>
                </a:solidFill>
                <a:latin typeface="Arial" charset="0"/>
                <a:cs typeface="Arial" charset="0"/>
              </a:rPr>
              <a:t>Standard 6 Falls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NHS, working in partnership with councils, takes action to prevent falls and reduce resultant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fractures/other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injuries in their populations of older people.</a:t>
            </a:r>
          </a:p>
          <a:p>
            <a:pPr marL="0" indent="0">
              <a:lnSpc>
                <a:spcPct val="90000"/>
              </a:lnSpc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Older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people who have fallen receive effective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treatment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(1) Prevention. </a:t>
            </a: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2) Diagnosis &amp; management. </a:t>
            </a:r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3) Rehabilitation and longer term care.</a:t>
            </a:r>
          </a:p>
          <a:p>
            <a:pPr marL="0" indent="0">
              <a:lnSpc>
                <a:spcPct val="90000"/>
              </a:lnSpc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en-GB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Standard 8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marL="269875" lvl="1" indent="-269875">
              <a:lnSpc>
                <a:spcPct val="90000"/>
              </a:lnSpc>
              <a:buFontTx/>
              <a:buChar char="•"/>
            </a:pPr>
            <a:r>
              <a:rPr lang="en-GB" sz="2000" dirty="0">
                <a:latin typeface="Verdana" charset="0"/>
              </a:rPr>
              <a:t>the promotion of health and active life for older </a:t>
            </a:r>
            <a:r>
              <a:rPr lang="en-GB" sz="2000" dirty="0" smtClean="0">
                <a:latin typeface="Verdana" charset="0"/>
              </a:rPr>
              <a:t>people</a:t>
            </a:r>
            <a:endParaRPr lang="en-GB" sz="2000" dirty="0"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7939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Starting point - National Service Framework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68" y="5931678"/>
            <a:ext cx="23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(DH 2001)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0681342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0844" y="3879183"/>
            <a:ext cx="4340299" cy="1436438"/>
            <a:chOff x="0" y="267999"/>
            <a:chExt cx="6096000" cy="936000"/>
          </a:xfrm>
        </p:grpSpPr>
        <p:sp>
          <p:nvSpPr>
            <p:cNvPr id="7" name="Rounded Rectangle 6"/>
            <p:cNvSpPr/>
            <p:nvPr/>
          </p:nvSpPr>
          <p:spPr>
            <a:xfrm>
              <a:off x="0" y="267999"/>
              <a:ext cx="609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692" y="313691"/>
              <a:ext cx="600461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900" kern="120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556865" y="939069"/>
            <a:ext cx="4354278" cy="280126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320062" y="4222463"/>
            <a:ext cx="4135204" cy="190862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4716518" y="1078519"/>
            <a:ext cx="3875939" cy="2585323"/>
          </a:xfrm>
          <a:prstGeom prst="rect">
            <a:avLst/>
          </a:prstGeom>
          <a:noFill/>
          <a:ln w="5715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rgbClr val="262626"/>
                </a:solidFill>
                <a:latin typeface="+mj-lt"/>
              </a:rPr>
              <a:t>PSYCHOLOGICAL AND WELL BEING</a:t>
            </a:r>
          </a:p>
          <a:p>
            <a:pPr marL="360000" lvl="1">
              <a:defRPr/>
            </a:pPr>
            <a:r>
              <a:rPr lang="en-US" u="sng" dirty="0" smtClean="0">
                <a:solidFill>
                  <a:srgbClr val="262626"/>
                </a:solidFill>
              </a:rPr>
              <a:t>Immediate outcomes:</a:t>
            </a:r>
          </a:p>
          <a:p>
            <a:pPr marL="64800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62626"/>
                </a:solidFill>
              </a:rPr>
              <a:t>Reduce anxiety</a:t>
            </a:r>
          </a:p>
          <a:p>
            <a:pPr marL="64800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62626"/>
                </a:solidFill>
              </a:rPr>
              <a:t>Reduce depression</a:t>
            </a:r>
          </a:p>
          <a:p>
            <a:pPr marL="64800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62626"/>
                </a:solidFill>
              </a:rPr>
              <a:t>Reduce stress</a:t>
            </a:r>
          </a:p>
          <a:p>
            <a:pPr marL="360000" lvl="1">
              <a:defRPr/>
            </a:pPr>
            <a:r>
              <a:rPr lang="en-US" u="sng" dirty="0" smtClean="0">
                <a:solidFill>
                  <a:srgbClr val="262626"/>
                </a:solidFill>
              </a:rPr>
              <a:t>Long term wellbeing:</a:t>
            </a:r>
          </a:p>
          <a:p>
            <a:pPr marL="64800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62626"/>
                </a:solidFill>
              </a:rPr>
              <a:t>Life satisfaction</a:t>
            </a:r>
          </a:p>
          <a:p>
            <a:pPr marL="64800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62626"/>
                </a:solidFill>
              </a:rPr>
              <a:t>Self concept, esteem</a:t>
            </a:r>
          </a:p>
          <a:p>
            <a:pPr marL="64800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62626"/>
                </a:solidFill>
              </a:rPr>
              <a:t>Improved sleep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62" y="4318370"/>
            <a:ext cx="4250782" cy="1477328"/>
          </a:xfrm>
          <a:prstGeom prst="rect">
            <a:avLst/>
          </a:prstGeom>
          <a:noFill/>
          <a:ln w="5715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rgbClr val="262626"/>
                </a:solidFill>
                <a:latin typeface="+mj-lt"/>
              </a:rPr>
              <a:t>FUNCTIONAL STATUS OUTCOMES</a:t>
            </a:r>
          </a:p>
          <a:p>
            <a:pPr marL="74250">
              <a:defRPr/>
            </a:pPr>
            <a:r>
              <a:rPr lang="en-US" dirty="0" smtClean="0">
                <a:solidFill>
                  <a:srgbClr val="262626"/>
                </a:solidFill>
              </a:rPr>
              <a:t>     Maintain muscle strength*</a:t>
            </a:r>
          </a:p>
          <a:p>
            <a:pPr marL="74250">
              <a:defRPr/>
            </a:pP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smtClean="0">
                <a:solidFill>
                  <a:srgbClr val="262626"/>
                </a:solidFill>
              </a:rPr>
              <a:t>    Quality of life (</a:t>
            </a:r>
            <a:r>
              <a:rPr lang="en-US" dirty="0" err="1" smtClean="0">
                <a:solidFill>
                  <a:srgbClr val="262626"/>
                </a:solidFill>
              </a:rPr>
              <a:t>QoL</a:t>
            </a:r>
            <a:r>
              <a:rPr lang="en-US" dirty="0" smtClean="0">
                <a:solidFill>
                  <a:srgbClr val="262626"/>
                </a:solidFill>
              </a:rPr>
              <a:t>)</a:t>
            </a:r>
          </a:p>
          <a:p>
            <a:pPr marL="74250">
              <a:defRPr/>
            </a:pP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smtClean="0">
                <a:solidFill>
                  <a:srgbClr val="262626"/>
                </a:solidFill>
              </a:rPr>
              <a:t>    Physical functioning, daily living   (ADL)</a:t>
            </a:r>
          </a:p>
          <a:p>
            <a:pPr marL="360000" indent="-285750">
              <a:buFont typeface="Wingdings" panose="05000000000000000000" pitchFamily="2" charset="2"/>
              <a:buChar char="ü"/>
              <a:defRPr/>
            </a:pPr>
            <a:r>
              <a:rPr lang="en-US" dirty="0" err="1" smtClean="0">
                <a:solidFill>
                  <a:srgbClr val="262626"/>
                </a:solidFill>
              </a:rPr>
              <a:t>Congnitive</a:t>
            </a:r>
            <a:r>
              <a:rPr lang="en-US" dirty="0" smtClean="0">
                <a:solidFill>
                  <a:srgbClr val="262626"/>
                </a:solidFill>
              </a:rPr>
              <a:t> function*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518" y="3974761"/>
            <a:ext cx="3513082" cy="1200329"/>
          </a:xfrm>
          <a:prstGeom prst="rect">
            <a:avLst/>
          </a:prstGeom>
          <a:noFill/>
          <a:ln w="5715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  <a:defRPr/>
            </a:pPr>
            <a:r>
              <a:rPr lang="en-US" b="1" dirty="0">
                <a:solidFill>
                  <a:srgbClr val="262626"/>
                </a:solidFill>
              </a:rPr>
              <a:t>SOCIAL OUTCOMES</a:t>
            </a:r>
          </a:p>
          <a:p>
            <a:pPr marL="360000" lvl="1" indent="-25200">
              <a:defRPr/>
            </a:pPr>
            <a:r>
              <a:rPr lang="en-US" dirty="0">
                <a:solidFill>
                  <a:srgbClr val="262626"/>
                </a:solidFill>
              </a:rPr>
              <a:t>Involvement</a:t>
            </a:r>
          </a:p>
          <a:p>
            <a:pPr marL="360000" lvl="1" indent="-25200">
              <a:defRPr/>
            </a:pPr>
            <a:r>
              <a:rPr lang="en-US" dirty="0">
                <a:solidFill>
                  <a:srgbClr val="262626"/>
                </a:solidFill>
              </a:rPr>
              <a:t>Social networks, </a:t>
            </a:r>
            <a:r>
              <a:rPr lang="en-US" dirty="0" smtClean="0">
                <a:solidFill>
                  <a:srgbClr val="262626"/>
                </a:solidFill>
              </a:rPr>
              <a:t>social supports </a:t>
            </a:r>
            <a:r>
              <a:rPr lang="en-US" dirty="0">
                <a:solidFill>
                  <a:srgbClr val="262626"/>
                </a:solidFill>
              </a:rPr>
              <a:t>and integrational PA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69073" y="939069"/>
            <a:ext cx="4200707" cy="316288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472269" y="1078520"/>
            <a:ext cx="3685563" cy="2862322"/>
          </a:xfrm>
          <a:prstGeom prst="rect">
            <a:avLst/>
          </a:prstGeom>
          <a:noFill/>
          <a:ln w="57150" cmpd="sng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CHRONIC DISEASE PREVENTION AND RISK REDUCTION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Reduced all-cause mortality*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Coronary Heart Disease*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Diabetes prevention*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Stroke*; peripheral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vasc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dis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Colon and breast cancer*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Musculoskeletal symptoms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Hip fractures, reduced falls*</a:t>
            </a:r>
          </a:p>
          <a:p>
            <a:pPr marL="396000" indent="-25200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Weight, blood pressure, lipids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6234" y="5391575"/>
            <a:ext cx="4485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* Reported as “strong” epidemiological evidence, U.S. Department of Health and Human Services (HHS), 2008 Physical Activity Guidelines Advisory Report.</a:t>
            </a:r>
          </a:p>
          <a:p>
            <a:r>
              <a:rPr lang="en-GB" sz="1500" i="1" dirty="0" smtClean="0">
                <a:solidFill>
                  <a:srgbClr val="0000CC"/>
                </a:solidFill>
              </a:rPr>
              <a:t>http://www.health.gov/paguidelines/guidelines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587" y="6167069"/>
            <a:ext cx="4186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Baumann et al Gerontologist (2016)</a:t>
            </a:r>
            <a:endParaRPr lang="en-US" sz="1600" i="1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72269" y="56873"/>
            <a:ext cx="8334375" cy="77044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Physical </a:t>
            </a:r>
            <a:r>
              <a:rPr lang="en-US" sz="3600" dirty="0">
                <a:solidFill>
                  <a:srgbClr val="000090"/>
                </a:solidFill>
              </a:rPr>
              <a:t>activity </a:t>
            </a:r>
            <a:r>
              <a:rPr lang="en-US" sz="3600" dirty="0" smtClean="0">
                <a:solidFill>
                  <a:srgbClr val="000090"/>
                </a:solidFill>
              </a:rPr>
              <a:t>– effects of physiology of ageing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4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2. Where are we now?</a:t>
            </a:r>
            <a:br>
              <a:rPr lang="en-US" b="1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51" y="1436322"/>
            <a:ext cx="4757550" cy="48977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Evidence </a:t>
            </a:r>
            <a:r>
              <a:rPr lang="en-US" sz="3200" dirty="0"/>
              <a:t>based guidelines and recommendations</a:t>
            </a:r>
          </a:p>
          <a:p>
            <a:r>
              <a:rPr lang="en-US" sz="3200" dirty="0"/>
              <a:t>Understanding what helps and </a:t>
            </a:r>
            <a:r>
              <a:rPr lang="en-US" sz="3200" dirty="0" smtClean="0"/>
              <a:t>hinders participation</a:t>
            </a:r>
            <a:endParaRPr lang="en-US" sz="3200" dirty="0"/>
          </a:p>
          <a:p>
            <a:r>
              <a:rPr lang="en-US" sz="3200" dirty="0"/>
              <a:t>Healthy and active </a:t>
            </a:r>
            <a:r>
              <a:rPr lang="en-US" sz="3200" dirty="0" smtClean="0"/>
              <a:t>settings/environments</a:t>
            </a:r>
          </a:p>
          <a:p>
            <a:r>
              <a:rPr lang="en-US" sz="3200" dirty="0"/>
              <a:t>Multiple interventions</a:t>
            </a:r>
          </a:p>
          <a:p>
            <a:endParaRPr lang="en-US" sz="3200" dirty="0" smtClean="0"/>
          </a:p>
          <a:p>
            <a:endParaRPr lang="en-US" sz="3200" b="1" dirty="0" smtClean="0">
              <a:solidFill>
                <a:srgbClr val="000090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" b="4"/>
          <a:stretch>
            <a:fillRect/>
          </a:stretch>
        </p:blipFill>
        <p:spPr>
          <a:xfrm>
            <a:off x="5529380" y="1842018"/>
            <a:ext cx="3296815" cy="3694662"/>
          </a:xfrm>
        </p:spPr>
      </p:pic>
    </p:spTree>
    <p:extLst>
      <p:ext uri="{BB962C8B-B14F-4D97-AF65-F5344CB8AC3E}">
        <p14:creationId xmlns:p14="http://schemas.microsoft.com/office/powerpoint/2010/main" val="405172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17582</TotalTime>
  <Words>2980</Words>
  <Application>Microsoft Macintosh PowerPoint</Application>
  <PresentationFormat>On-screen Show (4:3)</PresentationFormat>
  <Paragraphs>443</Paragraphs>
  <Slides>55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Chart</vt:lpstr>
      <vt:lpstr>Physical activity, public health and ageing filling in the gaps  between research and practice  Bob Laventure Consultant in physical activity and ageing,     Director Later Life Training</vt:lpstr>
      <vt:lpstr>Translating evidence into practice</vt:lpstr>
      <vt:lpstr>Physical activity, ageing and public health</vt:lpstr>
      <vt:lpstr>Filling the gaps between research and practice           </vt:lpstr>
      <vt:lpstr>Benefits of physical activity and exercise</vt:lpstr>
      <vt:lpstr>Explosion of evidence - 1 - benefits</vt:lpstr>
      <vt:lpstr>PowerPoint Presentation</vt:lpstr>
      <vt:lpstr>Physical activity – effects of physiology of ageing</vt:lpstr>
      <vt:lpstr>2. Where are we now? </vt:lpstr>
      <vt:lpstr>Evidence based guidelines – 1 (1995)</vt:lpstr>
      <vt:lpstr>A simple message?</vt:lpstr>
      <vt:lpstr>Evidence based guidelines – 2 (2011)</vt:lpstr>
      <vt:lpstr>Physical activity guidelines - older adults 65+</vt:lpstr>
      <vt:lpstr>Physical activity guidelines - older adults 65+</vt:lpstr>
      <vt:lpstr>PowerPoint Presentation</vt:lpstr>
      <vt:lpstr>Sedentary behaviour health risks</vt:lpstr>
      <vt:lpstr>PowerPoint Presentation</vt:lpstr>
      <vt:lpstr>At the same time – exercise guidelines</vt:lpstr>
      <vt:lpstr>2. What helps/hinders (our attempts to be active)? </vt:lpstr>
      <vt:lpstr>Individual Intrinsic …. V …. extrinsic motivation</vt:lpstr>
      <vt:lpstr>Social environment</vt:lpstr>
      <vt:lpstr>Physical environment</vt:lpstr>
      <vt:lpstr>Physical environment</vt:lpstr>
      <vt:lpstr>  Healthy and active settings (WHO 2008)  </vt:lpstr>
      <vt:lpstr>Active Residential Care Homes - Scotland</vt:lpstr>
      <vt:lpstr>Adapting the care environment</vt:lpstr>
      <vt:lpstr>Increased programming</vt:lpstr>
      <vt:lpstr>The later life continuum</vt:lpstr>
      <vt:lpstr>But Active Ageing …. all things to all people?</vt:lpstr>
      <vt:lpstr>Update on UK CMO evidence</vt:lpstr>
      <vt:lpstr>Strength and Balance - Expert Panel Review </vt:lpstr>
      <vt:lpstr>What types of activities will develop              strength and balance activities?  </vt:lpstr>
      <vt:lpstr>Extending the moving message?</vt:lpstr>
      <vt:lpstr>“Trigger” opportunities for strength and balance?</vt:lpstr>
      <vt:lpstr>3. Filling in the gaps </vt:lpstr>
      <vt:lpstr>PowerPoint Presentation</vt:lpstr>
      <vt:lpstr>Resistance to replication?</vt:lpstr>
      <vt:lpstr>Resistance to replication?</vt:lpstr>
      <vt:lpstr>Key messages still unknown</vt:lpstr>
      <vt:lpstr>Guidelines into practice</vt:lpstr>
      <vt:lpstr>Interpretation - strength and balance</vt:lpstr>
      <vt:lpstr>Messages about strength and balance</vt:lpstr>
      <vt:lpstr>PowerPoint Presentation</vt:lpstr>
      <vt:lpstr>Shift in policy as we age</vt:lpstr>
      <vt:lpstr> Independence – older people’s priority</vt:lpstr>
      <vt:lpstr>Life Curve ™ Newcastle</vt:lpstr>
      <vt:lpstr>Adapting our environment</vt:lpstr>
      <vt:lpstr>Socially supportive environments</vt:lpstr>
      <vt:lpstr>Personalisation and support</vt:lpstr>
      <vt:lpstr>CHAMPS - participant views on support</vt:lpstr>
      <vt:lpstr>Support from technology</vt:lpstr>
      <vt:lpstr>Mhealth - smart technology</vt:lpstr>
      <vt:lpstr>Personalisation and support</vt:lpstr>
      <vt:lpstr>Physical activity, ageing and public health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ECAPA Bob Laventure</dc:title>
  <dc:creator>Microsoft Office User</dc:creator>
  <cp:lastModifiedBy>Microsoft Office User</cp:lastModifiedBy>
  <cp:revision>177</cp:revision>
  <cp:lastPrinted>2018-07-01T11:49:40Z</cp:lastPrinted>
  <dcterms:created xsi:type="dcterms:W3CDTF">2018-06-21T05:30:34Z</dcterms:created>
  <dcterms:modified xsi:type="dcterms:W3CDTF">2018-09-21T08:57:40Z</dcterms:modified>
</cp:coreProperties>
</file>