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3" r:id="rId4"/>
    <p:sldId id="257" r:id="rId5"/>
    <p:sldId id="258" r:id="rId6"/>
    <p:sldId id="256"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882B4-D4A6-4467-9AE4-A1A8BD90003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2A31778-B168-433A-AB8B-79C670B3C1E2}">
      <dgm:prSet phldrT="[Text]"/>
      <dgm:spPr/>
      <dgm:t>
        <a:bodyPr/>
        <a:lstStyle/>
        <a:p>
          <a:r>
            <a:rPr lang="en-US" dirty="0" smtClean="0"/>
            <a:t>Aim</a:t>
          </a:r>
          <a:endParaRPr lang="en-US" dirty="0"/>
        </a:p>
      </dgm:t>
    </dgm:pt>
    <dgm:pt modelId="{EFEE93C4-A1BD-41D4-9BBA-4CB17B398B60}" type="parTrans" cxnId="{CA231403-6BE5-4B8D-AE88-114FFACEFE92}">
      <dgm:prSet/>
      <dgm:spPr/>
      <dgm:t>
        <a:bodyPr/>
        <a:lstStyle/>
        <a:p>
          <a:endParaRPr lang="en-US"/>
        </a:p>
      </dgm:t>
    </dgm:pt>
    <dgm:pt modelId="{7BD8A347-A500-413B-AF22-15C7D5E301D7}" type="sibTrans" cxnId="{CA231403-6BE5-4B8D-AE88-114FFACEFE92}">
      <dgm:prSet/>
      <dgm:spPr/>
      <dgm:t>
        <a:bodyPr/>
        <a:lstStyle/>
        <a:p>
          <a:endParaRPr lang="en-US"/>
        </a:p>
      </dgm:t>
    </dgm:pt>
    <dgm:pt modelId="{241F87F9-E8AD-440B-849B-1EAFC4DD21EE}">
      <dgm:prSet phldrT="[Text]"/>
      <dgm:spPr/>
      <dgm:t>
        <a:bodyPr/>
        <a:lstStyle/>
        <a:p>
          <a:r>
            <a:rPr lang="en-GB" dirty="0" smtClean="0"/>
            <a:t>The </a:t>
          </a:r>
          <a:r>
            <a:rPr lang="en-GB" b="1" dirty="0" smtClean="0"/>
            <a:t>PRIME</a:t>
          </a:r>
          <a:r>
            <a:rPr lang="en-GB" dirty="0" smtClean="0"/>
            <a:t> </a:t>
          </a:r>
          <a:r>
            <a:rPr lang="en-GB" b="1" dirty="0" smtClean="0"/>
            <a:t>tool</a:t>
          </a:r>
          <a:r>
            <a:rPr lang="en-GB" dirty="0" smtClean="0"/>
            <a:t>  aims to use available evidence and data to model the impact of pulmonary rehabilitation (PR) on exacerbations of chronic obstructive pulmonary disease (COPD).</a:t>
          </a:r>
          <a:endParaRPr lang="en-US" dirty="0"/>
        </a:p>
      </dgm:t>
    </dgm:pt>
    <dgm:pt modelId="{336D69E4-68AA-4A36-9AF6-23D514CE89F0}" type="parTrans" cxnId="{4166ED44-A02A-4F2B-9CC3-F0C9DA02F680}">
      <dgm:prSet/>
      <dgm:spPr/>
      <dgm:t>
        <a:bodyPr/>
        <a:lstStyle/>
        <a:p>
          <a:endParaRPr lang="en-US"/>
        </a:p>
      </dgm:t>
    </dgm:pt>
    <dgm:pt modelId="{8410FDC3-9796-41D5-B552-514C0391E709}" type="sibTrans" cxnId="{4166ED44-A02A-4F2B-9CC3-F0C9DA02F680}">
      <dgm:prSet/>
      <dgm:spPr/>
      <dgm:t>
        <a:bodyPr/>
        <a:lstStyle/>
        <a:p>
          <a:endParaRPr lang="en-US"/>
        </a:p>
      </dgm:t>
    </dgm:pt>
    <dgm:pt modelId="{5904F3AD-7442-4E68-AFA5-105B7E1570B9}">
      <dgm:prSet phldrT="[Text]"/>
      <dgm:spPr/>
      <dgm:t>
        <a:bodyPr/>
        <a:lstStyle/>
        <a:p>
          <a:r>
            <a:rPr lang="en-US" dirty="0" smtClean="0"/>
            <a:t>Format</a:t>
          </a:r>
          <a:endParaRPr lang="en-US" dirty="0"/>
        </a:p>
      </dgm:t>
    </dgm:pt>
    <dgm:pt modelId="{A56EF126-2AA5-4711-8BE5-1575930FA9FE}" type="parTrans" cxnId="{8ACD1F7B-36A7-48E7-A4FA-D4C1A9C78EFE}">
      <dgm:prSet/>
      <dgm:spPr/>
      <dgm:t>
        <a:bodyPr/>
        <a:lstStyle/>
        <a:p>
          <a:endParaRPr lang="en-US"/>
        </a:p>
      </dgm:t>
    </dgm:pt>
    <dgm:pt modelId="{11A687EF-CA62-4770-A5D2-5C8EDEADF03B}" type="sibTrans" cxnId="{8ACD1F7B-36A7-48E7-A4FA-D4C1A9C78EFE}">
      <dgm:prSet/>
      <dgm:spPr/>
      <dgm:t>
        <a:bodyPr/>
        <a:lstStyle/>
        <a:p>
          <a:endParaRPr lang="en-US"/>
        </a:p>
      </dgm:t>
    </dgm:pt>
    <dgm:pt modelId="{36769E18-7557-41EF-BEE7-A27273FD62F5}">
      <dgm:prSet phldrT="[Text]"/>
      <dgm:spPr/>
      <dgm:t>
        <a:bodyPr/>
        <a:lstStyle/>
        <a:p>
          <a:r>
            <a:rPr lang="en-GB" smtClean="0"/>
            <a:t>The </a:t>
          </a:r>
          <a:r>
            <a:rPr lang="en-GB" b="1" smtClean="0"/>
            <a:t>PRIME</a:t>
          </a:r>
          <a:r>
            <a:rPr lang="en-GB" smtClean="0"/>
            <a:t> </a:t>
          </a:r>
          <a:r>
            <a:rPr lang="en-GB" b="1" smtClean="0"/>
            <a:t>tool</a:t>
          </a:r>
          <a:r>
            <a:rPr lang="en-GB" smtClean="0"/>
            <a:t>  </a:t>
          </a:r>
          <a:r>
            <a:rPr lang="en-GB" dirty="0" smtClean="0"/>
            <a:t>is an excel spreadsheet embedded in the CSP website.</a:t>
          </a:r>
          <a:endParaRPr lang="en-US" dirty="0"/>
        </a:p>
      </dgm:t>
    </dgm:pt>
    <dgm:pt modelId="{0C10A1E2-940B-4E2A-84F7-4025FD885B1E}" type="parTrans" cxnId="{1D2B2072-F3DC-457A-A5B1-0C6BC991F90D}">
      <dgm:prSet/>
      <dgm:spPr/>
      <dgm:t>
        <a:bodyPr/>
        <a:lstStyle/>
        <a:p>
          <a:endParaRPr lang="en-US"/>
        </a:p>
      </dgm:t>
    </dgm:pt>
    <dgm:pt modelId="{89DA771E-F5E4-44A6-9350-4B2F1E7DD277}" type="sibTrans" cxnId="{1D2B2072-F3DC-457A-A5B1-0C6BC991F90D}">
      <dgm:prSet/>
      <dgm:spPr/>
      <dgm:t>
        <a:bodyPr/>
        <a:lstStyle/>
        <a:p>
          <a:endParaRPr lang="en-US"/>
        </a:p>
      </dgm:t>
    </dgm:pt>
    <dgm:pt modelId="{BD556CD3-6612-46F4-990D-FE2BB80B60DD}">
      <dgm:prSet phldrT="[Text]"/>
      <dgm:spPr/>
      <dgm:t>
        <a:bodyPr/>
        <a:lstStyle/>
        <a:p>
          <a:r>
            <a:rPr lang="en-US" dirty="0" smtClean="0"/>
            <a:t>Assumption</a:t>
          </a:r>
          <a:endParaRPr lang="en-US" dirty="0"/>
        </a:p>
      </dgm:t>
    </dgm:pt>
    <dgm:pt modelId="{78DC44C6-2AB4-41B7-B58A-2D3A79467994}" type="parTrans" cxnId="{F2912723-7C4C-4A61-987E-695D43C0F38C}">
      <dgm:prSet/>
      <dgm:spPr/>
      <dgm:t>
        <a:bodyPr/>
        <a:lstStyle/>
        <a:p>
          <a:endParaRPr lang="en-US"/>
        </a:p>
      </dgm:t>
    </dgm:pt>
    <dgm:pt modelId="{AABE1DC0-7F8C-4F1E-BE21-49B319DF7D39}" type="sibTrans" cxnId="{F2912723-7C4C-4A61-987E-695D43C0F38C}">
      <dgm:prSet/>
      <dgm:spPr/>
      <dgm:t>
        <a:bodyPr/>
        <a:lstStyle/>
        <a:p>
          <a:endParaRPr lang="en-US"/>
        </a:p>
      </dgm:t>
    </dgm:pt>
    <dgm:pt modelId="{D80713E2-4901-43B3-BF30-C4F9DDDECFF2}">
      <dgm:prSet phldrT="[Text]"/>
      <dgm:spPr/>
      <dgm:t>
        <a:bodyPr/>
        <a:lstStyle/>
        <a:p>
          <a:r>
            <a:rPr lang="en-GB" dirty="0" smtClean="0"/>
            <a:t>The key assumption is that exacerbations are reduced by 36.4% when PR is completed by eligible patients with COPD. </a:t>
          </a:r>
          <a:endParaRPr lang="en-US" dirty="0"/>
        </a:p>
      </dgm:t>
    </dgm:pt>
    <dgm:pt modelId="{CF8C4B63-3F6E-4628-8D14-BB1B65427911}" type="parTrans" cxnId="{58498E92-C998-4EE9-9000-DD7EEBA78C8C}">
      <dgm:prSet/>
      <dgm:spPr/>
      <dgm:t>
        <a:bodyPr/>
        <a:lstStyle/>
        <a:p>
          <a:endParaRPr lang="en-US"/>
        </a:p>
      </dgm:t>
    </dgm:pt>
    <dgm:pt modelId="{24600EED-81C2-4F3E-833B-44FDC0D7EEA8}" type="sibTrans" cxnId="{58498E92-C998-4EE9-9000-DD7EEBA78C8C}">
      <dgm:prSet/>
      <dgm:spPr/>
      <dgm:t>
        <a:bodyPr/>
        <a:lstStyle/>
        <a:p>
          <a:endParaRPr lang="en-US"/>
        </a:p>
      </dgm:t>
    </dgm:pt>
    <dgm:pt modelId="{1AF453D9-2311-45D8-91C3-68C7E9F9F046}">
      <dgm:prSet phldrT="[Text]"/>
      <dgm:spPr/>
      <dgm:t>
        <a:bodyPr/>
        <a:lstStyle/>
        <a:p>
          <a:r>
            <a:rPr lang="en-GB" dirty="0" smtClean="0"/>
            <a:t>It is freely available to anyone, members and non-members alike.</a:t>
          </a:r>
          <a:endParaRPr lang="en-US" dirty="0"/>
        </a:p>
      </dgm:t>
    </dgm:pt>
    <dgm:pt modelId="{CAC09BFA-213A-4757-9448-72933448EE3A}" type="parTrans" cxnId="{B44EA25C-478E-42A1-AEC5-8FF2E6FB6E26}">
      <dgm:prSet/>
      <dgm:spPr/>
      <dgm:t>
        <a:bodyPr/>
        <a:lstStyle/>
        <a:p>
          <a:endParaRPr lang="en-US"/>
        </a:p>
      </dgm:t>
    </dgm:pt>
    <dgm:pt modelId="{1FA46F49-5389-4CB2-9634-D4539B68FD4E}" type="sibTrans" cxnId="{B44EA25C-478E-42A1-AEC5-8FF2E6FB6E26}">
      <dgm:prSet/>
      <dgm:spPr/>
      <dgm:t>
        <a:bodyPr/>
        <a:lstStyle/>
        <a:p>
          <a:endParaRPr lang="en-US"/>
        </a:p>
      </dgm:t>
    </dgm:pt>
    <dgm:pt modelId="{F14DA80F-DA6B-498D-890D-DF5B9940AF6E}" type="pres">
      <dgm:prSet presAssocID="{4D4882B4-D4A6-4467-9AE4-A1A8BD90003E}" presName="Name0" presStyleCnt="0">
        <dgm:presLayoutVars>
          <dgm:dir/>
          <dgm:animLvl val="lvl"/>
          <dgm:resizeHandles val="exact"/>
        </dgm:presLayoutVars>
      </dgm:prSet>
      <dgm:spPr/>
      <dgm:t>
        <a:bodyPr/>
        <a:lstStyle/>
        <a:p>
          <a:endParaRPr lang="en-US"/>
        </a:p>
      </dgm:t>
    </dgm:pt>
    <dgm:pt modelId="{E9D64AC0-738F-457A-99B6-B9F1B86B5EDA}" type="pres">
      <dgm:prSet presAssocID="{C2A31778-B168-433A-AB8B-79C670B3C1E2}" presName="composite" presStyleCnt="0"/>
      <dgm:spPr/>
    </dgm:pt>
    <dgm:pt modelId="{269BCA5E-DBF9-46BD-A00D-50062D819DCE}" type="pres">
      <dgm:prSet presAssocID="{C2A31778-B168-433A-AB8B-79C670B3C1E2}" presName="parTx" presStyleLbl="alignNode1" presStyleIdx="0" presStyleCnt="3">
        <dgm:presLayoutVars>
          <dgm:chMax val="0"/>
          <dgm:chPref val="0"/>
          <dgm:bulletEnabled val="1"/>
        </dgm:presLayoutVars>
      </dgm:prSet>
      <dgm:spPr/>
      <dgm:t>
        <a:bodyPr/>
        <a:lstStyle/>
        <a:p>
          <a:endParaRPr lang="en-US"/>
        </a:p>
      </dgm:t>
    </dgm:pt>
    <dgm:pt modelId="{2CBD8A25-9676-4E88-8355-826B19463331}" type="pres">
      <dgm:prSet presAssocID="{C2A31778-B168-433A-AB8B-79C670B3C1E2}" presName="desTx" presStyleLbl="alignAccFollowNode1" presStyleIdx="0" presStyleCnt="3">
        <dgm:presLayoutVars>
          <dgm:bulletEnabled val="1"/>
        </dgm:presLayoutVars>
      </dgm:prSet>
      <dgm:spPr/>
      <dgm:t>
        <a:bodyPr/>
        <a:lstStyle/>
        <a:p>
          <a:endParaRPr lang="en-US"/>
        </a:p>
      </dgm:t>
    </dgm:pt>
    <dgm:pt modelId="{CF827E97-C359-48C0-BCA0-33480665E4B8}" type="pres">
      <dgm:prSet presAssocID="{7BD8A347-A500-413B-AF22-15C7D5E301D7}" presName="space" presStyleCnt="0"/>
      <dgm:spPr/>
    </dgm:pt>
    <dgm:pt modelId="{80E15AB3-D5A8-4AA0-B2EA-2B344BF135B3}" type="pres">
      <dgm:prSet presAssocID="{5904F3AD-7442-4E68-AFA5-105B7E1570B9}" presName="composite" presStyleCnt="0"/>
      <dgm:spPr/>
    </dgm:pt>
    <dgm:pt modelId="{CC107CA9-0205-48CE-AFE6-AC5DE2F31B5B}" type="pres">
      <dgm:prSet presAssocID="{5904F3AD-7442-4E68-AFA5-105B7E1570B9}" presName="parTx" presStyleLbl="alignNode1" presStyleIdx="1" presStyleCnt="3">
        <dgm:presLayoutVars>
          <dgm:chMax val="0"/>
          <dgm:chPref val="0"/>
          <dgm:bulletEnabled val="1"/>
        </dgm:presLayoutVars>
      </dgm:prSet>
      <dgm:spPr/>
      <dgm:t>
        <a:bodyPr/>
        <a:lstStyle/>
        <a:p>
          <a:endParaRPr lang="en-US"/>
        </a:p>
      </dgm:t>
    </dgm:pt>
    <dgm:pt modelId="{9225A11E-0787-4D29-B22E-F1B2A6744E63}" type="pres">
      <dgm:prSet presAssocID="{5904F3AD-7442-4E68-AFA5-105B7E1570B9}" presName="desTx" presStyleLbl="alignAccFollowNode1" presStyleIdx="1" presStyleCnt="3">
        <dgm:presLayoutVars>
          <dgm:bulletEnabled val="1"/>
        </dgm:presLayoutVars>
      </dgm:prSet>
      <dgm:spPr/>
      <dgm:t>
        <a:bodyPr/>
        <a:lstStyle/>
        <a:p>
          <a:endParaRPr lang="en-US"/>
        </a:p>
      </dgm:t>
    </dgm:pt>
    <dgm:pt modelId="{FBD8F5B4-5393-4FB8-8CFF-E462A4439E9E}" type="pres">
      <dgm:prSet presAssocID="{11A687EF-CA62-4770-A5D2-5C8EDEADF03B}" presName="space" presStyleCnt="0"/>
      <dgm:spPr/>
    </dgm:pt>
    <dgm:pt modelId="{9661296A-539B-4D8D-B57D-CEC29C6D2591}" type="pres">
      <dgm:prSet presAssocID="{BD556CD3-6612-46F4-990D-FE2BB80B60DD}" presName="composite" presStyleCnt="0"/>
      <dgm:spPr/>
    </dgm:pt>
    <dgm:pt modelId="{6DBEC1A0-162E-489D-A8CB-FC913A3B0C60}" type="pres">
      <dgm:prSet presAssocID="{BD556CD3-6612-46F4-990D-FE2BB80B60DD}" presName="parTx" presStyleLbl="alignNode1" presStyleIdx="2" presStyleCnt="3">
        <dgm:presLayoutVars>
          <dgm:chMax val="0"/>
          <dgm:chPref val="0"/>
          <dgm:bulletEnabled val="1"/>
        </dgm:presLayoutVars>
      </dgm:prSet>
      <dgm:spPr/>
      <dgm:t>
        <a:bodyPr/>
        <a:lstStyle/>
        <a:p>
          <a:endParaRPr lang="en-US"/>
        </a:p>
      </dgm:t>
    </dgm:pt>
    <dgm:pt modelId="{BB623690-C88E-4462-AA29-294A07870327}" type="pres">
      <dgm:prSet presAssocID="{BD556CD3-6612-46F4-990D-FE2BB80B60DD}" presName="desTx" presStyleLbl="alignAccFollowNode1" presStyleIdx="2" presStyleCnt="3">
        <dgm:presLayoutVars>
          <dgm:bulletEnabled val="1"/>
        </dgm:presLayoutVars>
      </dgm:prSet>
      <dgm:spPr/>
      <dgm:t>
        <a:bodyPr/>
        <a:lstStyle/>
        <a:p>
          <a:endParaRPr lang="en-US"/>
        </a:p>
      </dgm:t>
    </dgm:pt>
  </dgm:ptLst>
  <dgm:cxnLst>
    <dgm:cxn modelId="{1B5A1A7D-870D-4048-B47E-7A1D7691E29C}" type="presOf" srcId="{BD556CD3-6612-46F4-990D-FE2BB80B60DD}" destId="{6DBEC1A0-162E-489D-A8CB-FC913A3B0C60}" srcOrd="0" destOrd="0" presId="urn:microsoft.com/office/officeart/2005/8/layout/hList1"/>
    <dgm:cxn modelId="{D12AC78D-6412-4E9B-9958-A31A940B90F6}" type="presOf" srcId="{5904F3AD-7442-4E68-AFA5-105B7E1570B9}" destId="{CC107CA9-0205-48CE-AFE6-AC5DE2F31B5B}" srcOrd="0" destOrd="0" presId="urn:microsoft.com/office/officeart/2005/8/layout/hList1"/>
    <dgm:cxn modelId="{725924A2-8CF7-4602-A5AE-CA63F25740AB}" type="presOf" srcId="{1AF453D9-2311-45D8-91C3-68C7E9F9F046}" destId="{9225A11E-0787-4D29-B22E-F1B2A6744E63}" srcOrd="0" destOrd="1" presId="urn:microsoft.com/office/officeart/2005/8/layout/hList1"/>
    <dgm:cxn modelId="{58498E92-C998-4EE9-9000-DD7EEBA78C8C}" srcId="{BD556CD3-6612-46F4-990D-FE2BB80B60DD}" destId="{D80713E2-4901-43B3-BF30-C4F9DDDECFF2}" srcOrd="0" destOrd="0" parTransId="{CF8C4B63-3F6E-4628-8D14-BB1B65427911}" sibTransId="{24600EED-81C2-4F3E-833B-44FDC0D7EEA8}"/>
    <dgm:cxn modelId="{1D6AEDD0-5490-4B7F-AE40-E331195E7ACF}" type="presOf" srcId="{4D4882B4-D4A6-4467-9AE4-A1A8BD90003E}" destId="{F14DA80F-DA6B-498D-890D-DF5B9940AF6E}" srcOrd="0" destOrd="0" presId="urn:microsoft.com/office/officeart/2005/8/layout/hList1"/>
    <dgm:cxn modelId="{B44EA25C-478E-42A1-AEC5-8FF2E6FB6E26}" srcId="{5904F3AD-7442-4E68-AFA5-105B7E1570B9}" destId="{1AF453D9-2311-45D8-91C3-68C7E9F9F046}" srcOrd="1" destOrd="0" parTransId="{CAC09BFA-213A-4757-9448-72933448EE3A}" sibTransId="{1FA46F49-5389-4CB2-9634-D4539B68FD4E}"/>
    <dgm:cxn modelId="{0AA1AA09-9DDC-40A1-A694-546B3B2AE3E0}" type="presOf" srcId="{C2A31778-B168-433A-AB8B-79C670B3C1E2}" destId="{269BCA5E-DBF9-46BD-A00D-50062D819DCE}" srcOrd="0" destOrd="0" presId="urn:microsoft.com/office/officeart/2005/8/layout/hList1"/>
    <dgm:cxn modelId="{F2912723-7C4C-4A61-987E-695D43C0F38C}" srcId="{4D4882B4-D4A6-4467-9AE4-A1A8BD90003E}" destId="{BD556CD3-6612-46F4-990D-FE2BB80B60DD}" srcOrd="2" destOrd="0" parTransId="{78DC44C6-2AB4-41B7-B58A-2D3A79467994}" sibTransId="{AABE1DC0-7F8C-4F1E-BE21-49B319DF7D39}"/>
    <dgm:cxn modelId="{34FDB990-0A32-46AF-9310-376EBDFAB1FE}" type="presOf" srcId="{241F87F9-E8AD-440B-849B-1EAFC4DD21EE}" destId="{2CBD8A25-9676-4E88-8355-826B19463331}" srcOrd="0" destOrd="0" presId="urn:microsoft.com/office/officeart/2005/8/layout/hList1"/>
    <dgm:cxn modelId="{DE7FC998-E095-4703-9F9E-640EFBE7DA3B}" type="presOf" srcId="{D80713E2-4901-43B3-BF30-C4F9DDDECFF2}" destId="{BB623690-C88E-4462-AA29-294A07870327}" srcOrd="0" destOrd="0" presId="urn:microsoft.com/office/officeart/2005/8/layout/hList1"/>
    <dgm:cxn modelId="{1D2B2072-F3DC-457A-A5B1-0C6BC991F90D}" srcId="{5904F3AD-7442-4E68-AFA5-105B7E1570B9}" destId="{36769E18-7557-41EF-BEE7-A27273FD62F5}" srcOrd="0" destOrd="0" parTransId="{0C10A1E2-940B-4E2A-84F7-4025FD885B1E}" sibTransId="{89DA771E-F5E4-44A6-9350-4B2F1E7DD277}"/>
    <dgm:cxn modelId="{8ACD1F7B-36A7-48E7-A4FA-D4C1A9C78EFE}" srcId="{4D4882B4-D4A6-4467-9AE4-A1A8BD90003E}" destId="{5904F3AD-7442-4E68-AFA5-105B7E1570B9}" srcOrd="1" destOrd="0" parTransId="{A56EF126-2AA5-4711-8BE5-1575930FA9FE}" sibTransId="{11A687EF-CA62-4770-A5D2-5C8EDEADF03B}"/>
    <dgm:cxn modelId="{CA231403-6BE5-4B8D-AE88-114FFACEFE92}" srcId="{4D4882B4-D4A6-4467-9AE4-A1A8BD90003E}" destId="{C2A31778-B168-433A-AB8B-79C670B3C1E2}" srcOrd="0" destOrd="0" parTransId="{EFEE93C4-A1BD-41D4-9BBA-4CB17B398B60}" sibTransId="{7BD8A347-A500-413B-AF22-15C7D5E301D7}"/>
    <dgm:cxn modelId="{74D161EC-B6D5-494B-94F9-7AE535BD2E0B}" type="presOf" srcId="{36769E18-7557-41EF-BEE7-A27273FD62F5}" destId="{9225A11E-0787-4D29-B22E-F1B2A6744E63}" srcOrd="0" destOrd="0" presId="urn:microsoft.com/office/officeart/2005/8/layout/hList1"/>
    <dgm:cxn modelId="{4166ED44-A02A-4F2B-9CC3-F0C9DA02F680}" srcId="{C2A31778-B168-433A-AB8B-79C670B3C1E2}" destId="{241F87F9-E8AD-440B-849B-1EAFC4DD21EE}" srcOrd="0" destOrd="0" parTransId="{336D69E4-68AA-4A36-9AF6-23D514CE89F0}" sibTransId="{8410FDC3-9796-41D5-B552-514C0391E709}"/>
    <dgm:cxn modelId="{5AD84BFD-8B83-4025-A82C-805EDD340B7E}" type="presParOf" srcId="{F14DA80F-DA6B-498D-890D-DF5B9940AF6E}" destId="{E9D64AC0-738F-457A-99B6-B9F1B86B5EDA}" srcOrd="0" destOrd="0" presId="urn:microsoft.com/office/officeart/2005/8/layout/hList1"/>
    <dgm:cxn modelId="{96CDBD7A-61DA-4AAB-85FD-17924B6E0DCA}" type="presParOf" srcId="{E9D64AC0-738F-457A-99B6-B9F1B86B5EDA}" destId="{269BCA5E-DBF9-46BD-A00D-50062D819DCE}" srcOrd="0" destOrd="0" presId="urn:microsoft.com/office/officeart/2005/8/layout/hList1"/>
    <dgm:cxn modelId="{0DFCB270-9650-4921-B28A-45AB8EAC82D6}" type="presParOf" srcId="{E9D64AC0-738F-457A-99B6-B9F1B86B5EDA}" destId="{2CBD8A25-9676-4E88-8355-826B19463331}" srcOrd="1" destOrd="0" presId="urn:microsoft.com/office/officeart/2005/8/layout/hList1"/>
    <dgm:cxn modelId="{4310546D-62D0-403B-B020-2BD469215773}" type="presParOf" srcId="{F14DA80F-DA6B-498D-890D-DF5B9940AF6E}" destId="{CF827E97-C359-48C0-BCA0-33480665E4B8}" srcOrd="1" destOrd="0" presId="urn:microsoft.com/office/officeart/2005/8/layout/hList1"/>
    <dgm:cxn modelId="{515CFD0F-C7BB-4738-B426-6A90C85AA401}" type="presParOf" srcId="{F14DA80F-DA6B-498D-890D-DF5B9940AF6E}" destId="{80E15AB3-D5A8-4AA0-B2EA-2B344BF135B3}" srcOrd="2" destOrd="0" presId="urn:microsoft.com/office/officeart/2005/8/layout/hList1"/>
    <dgm:cxn modelId="{BAE65D8F-2674-4FFE-9C08-9AB110F17343}" type="presParOf" srcId="{80E15AB3-D5A8-4AA0-B2EA-2B344BF135B3}" destId="{CC107CA9-0205-48CE-AFE6-AC5DE2F31B5B}" srcOrd="0" destOrd="0" presId="urn:microsoft.com/office/officeart/2005/8/layout/hList1"/>
    <dgm:cxn modelId="{C681496E-049C-4E3D-BF2E-8F9CA2EB28D4}" type="presParOf" srcId="{80E15AB3-D5A8-4AA0-B2EA-2B344BF135B3}" destId="{9225A11E-0787-4D29-B22E-F1B2A6744E63}" srcOrd="1" destOrd="0" presId="urn:microsoft.com/office/officeart/2005/8/layout/hList1"/>
    <dgm:cxn modelId="{E25DAEE9-9BAE-4009-875D-17617E99DF64}" type="presParOf" srcId="{F14DA80F-DA6B-498D-890D-DF5B9940AF6E}" destId="{FBD8F5B4-5393-4FB8-8CFF-E462A4439E9E}" srcOrd="3" destOrd="0" presId="urn:microsoft.com/office/officeart/2005/8/layout/hList1"/>
    <dgm:cxn modelId="{06C861DD-4F55-4A42-AA37-29A38FF2EC74}" type="presParOf" srcId="{F14DA80F-DA6B-498D-890D-DF5B9940AF6E}" destId="{9661296A-539B-4D8D-B57D-CEC29C6D2591}" srcOrd="4" destOrd="0" presId="urn:microsoft.com/office/officeart/2005/8/layout/hList1"/>
    <dgm:cxn modelId="{933D7FEA-4DB4-4040-A68F-086E37A847B5}" type="presParOf" srcId="{9661296A-539B-4D8D-B57D-CEC29C6D2591}" destId="{6DBEC1A0-162E-489D-A8CB-FC913A3B0C60}" srcOrd="0" destOrd="0" presId="urn:microsoft.com/office/officeart/2005/8/layout/hList1"/>
    <dgm:cxn modelId="{7EC82DFF-2A4F-4A4F-BF7D-E334EB3F81F9}" type="presParOf" srcId="{9661296A-539B-4D8D-B57D-CEC29C6D2591}" destId="{BB623690-C88E-4462-AA29-294A0787032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BCA5E-DBF9-46BD-A00D-50062D819DCE}">
      <dsp:nvSpPr>
        <dsp:cNvPr id="0" name=""/>
        <dsp:cNvSpPr/>
      </dsp:nvSpPr>
      <dsp:spPr>
        <a:xfrm>
          <a:off x="3286" y="221347"/>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Aim</a:t>
          </a:r>
          <a:endParaRPr lang="en-US" sz="2100" kern="1200" dirty="0"/>
        </a:p>
      </dsp:txBody>
      <dsp:txXfrm>
        <a:off x="3286" y="221347"/>
        <a:ext cx="3203971" cy="604800"/>
      </dsp:txXfrm>
    </dsp:sp>
    <dsp:sp modelId="{2CBD8A25-9676-4E88-8355-826B19463331}">
      <dsp:nvSpPr>
        <dsp:cNvPr id="0" name=""/>
        <dsp:cNvSpPr/>
      </dsp:nvSpPr>
      <dsp:spPr>
        <a:xfrm>
          <a:off x="3286" y="826147"/>
          <a:ext cx="3203971" cy="2651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The </a:t>
          </a:r>
          <a:r>
            <a:rPr lang="en-GB" sz="2100" b="1" kern="1200" dirty="0" smtClean="0"/>
            <a:t>PRIME</a:t>
          </a:r>
          <a:r>
            <a:rPr lang="en-GB" sz="2100" kern="1200" dirty="0" smtClean="0"/>
            <a:t> </a:t>
          </a:r>
          <a:r>
            <a:rPr lang="en-GB" sz="2100" b="1" kern="1200" dirty="0" smtClean="0"/>
            <a:t>tool</a:t>
          </a:r>
          <a:r>
            <a:rPr lang="en-GB" sz="2100" kern="1200" dirty="0" smtClean="0"/>
            <a:t>  aims to use available evidence and data to model the impact of pulmonary rehabilitation (PR) on exacerbations of chronic obstructive pulmonary disease (COPD).</a:t>
          </a:r>
          <a:endParaRPr lang="en-US" sz="2100" kern="1200" dirty="0"/>
        </a:p>
      </dsp:txBody>
      <dsp:txXfrm>
        <a:off x="3286" y="826147"/>
        <a:ext cx="3203971" cy="2651670"/>
      </dsp:txXfrm>
    </dsp:sp>
    <dsp:sp modelId="{CC107CA9-0205-48CE-AFE6-AC5DE2F31B5B}">
      <dsp:nvSpPr>
        <dsp:cNvPr id="0" name=""/>
        <dsp:cNvSpPr/>
      </dsp:nvSpPr>
      <dsp:spPr>
        <a:xfrm>
          <a:off x="3655814" y="221347"/>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Format</a:t>
          </a:r>
          <a:endParaRPr lang="en-US" sz="2100" kern="1200" dirty="0"/>
        </a:p>
      </dsp:txBody>
      <dsp:txXfrm>
        <a:off x="3655814" y="221347"/>
        <a:ext cx="3203971" cy="604800"/>
      </dsp:txXfrm>
    </dsp:sp>
    <dsp:sp modelId="{9225A11E-0787-4D29-B22E-F1B2A6744E63}">
      <dsp:nvSpPr>
        <dsp:cNvPr id="0" name=""/>
        <dsp:cNvSpPr/>
      </dsp:nvSpPr>
      <dsp:spPr>
        <a:xfrm>
          <a:off x="3655814" y="826147"/>
          <a:ext cx="3203971" cy="2651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smtClean="0"/>
            <a:t>The </a:t>
          </a:r>
          <a:r>
            <a:rPr lang="en-GB" sz="2100" b="1" kern="1200" smtClean="0"/>
            <a:t>PRIME</a:t>
          </a:r>
          <a:r>
            <a:rPr lang="en-GB" sz="2100" kern="1200" smtClean="0"/>
            <a:t> </a:t>
          </a:r>
          <a:r>
            <a:rPr lang="en-GB" sz="2100" b="1" kern="1200" smtClean="0"/>
            <a:t>tool</a:t>
          </a:r>
          <a:r>
            <a:rPr lang="en-GB" sz="2100" kern="1200" smtClean="0"/>
            <a:t>  </a:t>
          </a:r>
          <a:r>
            <a:rPr lang="en-GB" sz="2100" kern="1200" dirty="0" smtClean="0"/>
            <a:t>is an excel spreadsheet embedded in the CSP website.</a:t>
          </a:r>
          <a:endParaRPr lang="en-US" sz="2100" kern="1200" dirty="0"/>
        </a:p>
        <a:p>
          <a:pPr marL="228600" lvl="1" indent="-228600" algn="l" defTabSz="933450">
            <a:lnSpc>
              <a:spcPct val="90000"/>
            </a:lnSpc>
            <a:spcBef>
              <a:spcPct val="0"/>
            </a:spcBef>
            <a:spcAft>
              <a:spcPct val="15000"/>
            </a:spcAft>
            <a:buChar char="••"/>
          </a:pPr>
          <a:r>
            <a:rPr lang="en-GB" sz="2100" kern="1200" dirty="0" smtClean="0"/>
            <a:t>It is freely available to anyone, members and non-members alike.</a:t>
          </a:r>
          <a:endParaRPr lang="en-US" sz="2100" kern="1200" dirty="0"/>
        </a:p>
      </dsp:txBody>
      <dsp:txXfrm>
        <a:off x="3655814" y="826147"/>
        <a:ext cx="3203971" cy="2651670"/>
      </dsp:txXfrm>
    </dsp:sp>
    <dsp:sp modelId="{6DBEC1A0-162E-489D-A8CB-FC913A3B0C60}">
      <dsp:nvSpPr>
        <dsp:cNvPr id="0" name=""/>
        <dsp:cNvSpPr/>
      </dsp:nvSpPr>
      <dsp:spPr>
        <a:xfrm>
          <a:off x="7308342" y="221347"/>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Assumption</a:t>
          </a:r>
          <a:endParaRPr lang="en-US" sz="2100" kern="1200" dirty="0"/>
        </a:p>
      </dsp:txBody>
      <dsp:txXfrm>
        <a:off x="7308342" y="221347"/>
        <a:ext cx="3203971" cy="604800"/>
      </dsp:txXfrm>
    </dsp:sp>
    <dsp:sp modelId="{BB623690-C88E-4462-AA29-294A07870327}">
      <dsp:nvSpPr>
        <dsp:cNvPr id="0" name=""/>
        <dsp:cNvSpPr/>
      </dsp:nvSpPr>
      <dsp:spPr>
        <a:xfrm>
          <a:off x="7308342" y="826147"/>
          <a:ext cx="3203971" cy="26516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The key assumption is that exacerbations are reduced by 36.4% when PR is completed by eligible patients with COPD. </a:t>
          </a:r>
          <a:endParaRPr lang="en-US" sz="2100" kern="1200" dirty="0"/>
        </a:p>
      </dsp:txBody>
      <dsp:txXfrm>
        <a:off x="7308342" y="826147"/>
        <a:ext cx="3203971" cy="265167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8861CF-82E9-41CB-8B5B-95CADC930E4A}" type="datetimeFigureOut">
              <a:rPr lang="en-GB" smtClean="0"/>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36712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861CF-82E9-41CB-8B5B-95CADC930E4A}" type="datetimeFigureOut">
              <a:rPr lang="en-GB" smtClean="0"/>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2513238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861CF-82E9-41CB-8B5B-95CADC930E4A}" type="datetimeFigureOut">
              <a:rPr lang="en-GB" smtClean="0"/>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158181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861CF-82E9-41CB-8B5B-95CADC930E4A}" type="datetimeFigureOut">
              <a:rPr lang="en-GB" smtClean="0"/>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173272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8861CF-82E9-41CB-8B5B-95CADC930E4A}" type="datetimeFigureOut">
              <a:rPr lang="en-GB" smtClean="0"/>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374056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8861CF-82E9-41CB-8B5B-95CADC930E4A}" type="datetimeFigureOut">
              <a:rPr lang="en-GB" smtClean="0"/>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289332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8861CF-82E9-41CB-8B5B-95CADC930E4A}" type="datetimeFigureOut">
              <a:rPr lang="en-GB" smtClean="0"/>
              <a:t>20/10/2017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80055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8861CF-82E9-41CB-8B5B-95CADC930E4A}" type="datetimeFigureOut">
              <a:rPr lang="en-GB" smtClean="0"/>
              <a:t>20/10/2017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1249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861CF-82E9-41CB-8B5B-95CADC930E4A}" type="datetimeFigureOut">
              <a:rPr lang="en-GB" smtClean="0"/>
              <a:t>20/10/2017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32751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8861CF-82E9-41CB-8B5B-95CADC930E4A}" type="datetimeFigureOut">
              <a:rPr lang="en-GB" smtClean="0"/>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1470899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8861CF-82E9-41CB-8B5B-95CADC930E4A}" type="datetimeFigureOut">
              <a:rPr lang="en-GB" smtClean="0"/>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0E4539-A77A-4A6E-AF68-1CB127338D55}" type="slidenum">
              <a:rPr lang="en-GB" smtClean="0"/>
              <a:t>‹#›</a:t>
            </a:fld>
            <a:endParaRPr lang="en-GB"/>
          </a:p>
        </p:txBody>
      </p:sp>
    </p:spTree>
    <p:extLst>
      <p:ext uri="{BB962C8B-B14F-4D97-AF65-F5344CB8AC3E}">
        <p14:creationId xmlns:p14="http://schemas.microsoft.com/office/powerpoint/2010/main" val="204849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861CF-82E9-41CB-8B5B-95CADC930E4A}" type="datetimeFigureOut">
              <a:rPr lang="en-GB" smtClean="0"/>
              <a:t>20/10/2017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E4539-A77A-4A6E-AF68-1CB127338D55}" type="slidenum">
              <a:rPr lang="en-GB" smtClean="0"/>
              <a:t>‹#›</a:t>
            </a:fld>
            <a:endParaRPr lang="en-GB"/>
          </a:p>
        </p:txBody>
      </p:sp>
    </p:spTree>
    <p:extLst>
      <p:ext uri="{BB962C8B-B14F-4D97-AF65-F5344CB8AC3E}">
        <p14:creationId xmlns:p14="http://schemas.microsoft.com/office/powerpoint/2010/main" val="55393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649" y="494270"/>
            <a:ext cx="10091351" cy="1590547"/>
          </a:xfrm>
        </p:spPr>
        <p:txBody>
          <a:bodyPr>
            <a:normAutofit/>
          </a:bodyPr>
          <a:lstStyle/>
          <a:p>
            <a:pPr algn="l"/>
            <a:r>
              <a:rPr lang="en-GB" sz="4400" dirty="0" smtClean="0"/>
              <a:t>CSP Pulmonary </a:t>
            </a:r>
            <a:r>
              <a:rPr lang="en-GB" sz="4400" dirty="0" smtClean="0"/>
              <a:t>Rehabilitation Impact Model on </a:t>
            </a:r>
            <a:r>
              <a:rPr lang="en-GB" sz="4400" dirty="0" smtClean="0"/>
              <a:t>Exacerbations </a:t>
            </a:r>
            <a:r>
              <a:rPr lang="en-GB" sz="4400" dirty="0" smtClean="0"/>
              <a:t>(PRIME) tool</a:t>
            </a:r>
            <a:endParaRPr lang="en-GB" sz="4400" dirty="0"/>
          </a:p>
        </p:txBody>
      </p:sp>
      <p:sp>
        <p:nvSpPr>
          <p:cNvPr id="3" name="Subtitle 2"/>
          <p:cNvSpPr>
            <a:spLocks noGrp="1"/>
          </p:cNvSpPr>
          <p:nvPr>
            <p:ph type="subTitle" idx="1"/>
          </p:nvPr>
        </p:nvSpPr>
        <p:spPr>
          <a:xfrm>
            <a:off x="972065" y="2767914"/>
            <a:ext cx="9695935" cy="2489886"/>
          </a:xfrm>
        </p:spPr>
        <p:txBody>
          <a:bodyPr>
            <a:normAutofit/>
          </a:bodyPr>
          <a:lstStyle/>
          <a:p>
            <a:pPr algn="l"/>
            <a:r>
              <a:rPr lang="en-GB" dirty="0"/>
              <a:t>How to calculate impact of  </a:t>
            </a:r>
            <a:r>
              <a:rPr lang="en-GB" dirty="0" smtClean="0"/>
              <a:t>PR </a:t>
            </a:r>
            <a:r>
              <a:rPr lang="en-GB" dirty="0"/>
              <a:t>provision to all the </a:t>
            </a:r>
            <a:r>
              <a:rPr lang="en-GB" dirty="0" smtClean="0"/>
              <a:t>eligible COPD </a:t>
            </a:r>
            <a:r>
              <a:rPr lang="en-GB" dirty="0"/>
              <a:t>patients across </a:t>
            </a:r>
            <a:r>
              <a:rPr lang="en-GB" dirty="0" smtClean="0"/>
              <a:t>England using the CSP PRIME Tool</a:t>
            </a:r>
            <a:r>
              <a:rPr lang="en-GB" dirty="0"/>
              <a:t> *</a:t>
            </a:r>
            <a:endParaRPr lang="en-GB" dirty="0"/>
          </a:p>
          <a:p>
            <a:pPr algn="l"/>
            <a:endParaRPr lang="en-GB" dirty="0" smtClean="0"/>
          </a:p>
          <a:p>
            <a:pPr algn="l"/>
            <a:endParaRPr lang="en-GB" dirty="0"/>
          </a:p>
          <a:p>
            <a:pPr algn="l"/>
            <a:r>
              <a:rPr lang="en-GB" sz="1800" dirty="0" smtClean="0"/>
              <a:t>*use the PowerPoint file in presentation mode to follow the instructions</a:t>
            </a:r>
            <a:endParaRPr lang="en-GB" sz="1800" dirty="0"/>
          </a:p>
        </p:txBody>
      </p:sp>
    </p:spTree>
    <p:extLst>
      <p:ext uri="{BB962C8B-B14F-4D97-AF65-F5344CB8AC3E}">
        <p14:creationId xmlns:p14="http://schemas.microsoft.com/office/powerpoint/2010/main" val="2748897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135" y="0"/>
            <a:ext cx="10515600" cy="1325563"/>
          </a:xfrm>
        </p:spPr>
        <p:txBody>
          <a:bodyPr/>
          <a:lstStyle/>
          <a:p>
            <a:r>
              <a:rPr lang="en-GB" dirty="0" smtClean="0"/>
              <a:t>Background</a:t>
            </a:r>
            <a:endParaRPr lang="en-GB" dirty="0"/>
          </a:p>
        </p:txBody>
      </p:sp>
      <p:sp>
        <p:nvSpPr>
          <p:cNvPr id="3" name="Content Placeholder 2"/>
          <p:cNvSpPr>
            <a:spLocks noGrp="1"/>
          </p:cNvSpPr>
          <p:nvPr>
            <p:ph idx="1"/>
          </p:nvPr>
        </p:nvSpPr>
        <p:spPr>
          <a:xfrm>
            <a:off x="345233" y="1066284"/>
            <a:ext cx="11513975" cy="1233458"/>
          </a:xfrm>
        </p:spPr>
        <p:txBody>
          <a:bodyPr>
            <a:normAutofit/>
          </a:bodyPr>
          <a:lstStyle/>
          <a:p>
            <a:pPr marL="0" indent="0" algn="just">
              <a:buNone/>
            </a:pPr>
            <a:r>
              <a:rPr lang="en-GB" sz="2400" dirty="0" smtClean="0"/>
              <a:t>The </a:t>
            </a:r>
            <a:r>
              <a:rPr lang="en-GB" sz="2400" b="1" dirty="0" smtClean="0"/>
              <a:t>PRIME</a:t>
            </a:r>
            <a:r>
              <a:rPr lang="en-GB" sz="2400" dirty="0" smtClean="0"/>
              <a:t> </a:t>
            </a:r>
            <a:r>
              <a:rPr lang="en-GB" sz="2400" b="1" dirty="0" smtClean="0"/>
              <a:t>tool</a:t>
            </a:r>
            <a:r>
              <a:rPr lang="en-GB" sz="2400" dirty="0" smtClean="0"/>
              <a:t> was commissioned by the CSP through the Physiotherapy Works programme. The work was undertaken by Imperial College London, with input from an expert steering group, and the model was launched in </a:t>
            </a:r>
            <a:r>
              <a:rPr lang="en-GB" sz="2400" dirty="0" smtClean="0"/>
              <a:t>November 2017</a:t>
            </a:r>
            <a:r>
              <a:rPr lang="en-GB" sz="2400" dirty="0" smtClean="0"/>
              <a:t>. </a:t>
            </a:r>
          </a:p>
          <a:p>
            <a:pPr marL="0" indent="0" algn="just">
              <a:buNone/>
            </a:pPr>
            <a:endParaRPr lang="en-GB" dirty="0" smtClean="0"/>
          </a:p>
          <a:p>
            <a:pPr marL="0" indent="0" algn="just">
              <a:buNone/>
            </a:pPr>
            <a:endParaRPr lang="en-GB" dirty="0"/>
          </a:p>
        </p:txBody>
      </p:sp>
      <p:graphicFrame>
        <p:nvGraphicFramePr>
          <p:cNvPr id="17" name="Content Placeholder 7"/>
          <p:cNvGraphicFramePr>
            <a:graphicFrameLocks/>
          </p:cNvGraphicFramePr>
          <p:nvPr>
            <p:extLst/>
          </p:nvPr>
        </p:nvGraphicFramePr>
        <p:xfrm>
          <a:off x="749300" y="2391847"/>
          <a:ext cx="10515600" cy="3699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1395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Instructions</a:t>
            </a:r>
            <a:endParaRPr lang="en-GB" b="1" dirty="0"/>
          </a:p>
        </p:txBody>
      </p:sp>
      <p:sp>
        <p:nvSpPr>
          <p:cNvPr id="3" name="Content Placeholder 2"/>
          <p:cNvSpPr>
            <a:spLocks noGrp="1"/>
          </p:cNvSpPr>
          <p:nvPr>
            <p:ph idx="1"/>
          </p:nvPr>
        </p:nvSpPr>
        <p:spPr>
          <a:xfrm>
            <a:off x="650789" y="1690688"/>
            <a:ext cx="10703011" cy="4486275"/>
          </a:xfrm>
        </p:spPr>
        <p:txBody>
          <a:bodyPr>
            <a:normAutofit fontScale="92500" lnSpcReduction="20000"/>
          </a:bodyPr>
          <a:lstStyle/>
          <a:p>
            <a:r>
              <a:rPr lang="en-GB" dirty="0" smtClean="0"/>
              <a:t>Please follow the steps through the next set of slides to calculate </a:t>
            </a:r>
            <a:r>
              <a:rPr lang="en-GB" dirty="0"/>
              <a:t>impact of  PR provision to all the eligible COPD patients across England from PRIME Tool ( England )*</a:t>
            </a:r>
          </a:p>
          <a:p>
            <a:endParaRPr lang="en-GB" dirty="0" smtClean="0"/>
          </a:p>
          <a:p>
            <a:r>
              <a:rPr lang="en-GB" dirty="0" smtClean="0"/>
              <a:t>Launch the tool </a:t>
            </a:r>
          </a:p>
          <a:p>
            <a:endParaRPr lang="en-GB" dirty="0" smtClean="0"/>
          </a:p>
          <a:p>
            <a:r>
              <a:rPr lang="en-GB" dirty="0" smtClean="0"/>
              <a:t>Start at the Results sheet</a:t>
            </a:r>
          </a:p>
          <a:p>
            <a:endParaRPr lang="en-GB" dirty="0"/>
          </a:p>
          <a:p>
            <a:endParaRPr lang="en-GB" dirty="0"/>
          </a:p>
          <a:p>
            <a:endParaRPr lang="en-GB" dirty="0" smtClean="0"/>
          </a:p>
          <a:p>
            <a:pPr marL="0" indent="0">
              <a:buNone/>
            </a:pPr>
            <a:r>
              <a:rPr lang="en-GB" dirty="0" smtClean="0"/>
              <a:t>* </a:t>
            </a:r>
            <a:r>
              <a:rPr lang="en-GB" sz="2000" dirty="0" smtClean="0"/>
              <a:t>Based on the data as used in the development of tool ( see tool for further details)</a:t>
            </a:r>
            <a:endParaRPr lang="en-GB" sz="2000" dirty="0"/>
          </a:p>
        </p:txBody>
      </p:sp>
    </p:spTree>
    <p:extLst>
      <p:ext uri="{BB962C8B-B14F-4D97-AF65-F5344CB8AC3E}">
        <p14:creationId xmlns:p14="http://schemas.microsoft.com/office/powerpoint/2010/main" val="1550497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Right Arrow 2"/>
          <p:cNvSpPr/>
          <p:nvPr/>
        </p:nvSpPr>
        <p:spPr>
          <a:xfrm rot="1058637">
            <a:off x="-140042" y="59559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Start here</a:t>
            </a:r>
            <a:endParaRPr lang="en-GB" sz="1200" dirty="0"/>
          </a:p>
        </p:txBody>
      </p:sp>
      <p:sp>
        <p:nvSpPr>
          <p:cNvPr id="4" name="Left Arrow 3"/>
          <p:cNvSpPr/>
          <p:nvPr/>
        </p:nvSpPr>
        <p:spPr>
          <a:xfrm rot="20297739">
            <a:off x="6887848" y="1501026"/>
            <a:ext cx="141451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Select country</a:t>
            </a:r>
            <a:endParaRPr lang="en-GB" sz="1400" dirty="0"/>
          </a:p>
        </p:txBody>
      </p:sp>
    </p:spTree>
    <p:extLst>
      <p:ext uri="{BB962C8B-B14F-4D97-AF65-F5344CB8AC3E}">
        <p14:creationId xmlns:p14="http://schemas.microsoft.com/office/powerpoint/2010/main" val="367135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2443" y="699701"/>
            <a:ext cx="10684476" cy="6010017"/>
          </a:xfrm>
          <a:prstGeom prst="rect">
            <a:avLst/>
          </a:prstGeom>
        </p:spPr>
      </p:pic>
      <p:sp>
        <p:nvSpPr>
          <p:cNvPr id="3" name="Left Arrow 2"/>
          <p:cNvSpPr/>
          <p:nvPr/>
        </p:nvSpPr>
        <p:spPr>
          <a:xfrm>
            <a:off x="6432549" y="4889500"/>
            <a:ext cx="206889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Number of hospital admissions</a:t>
            </a:r>
            <a:endParaRPr lang="en-GB" sz="900" dirty="0"/>
          </a:p>
        </p:txBody>
      </p:sp>
      <p:sp>
        <p:nvSpPr>
          <p:cNvPr id="6" name="Title 5"/>
          <p:cNvSpPr>
            <a:spLocks noGrp="1"/>
          </p:cNvSpPr>
          <p:nvPr>
            <p:ph type="title"/>
          </p:nvPr>
        </p:nvSpPr>
        <p:spPr>
          <a:xfrm>
            <a:off x="376881" y="117877"/>
            <a:ext cx="10515600" cy="510746"/>
          </a:xfrm>
          <a:solidFill>
            <a:srgbClr val="FF0000"/>
          </a:solidFill>
        </p:spPr>
        <p:txBody>
          <a:bodyPr>
            <a:normAutofit/>
          </a:bodyPr>
          <a:lstStyle/>
          <a:p>
            <a:r>
              <a:rPr lang="en-GB" sz="2000" dirty="0" smtClean="0"/>
              <a:t>Numbers if Pulmonary rehab is offered to only 15% of eligible population ( current scenario)</a:t>
            </a:r>
            <a:endParaRPr lang="en-GB" sz="2000" dirty="0"/>
          </a:p>
        </p:txBody>
      </p:sp>
      <p:sp>
        <p:nvSpPr>
          <p:cNvPr id="10" name="Left Arrow 9"/>
          <p:cNvSpPr/>
          <p:nvPr/>
        </p:nvSpPr>
        <p:spPr>
          <a:xfrm>
            <a:off x="6432549" y="5643262"/>
            <a:ext cx="206889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Number of exacerbations managed in primary care</a:t>
            </a:r>
            <a:endParaRPr lang="en-GB" sz="900" dirty="0"/>
          </a:p>
        </p:txBody>
      </p:sp>
      <p:sp>
        <p:nvSpPr>
          <p:cNvPr id="11" name="Oval 10"/>
          <p:cNvSpPr/>
          <p:nvPr/>
        </p:nvSpPr>
        <p:spPr>
          <a:xfrm>
            <a:off x="1211580" y="6027420"/>
            <a:ext cx="655320" cy="4953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own Arrow 3"/>
          <p:cNvSpPr/>
          <p:nvPr/>
        </p:nvSpPr>
        <p:spPr>
          <a:xfrm>
            <a:off x="10407849" y="1657350"/>
            <a:ext cx="484632" cy="3716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Scroll   </a:t>
            </a:r>
          </a:p>
          <a:p>
            <a:pPr algn="ctr"/>
            <a:r>
              <a:rPr lang="en-GB" dirty="0"/>
              <a:t> </a:t>
            </a:r>
            <a:r>
              <a:rPr lang="en-GB" dirty="0" smtClean="0"/>
              <a:t>down</a:t>
            </a:r>
            <a:endParaRPr lang="en-GB" dirty="0"/>
          </a:p>
        </p:txBody>
      </p:sp>
    </p:spTree>
    <p:extLst>
      <p:ext uri="{BB962C8B-B14F-4D97-AF65-F5344CB8AC3E}">
        <p14:creationId xmlns:p14="http://schemas.microsoft.com/office/powerpoint/2010/main" val="5080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99208" y="766118"/>
            <a:ext cx="11764161" cy="5782963"/>
          </a:xfrm>
          <a:prstGeom prst="rect">
            <a:avLst/>
          </a:prstGeom>
        </p:spPr>
      </p:pic>
      <p:sp>
        <p:nvSpPr>
          <p:cNvPr id="8" name="Left Arrow 7"/>
          <p:cNvSpPr/>
          <p:nvPr/>
        </p:nvSpPr>
        <p:spPr>
          <a:xfrm rot="20297739">
            <a:off x="5891070" y="2847089"/>
            <a:ext cx="141451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Change to 100</a:t>
            </a:r>
            <a:endParaRPr lang="en-GB" sz="1400" dirty="0"/>
          </a:p>
        </p:txBody>
      </p:sp>
      <p:sp>
        <p:nvSpPr>
          <p:cNvPr id="9" name="Right Arrow 8"/>
          <p:cNvSpPr/>
          <p:nvPr/>
        </p:nvSpPr>
        <p:spPr>
          <a:xfrm>
            <a:off x="3945306" y="2118079"/>
            <a:ext cx="146444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Click calculate</a:t>
            </a:r>
            <a:endParaRPr lang="en-GB" sz="1200" dirty="0"/>
          </a:p>
        </p:txBody>
      </p:sp>
      <p:sp>
        <p:nvSpPr>
          <p:cNvPr id="10" name="Right Arrow 9"/>
          <p:cNvSpPr/>
          <p:nvPr/>
        </p:nvSpPr>
        <p:spPr>
          <a:xfrm rot="1058637">
            <a:off x="788211" y="5541375"/>
            <a:ext cx="126792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t>Select  user input</a:t>
            </a:r>
            <a:endParaRPr lang="en-GB" sz="1050" dirty="0"/>
          </a:p>
        </p:txBody>
      </p:sp>
      <p:sp>
        <p:nvSpPr>
          <p:cNvPr id="11" name="Title 5"/>
          <p:cNvSpPr txBox="1">
            <a:spLocks/>
          </p:cNvSpPr>
          <p:nvPr/>
        </p:nvSpPr>
        <p:spPr>
          <a:xfrm>
            <a:off x="469557" y="162509"/>
            <a:ext cx="10515600" cy="422377"/>
          </a:xfrm>
          <a:prstGeom prst="rect">
            <a:avLst/>
          </a:prstGeom>
          <a:solidFill>
            <a:srgbClr val="FFC000"/>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dirty="0" smtClean="0"/>
              <a:t>How to calculate Impact if Pulmonary rehab is offered to 100% of eligible population (proposed)</a:t>
            </a:r>
            <a:endParaRPr lang="en-GB" sz="2000" dirty="0"/>
          </a:p>
        </p:txBody>
      </p:sp>
      <p:sp>
        <p:nvSpPr>
          <p:cNvPr id="2" name="Left Arrow 1"/>
          <p:cNvSpPr/>
          <p:nvPr/>
        </p:nvSpPr>
        <p:spPr>
          <a:xfrm rot="20717480">
            <a:off x="2580081" y="5656498"/>
            <a:ext cx="162261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Select results</a:t>
            </a:r>
            <a:endParaRPr lang="en-GB" sz="1200" dirty="0"/>
          </a:p>
        </p:txBody>
      </p:sp>
    </p:spTree>
    <p:extLst>
      <p:ext uri="{BB962C8B-B14F-4D97-AF65-F5344CB8AC3E}">
        <p14:creationId xmlns:p14="http://schemas.microsoft.com/office/powerpoint/2010/main" val="301658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a:xfrm>
            <a:off x="469557" y="162509"/>
            <a:ext cx="10515600" cy="422377"/>
          </a:xfrm>
          <a:prstGeom prst="rect">
            <a:avLst/>
          </a:prstGeom>
          <a:solidFill>
            <a:srgbClr val="92D050"/>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dirty="0" smtClean="0"/>
              <a:t>Impact if Pulmonary rehab is offered to 100% of eligible population (proposed)</a:t>
            </a:r>
            <a:endParaRPr lang="en-GB" sz="2000" dirty="0"/>
          </a:p>
        </p:txBody>
      </p:sp>
      <p:pic>
        <p:nvPicPr>
          <p:cNvPr id="4" name="Picture 3"/>
          <p:cNvPicPr>
            <a:picLocks noChangeAspect="1"/>
          </p:cNvPicPr>
          <p:nvPr/>
        </p:nvPicPr>
        <p:blipFill>
          <a:blip r:embed="rId2"/>
          <a:stretch>
            <a:fillRect/>
          </a:stretch>
        </p:blipFill>
        <p:spPr>
          <a:xfrm>
            <a:off x="177447" y="584886"/>
            <a:ext cx="11871678" cy="6273114"/>
          </a:xfrm>
          <a:prstGeom prst="rect">
            <a:avLst/>
          </a:prstGeom>
        </p:spPr>
      </p:pic>
      <p:sp>
        <p:nvSpPr>
          <p:cNvPr id="6" name="Left Arrow 5"/>
          <p:cNvSpPr/>
          <p:nvPr/>
        </p:nvSpPr>
        <p:spPr>
          <a:xfrm>
            <a:off x="7065009" y="4127500"/>
            <a:ext cx="2376171"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rgbClr val="FFC000"/>
                </a:solidFill>
              </a:rPr>
              <a:t>Note </a:t>
            </a:r>
            <a:r>
              <a:rPr lang="en-GB" sz="900" dirty="0" smtClean="0"/>
              <a:t>Reduction in Number of hospital admissions</a:t>
            </a:r>
            <a:endParaRPr lang="en-GB" sz="900" dirty="0"/>
          </a:p>
        </p:txBody>
      </p:sp>
      <p:sp>
        <p:nvSpPr>
          <p:cNvPr id="7" name="Left Arrow 6"/>
          <p:cNvSpPr/>
          <p:nvPr/>
        </p:nvSpPr>
        <p:spPr>
          <a:xfrm>
            <a:off x="7065009" y="4881262"/>
            <a:ext cx="2376171"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rgbClr val="FFC000"/>
                </a:solidFill>
              </a:rPr>
              <a:t>Note </a:t>
            </a:r>
            <a:r>
              <a:rPr lang="en-GB" sz="900" b="1" dirty="0" smtClean="0">
                <a:solidFill>
                  <a:srgbClr val="FFC000"/>
                </a:solidFill>
              </a:rPr>
              <a:t> </a:t>
            </a:r>
            <a:r>
              <a:rPr lang="en-GB" sz="900" dirty="0" smtClean="0"/>
              <a:t>Reduction in number of exacerbations managed in primary care</a:t>
            </a:r>
            <a:endParaRPr lang="en-GB" sz="900" dirty="0"/>
          </a:p>
        </p:txBody>
      </p:sp>
      <p:sp>
        <p:nvSpPr>
          <p:cNvPr id="8" name="Oval 7"/>
          <p:cNvSpPr/>
          <p:nvPr/>
        </p:nvSpPr>
        <p:spPr>
          <a:xfrm>
            <a:off x="1283298" y="6197749"/>
            <a:ext cx="655320" cy="4953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a:off x="11455599" y="1724025"/>
            <a:ext cx="484632" cy="3716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Scroll   </a:t>
            </a:r>
          </a:p>
          <a:p>
            <a:pPr algn="ctr"/>
            <a:r>
              <a:rPr lang="en-GB" dirty="0"/>
              <a:t> </a:t>
            </a:r>
            <a:r>
              <a:rPr lang="en-GB" dirty="0" smtClean="0"/>
              <a:t>down</a:t>
            </a:r>
            <a:endParaRPr lang="en-GB" dirty="0"/>
          </a:p>
        </p:txBody>
      </p:sp>
    </p:spTree>
    <p:extLst>
      <p:ext uri="{BB962C8B-B14F-4D97-AF65-F5344CB8AC3E}">
        <p14:creationId xmlns:p14="http://schemas.microsoft.com/office/powerpoint/2010/main" val="191412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68" y="255374"/>
            <a:ext cx="10925432" cy="1219200"/>
          </a:xfrm>
          <a:solidFill>
            <a:srgbClr val="92D050"/>
          </a:solidFill>
        </p:spPr>
        <p:txBody>
          <a:bodyPr>
            <a:normAutofit/>
          </a:bodyPr>
          <a:lstStyle/>
          <a:p>
            <a:r>
              <a:rPr lang="en-GB" sz="2800" b="1" dirty="0" smtClean="0"/>
              <a:t>Impact of PR if offered to 100% of eligible COPD population </a:t>
            </a:r>
            <a:r>
              <a:rPr lang="en-GB" sz="1800" b="1" dirty="0" smtClean="0"/>
              <a:t>(note these numbers have been calculated by deducting figures from 15% referral scenarios and 100% referral scenario )</a:t>
            </a:r>
            <a:endParaRPr lang="en-GB" sz="1800" b="1" dirty="0"/>
          </a:p>
        </p:txBody>
      </p:sp>
      <p:sp>
        <p:nvSpPr>
          <p:cNvPr id="3" name="Content Placeholder 2"/>
          <p:cNvSpPr>
            <a:spLocks noGrp="1"/>
          </p:cNvSpPr>
          <p:nvPr>
            <p:ph idx="1"/>
          </p:nvPr>
        </p:nvSpPr>
        <p:spPr>
          <a:xfrm>
            <a:off x="428368" y="1695450"/>
            <a:ext cx="11325482" cy="4763015"/>
          </a:xfrm>
        </p:spPr>
        <p:txBody>
          <a:bodyPr>
            <a:normAutofit/>
          </a:bodyPr>
          <a:lstStyle/>
          <a:p>
            <a:pPr marL="0" indent="0">
              <a:buNone/>
            </a:pPr>
            <a:r>
              <a:rPr lang="en-GB" sz="1700" dirty="0"/>
              <a:t>The model proposes the </a:t>
            </a:r>
            <a:r>
              <a:rPr lang="en-GB" sz="1700" dirty="0" smtClean="0"/>
              <a:t>following:</a:t>
            </a:r>
          </a:p>
          <a:p>
            <a:pPr marL="0" indent="0">
              <a:buNone/>
            </a:pPr>
            <a:r>
              <a:rPr lang="en-GB" sz="1700" dirty="0" smtClean="0"/>
              <a:t>If </a:t>
            </a:r>
            <a:r>
              <a:rPr lang="en-GB" sz="1700" dirty="0"/>
              <a:t>every eligible COPD patient in England is referred to Physiotherapy-led pulmonary rehabilitation programme (the national benchmark for this is currently only 15%), annually patients and services will experience the following benefits</a:t>
            </a:r>
            <a:r>
              <a:rPr lang="en-GB" sz="1700" dirty="0" smtClean="0"/>
              <a:t>:</a:t>
            </a:r>
          </a:p>
          <a:p>
            <a:pPr marL="0" indent="0">
              <a:buNone/>
            </a:pPr>
            <a:endParaRPr lang="en-GB" sz="1700" dirty="0"/>
          </a:p>
          <a:p>
            <a:pPr lvl="0"/>
            <a:r>
              <a:rPr lang="en-GB" sz="1700" dirty="0" smtClean="0"/>
              <a:t>A </a:t>
            </a:r>
            <a:r>
              <a:rPr lang="en-GB" sz="1700" dirty="0"/>
              <a:t>reduction of 1/3 </a:t>
            </a:r>
            <a:r>
              <a:rPr lang="en-GB" sz="1700" dirty="0" smtClean="0"/>
              <a:t>exacerbations</a:t>
            </a:r>
          </a:p>
          <a:p>
            <a:pPr lvl="0"/>
            <a:endParaRPr lang="en-GB" sz="1700" dirty="0"/>
          </a:p>
          <a:p>
            <a:pPr lvl="0"/>
            <a:r>
              <a:rPr lang="en-GB" sz="1700" dirty="0"/>
              <a:t>A reduction of 150,924 exacerbations in this patient population, freeing up this number of appointments in primary care </a:t>
            </a:r>
            <a:endParaRPr lang="en-GB" sz="1700" dirty="0" smtClean="0"/>
          </a:p>
          <a:p>
            <a:pPr lvl="0"/>
            <a:endParaRPr lang="en-GB" sz="1700" dirty="0"/>
          </a:p>
          <a:p>
            <a:pPr lvl="0"/>
            <a:r>
              <a:rPr lang="en-GB" sz="1700" dirty="0"/>
              <a:t>26,633 avoided hospital </a:t>
            </a:r>
            <a:r>
              <a:rPr lang="en-GB" sz="1700" dirty="0" smtClean="0"/>
              <a:t>admissions</a:t>
            </a:r>
          </a:p>
          <a:p>
            <a:pPr lvl="0"/>
            <a:endParaRPr lang="en-GB" sz="1700" dirty="0"/>
          </a:p>
          <a:p>
            <a:pPr lvl="0"/>
            <a:r>
              <a:rPr lang="en-GB" sz="1700" dirty="0"/>
              <a:t>106,532 hospital bed days saved (based on BTS/RCP National Clinical Audit Report 2015, average length of stay per COPD exacerbation admission = 4 days)</a:t>
            </a:r>
          </a:p>
          <a:p>
            <a:endParaRPr lang="en-GB" dirty="0"/>
          </a:p>
        </p:txBody>
      </p:sp>
    </p:spTree>
    <p:extLst>
      <p:ext uri="{BB962C8B-B14F-4D97-AF65-F5344CB8AC3E}">
        <p14:creationId xmlns:p14="http://schemas.microsoft.com/office/powerpoint/2010/main" val="87567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449</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CSP Pulmonary Rehabilitation Impact Model on Exacerbations (PRIME) tool</vt:lpstr>
      <vt:lpstr>Background</vt:lpstr>
      <vt:lpstr>Instructions</vt:lpstr>
      <vt:lpstr>PowerPoint Presentation</vt:lpstr>
      <vt:lpstr>Numbers if Pulmonary rehab is offered to only 15% of eligible population ( current scenario)</vt:lpstr>
      <vt:lpstr>PowerPoint Presentation</vt:lpstr>
      <vt:lpstr>PowerPoint Presentation</vt:lpstr>
      <vt:lpstr>Impact of PR if offered to 100% of eligible COPD population (note these numbers have been calculated by deducting figures from 15% referral scenarios and 100% referral scenario )</vt:lpstr>
    </vt:vector>
  </TitlesOfParts>
  <Company>The Chartered Society of Physiotherapy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Raman Behl</dc:creator>
  <cp:lastModifiedBy>Raman Behl</cp:lastModifiedBy>
  <cp:revision>20</cp:revision>
  <dcterms:created xsi:type="dcterms:W3CDTF">2017-09-29T13:47:02Z</dcterms:created>
  <dcterms:modified xsi:type="dcterms:W3CDTF">2017-10-20T10:41:26Z</dcterms:modified>
</cp:coreProperties>
</file>